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1754" r:id="rId19"/>
    <p:sldId id="1755" r:id="rId20"/>
    <p:sldId id="1756" r:id="rId21"/>
    <p:sldId id="1749" r:id="rId22"/>
    <p:sldId id="1750" r:id="rId23"/>
    <p:sldId id="1751" r:id="rId24"/>
    <p:sldId id="1752" r:id="rId25"/>
    <p:sldId id="1777" r:id="rId26"/>
    <p:sldId id="1778" r:id="rId27"/>
    <p:sldId id="1779" r:id="rId28"/>
    <p:sldId id="1780" r:id="rId29"/>
    <p:sldId id="1757" r:id="rId30"/>
  </p:sldIdLst>
  <p:sldSz cx="12188825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0E09C-7394-44CB-9023-8D262B00F1A6}" v="45" dt="2022-10-29T11:21:13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470" autoAdjust="0"/>
  </p:normalViewPr>
  <p:slideViewPr>
    <p:cSldViewPr showGuides="1">
      <p:cViewPr varScale="1">
        <p:scale>
          <a:sx n="57" d="100"/>
          <a:sy n="57" d="100"/>
        </p:scale>
        <p:origin x="702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3" d="100"/>
          <a:sy n="93" d="100"/>
        </p:scale>
        <p:origin x="37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D4A86C-EFBA-4C91-BB3C-A3682B42340A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2022/11/1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7B3FA82-D649-4557-AFB7-0D891C7A7232}" type="datetime1">
              <a:rPr lang="ja-JP" altLang="en-US" smtClean="0"/>
              <a:pPr/>
              <a:t>2022/11/1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BB98AFB-CB0D-4DFE-87B9-B4B0D0DE73CD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altLang="ja-JP" noProof="0" smtClean="0"/>
              <a:pPr/>
              <a:t>2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18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43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0F291127-57D4-4A82-A463-15567BFB43EB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118CE-3DC4-41F5-B693-A8C2FB1DF01A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31209B-AA63-4482-9B91-C6235D33AEE3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5C763-357F-4AEA-85B3-EF4BBC789863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727698-65AF-4E71-A967-4E94AF9F4933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023914-8F2A-4CD5-AE4D-75B0FBCE092A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29A9C5-4520-4777-A31B-3046D48664BF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35BFA-A04B-4FE8-82EF-EA71E7D0A731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3E8972-B246-4A46-AF14-ED728C03E717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B1382E-5684-46EB-8348-719A39E5EF62}" type="datetime1">
              <a:rPr lang="ja-JP" altLang="en-US" noProof="0" smtClean="0"/>
              <a:t>2022/11/1</a:t>
            </a:fld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 hasCustomPrompt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フッターを追加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0598C0B-0CC7-4FE1-A7FC-6427491183F7}" type="datetime1">
              <a:rPr lang="ja-JP" altLang="en-US" noProof="0" smtClean="0"/>
              <a:t>2022/11/1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AEAE4A8-A6E5-453E-B946-FB774B73F48C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.iba.jj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y.iba.jj2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8269558" cy="2514601"/>
          </a:xfrm>
        </p:spPr>
        <p:txBody>
          <a:bodyPr rtlCol="0"/>
          <a:lstStyle/>
          <a:p>
            <a:pPr algn="ctr" rtl="0"/>
            <a:r>
              <a:rPr lang="ja-JP" altLang="en-US" dirty="0"/>
              <a:t>ＰＦＩによる各種住宅整備の実務 </a:t>
            </a:r>
            <a:br>
              <a:rPr lang="en-US" altLang="ja-JP" dirty="0"/>
            </a:br>
            <a:r>
              <a:rPr lang="ja-JP" altLang="en-US" sz="3200" dirty="0"/>
              <a:t>－実践・各種住宅と複合施設整備ー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subTitle" idx="1"/>
          </p:nvPr>
        </p:nvSpPr>
        <p:spPr>
          <a:xfrm>
            <a:off x="1197868" y="4149080"/>
            <a:ext cx="6192688" cy="1872208"/>
          </a:xfrm>
        </p:spPr>
        <p:txBody>
          <a:bodyPr rtlCol="0"/>
          <a:lstStyle/>
          <a:p>
            <a:pPr rtl="0"/>
            <a:r>
              <a:rPr lang="en-US" altLang="ja-JP" dirty="0"/>
              <a:t>2022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endParaRPr lang="en-US" altLang="ja-JP" dirty="0"/>
          </a:p>
          <a:p>
            <a:pPr rtl="0"/>
            <a:r>
              <a:rPr lang="ja-JP" altLang="en-US" dirty="0"/>
              <a:t>一般社団法人　国土生活研究会</a:t>
            </a:r>
            <a:endParaRPr lang="en-US" altLang="ja-JP" dirty="0"/>
          </a:p>
          <a:p>
            <a:pPr rtl="0"/>
            <a:r>
              <a:rPr lang="ja-JP" altLang="en-US" dirty="0"/>
              <a:t>　　　　　　　　　　　　　理事　　　伊庭　良知</a:t>
            </a:r>
          </a:p>
          <a:p>
            <a:pPr rtl="0"/>
            <a:r>
              <a:rPr lang="ja-JP" altLang="en-US" dirty="0"/>
              <a:t>　　　　　　　　　　　　</a:t>
            </a:r>
            <a:r>
              <a:rPr lang="en-US" altLang="ja-JP" dirty="0">
                <a:hlinkClick r:id="rId3"/>
              </a:rPr>
              <a:t>y.iba.jj2@gmail.com</a:t>
            </a:r>
            <a:endParaRPr lang="en-US" altLang="ja-JP" dirty="0"/>
          </a:p>
          <a:p>
            <a:pPr rt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380F08-B368-73AC-5704-BF33D2AB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224769"/>
            <a:ext cx="9361040" cy="63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B29FA8-3758-3B84-28C4-D8C9940D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313876"/>
            <a:ext cx="8928991" cy="62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AB9BD8-2F7A-A88D-D185-B72881F6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404664"/>
            <a:ext cx="2220888" cy="3111624"/>
          </a:xfrm>
        </p:spPr>
        <p:txBody>
          <a:bodyPr/>
          <a:lstStyle/>
          <a:p>
            <a:r>
              <a:rPr lang="ja-JP" altLang="en-US" dirty="0"/>
              <a:t>低所得者向け公営住宅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121BC5-2387-F2CE-EF31-CA13A344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332656"/>
            <a:ext cx="9145016" cy="64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53BA6C3-B82D-A308-9C9D-F74B3709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79489"/>
            <a:ext cx="11191888" cy="65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BEFF0-891E-9EB2-2BB1-E23C0E5D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9134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住宅整備に係る機能分析（どんなチームを？）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BF35176-72F6-C1F1-32BB-DC8735CF0F14}"/>
              </a:ext>
            </a:extLst>
          </p:cNvPr>
          <p:cNvSpPr/>
          <p:nvPr/>
        </p:nvSpPr>
        <p:spPr>
          <a:xfrm>
            <a:off x="765820" y="1484784"/>
            <a:ext cx="1368152" cy="43204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設計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E443B53-EB1D-66C6-8DC1-67D0C8DFB27C}"/>
              </a:ext>
            </a:extLst>
          </p:cNvPr>
          <p:cNvSpPr/>
          <p:nvPr/>
        </p:nvSpPr>
        <p:spPr>
          <a:xfrm>
            <a:off x="738979" y="2132856"/>
            <a:ext cx="1368152" cy="43204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建設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6CED683-1B1F-C4F8-2DAB-6DB7D76708D7}"/>
              </a:ext>
            </a:extLst>
          </p:cNvPr>
          <p:cNvSpPr/>
          <p:nvPr/>
        </p:nvSpPr>
        <p:spPr>
          <a:xfrm>
            <a:off x="738979" y="2780928"/>
            <a:ext cx="1368152" cy="43204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維持管理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4141FB7-5712-7250-CF06-1C96B778EAB4}"/>
              </a:ext>
            </a:extLst>
          </p:cNvPr>
          <p:cNvSpPr/>
          <p:nvPr/>
        </p:nvSpPr>
        <p:spPr>
          <a:xfrm>
            <a:off x="736354" y="3413757"/>
            <a:ext cx="1368152" cy="43204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運営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F6005A-71F3-F4A2-0AF0-A8B47C72A805}"/>
              </a:ext>
            </a:extLst>
          </p:cNvPr>
          <p:cNvSpPr/>
          <p:nvPr/>
        </p:nvSpPr>
        <p:spPr>
          <a:xfrm>
            <a:off x="736354" y="4077073"/>
            <a:ext cx="1368152" cy="432048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移転支援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6E663FB-1BAF-9100-7E04-0E88BDD92F4D}"/>
              </a:ext>
            </a:extLst>
          </p:cNvPr>
          <p:cNvSpPr/>
          <p:nvPr/>
        </p:nvSpPr>
        <p:spPr>
          <a:xfrm>
            <a:off x="736354" y="4740389"/>
            <a:ext cx="1368152" cy="432048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民間収益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CB2AA5D-1127-C15C-F7BB-C684A494555B}"/>
              </a:ext>
            </a:extLst>
          </p:cNvPr>
          <p:cNvSpPr/>
          <p:nvPr/>
        </p:nvSpPr>
        <p:spPr>
          <a:xfrm>
            <a:off x="736354" y="5403705"/>
            <a:ext cx="1368152" cy="432048"/>
          </a:xfrm>
          <a:prstGeom prst="roundRect">
            <a:avLst/>
          </a:prstGeom>
          <a:solidFill>
            <a:srgbClr val="FFC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融資組成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110E1BE-7301-E688-4A85-323342781021}"/>
              </a:ext>
            </a:extLst>
          </p:cNvPr>
          <p:cNvSpPr/>
          <p:nvPr/>
        </p:nvSpPr>
        <p:spPr>
          <a:xfrm>
            <a:off x="759487" y="6067021"/>
            <a:ext cx="1368152" cy="432048"/>
          </a:xfrm>
          <a:prstGeom prst="roundRect">
            <a:avLst/>
          </a:prstGeom>
          <a:solidFill>
            <a:srgbClr val="FFC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31110C7-7AC3-2CC6-CAD5-AF8FC3A15A56}"/>
              </a:ext>
            </a:extLst>
          </p:cNvPr>
          <p:cNvSpPr/>
          <p:nvPr/>
        </p:nvSpPr>
        <p:spPr>
          <a:xfrm>
            <a:off x="2494012" y="1484784"/>
            <a:ext cx="2016224" cy="501428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これで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フル装備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案件によって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必要ない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機能もでてくる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ブルーの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いつも必要な機能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発注情報あり次第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早い時期から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準備する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その他機能は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情報入り次第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各エリアで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準備に入る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31B0CADD-8A63-AA24-AF1A-7D0E6AF22F34}"/>
              </a:ext>
            </a:extLst>
          </p:cNvPr>
          <p:cNvSpPr/>
          <p:nvPr/>
        </p:nvSpPr>
        <p:spPr>
          <a:xfrm>
            <a:off x="4870276" y="1916832"/>
            <a:ext cx="2160240" cy="3918921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オリジネーター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取り組みたい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と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言い出す人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事業目論見書を作る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必要機能企業の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選定・働きかけ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コアメンバー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企業数社</a:t>
            </a:r>
            <a:endParaRPr kumimoji="1" lang="en-US" altLang="ja-JP" sz="1400" dirty="0"/>
          </a:p>
          <a:p>
            <a:pPr algn="ctr"/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チーム協議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F4BBA6C-99CD-B192-2C0F-ABC9CA687C3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510236" y="3991927"/>
            <a:ext cx="28803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3FFAF5D-BEBE-F96E-83C4-17FF9E36D253}"/>
              </a:ext>
            </a:extLst>
          </p:cNvPr>
          <p:cNvSpPr/>
          <p:nvPr/>
        </p:nvSpPr>
        <p:spPr>
          <a:xfrm>
            <a:off x="7354792" y="1484783"/>
            <a:ext cx="2016224" cy="501428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コンソ</a:t>
            </a:r>
            <a:r>
              <a:rPr kumimoji="1" lang="en-US" altLang="ja-JP" dirty="0"/>
              <a:t>―</a:t>
            </a:r>
            <a:r>
              <a:rPr kumimoji="1" lang="ja-JP" altLang="en-US" dirty="0"/>
              <a:t>シャムチーム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代表企業の選定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プロジェクト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マネージャの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選定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事業目論見者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ブラッシュアップ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コンセプト構築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提案策定会議の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推進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D700D23-0F94-AA68-5DAA-F7840A7F824F}"/>
              </a:ext>
            </a:extLst>
          </p:cNvPr>
          <p:cNvSpPr/>
          <p:nvPr/>
        </p:nvSpPr>
        <p:spPr>
          <a:xfrm>
            <a:off x="10198868" y="2037983"/>
            <a:ext cx="1152128" cy="407818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応募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提案提出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3539465-81E2-DB29-CE3E-1A721302EF42}"/>
              </a:ext>
            </a:extLst>
          </p:cNvPr>
          <p:cNvSpPr/>
          <p:nvPr/>
        </p:nvSpPr>
        <p:spPr>
          <a:xfrm>
            <a:off x="4654252" y="5733260"/>
            <a:ext cx="2520280" cy="8640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住宅関係は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比較的機能が簡単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取り組みやすい</a:t>
            </a:r>
          </a:p>
        </p:txBody>
      </p:sp>
    </p:spTree>
    <p:extLst>
      <p:ext uri="{BB962C8B-B14F-4D97-AF65-F5344CB8AC3E}">
        <p14:creationId xmlns:p14="http://schemas.microsoft.com/office/powerpoint/2010/main" val="4314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57586-559C-5DDC-7185-065EAD56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476672"/>
            <a:ext cx="8686801" cy="706760"/>
          </a:xfrm>
        </p:spPr>
        <p:txBody>
          <a:bodyPr/>
          <a:lstStyle/>
          <a:p>
            <a:r>
              <a:rPr kumimoji="1" lang="ja-JP" altLang="en-US" dirty="0"/>
              <a:t>目論見書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330268-7E8E-4E06-DA45-CC26A0AB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1340768"/>
            <a:ext cx="2664222" cy="14986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4DE9366-5296-7A16-6EBA-AEAFDE87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" y="3031447"/>
            <a:ext cx="2664224" cy="14986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098C602-4139-E1FB-3CF5-A8A11FC6C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6" y="4830147"/>
            <a:ext cx="2664222" cy="14986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E5A1741-162E-48DC-C697-F036ECA7A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00" y="1354311"/>
            <a:ext cx="2664222" cy="14986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CACF3F-2A45-F0C6-A989-085145985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650" y="3060945"/>
            <a:ext cx="2664224" cy="149862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E6D1A0-31D3-AC0A-8BB6-02A9F53A7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650" y="4830147"/>
            <a:ext cx="2664222" cy="14986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03B6EF7-4714-E82A-B354-3A77249FF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504" y="1354311"/>
            <a:ext cx="2664222" cy="14986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37BB970-722A-ED34-6A65-196A82EA99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504" y="3115498"/>
            <a:ext cx="2664222" cy="14986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F6CA33-570B-9B03-0835-365CA4ECA2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504" y="4830147"/>
            <a:ext cx="2664222" cy="1498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31D53A9-68EE-826B-3169-290335BF6A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0561" y="1346297"/>
            <a:ext cx="2806485" cy="157864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3EDF114-8720-CB1F-C4A6-3A29DE472C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5594" y="3115498"/>
            <a:ext cx="2664222" cy="14986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3966D1E-8DF8-F910-469B-9FE08A824F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344" y="4838636"/>
            <a:ext cx="2806486" cy="15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1A3DD4-7C98-F3D7-DF7F-D0D86C10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620688"/>
            <a:ext cx="8686801" cy="43204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目論見書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0F09C5-EFFA-2105-C28D-C518D5D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5" y="1124745"/>
            <a:ext cx="3968441" cy="223224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A318AD6-9FE6-0231-7C95-2629BC899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75" y="3645024"/>
            <a:ext cx="3968443" cy="22322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DE876C-709F-5750-2829-5CDE82A53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52" y="1113904"/>
            <a:ext cx="3968441" cy="22322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E77FE27-5DEB-1CA2-CA41-B772BF8FB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241" y="3645025"/>
            <a:ext cx="3968441" cy="22322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CD1EDED-E7D4-3A30-E729-E37FC771D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532" y="2528900"/>
            <a:ext cx="4416491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8A6730-7026-F230-6B11-6003D023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現在発注中の住宅</a:t>
            </a:r>
            <a:r>
              <a:rPr kumimoji="1" lang="en-US" altLang="ja-JP" dirty="0"/>
              <a:t>PFI</a:t>
            </a:r>
            <a:r>
              <a:rPr kumimoji="1" lang="ja-JP" altLang="en-US" dirty="0"/>
              <a:t>案件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F0C8C8-5184-86F5-6066-7DF93722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10789840" cy="4552528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岡山県倉吉市</a:t>
            </a:r>
            <a:r>
              <a:rPr lang="en-US" altLang="ja-JP" sz="2400" dirty="0"/>
              <a:t>		</a:t>
            </a:r>
            <a:r>
              <a:rPr lang="ja-JP" altLang="en-US" sz="2400" dirty="0"/>
              <a:t>市営</a:t>
            </a:r>
            <a:r>
              <a:rPr lang="zh-TW" altLang="en-US" sz="2400" dirty="0"/>
              <a:t>長坂新町住宅等建替事業</a:t>
            </a:r>
            <a:r>
              <a:rPr lang="en-US" altLang="zh-TW" sz="2400" dirty="0"/>
              <a:t>	</a:t>
            </a:r>
            <a:r>
              <a:rPr lang="en-US" altLang="ja-JP" sz="2400" dirty="0"/>
              <a:t>9</a:t>
            </a:r>
            <a:r>
              <a:rPr lang="ja-JP" altLang="en-US" sz="2400" dirty="0"/>
              <a:t>月募集公告</a:t>
            </a:r>
            <a:endParaRPr lang="en-US" altLang="ja-JP" sz="2400" dirty="0"/>
          </a:p>
          <a:p>
            <a:r>
              <a:rPr lang="ja-JP" altLang="en-US" sz="2400" dirty="0"/>
              <a:t>大分県</a:t>
            </a:r>
            <a:r>
              <a:rPr lang="en-US" altLang="ja-JP" sz="2400" dirty="0"/>
              <a:t>			</a:t>
            </a:r>
            <a:r>
              <a:rPr lang="zh-TW" altLang="en-US" sz="2400" dirty="0"/>
              <a:t>県営明野住宅建替事業</a:t>
            </a:r>
            <a:r>
              <a:rPr lang="en-US" altLang="zh-TW" sz="2400" dirty="0"/>
              <a:t>		10</a:t>
            </a:r>
            <a:r>
              <a:rPr lang="ja-JP" altLang="en-US" sz="2400" dirty="0"/>
              <a:t>月入札公告</a:t>
            </a:r>
            <a:endParaRPr lang="en-US" altLang="ja-JP" sz="2400" dirty="0"/>
          </a:p>
          <a:p>
            <a:r>
              <a:rPr lang="ja-JP" altLang="en-US" sz="2400" dirty="0"/>
              <a:t>茨城県つくばみらい市</a:t>
            </a:r>
            <a:r>
              <a:rPr lang="en-US" altLang="ja-JP" sz="2400" dirty="0"/>
              <a:t>	</a:t>
            </a:r>
            <a:r>
              <a:rPr lang="ja-JP" altLang="en-US" sz="2400" dirty="0"/>
              <a:t>子育て支援住宅事業</a:t>
            </a:r>
            <a:r>
              <a:rPr lang="en-US" altLang="ja-JP" sz="2400" dirty="0"/>
              <a:t>			8</a:t>
            </a:r>
            <a:r>
              <a:rPr lang="ja-JP" altLang="en-US" sz="2400" dirty="0"/>
              <a:t>月実施方針公表</a:t>
            </a:r>
            <a:endParaRPr lang="en-US" altLang="ja-JP" sz="2400" dirty="0"/>
          </a:p>
          <a:p>
            <a:r>
              <a:rPr lang="ja-JP" altLang="en-US" sz="2400" dirty="0"/>
              <a:t>兵庫県尼崎市</a:t>
            </a:r>
            <a:r>
              <a:rPr lang="en-US" altLang="ja-JP" sz="2400" dirty="0"/>
              <a:t>		</a:t>
            </a:r>
            <a:r>
              <a:rPr lang="ja-JP" altLang="en-US" sz="2400" dirty="0"/>
              <a:t>市営若草住宅建替事業</a:t>
            </a:r>
            <a:r>
              <a:rPr lang="en-US" altLang="ja-JP" sz="2400" dirty="0"/>
              <a:t>		10</a:t>
            </a:r>
            <a:r>
              <a:rPr lang="ja-JP" altLang="en-US" sz="2400" dirty="0"/>
              <a:t>月入札公告</a:t>
            </a:r>
            <a:endParaRPr lang="en-US" altLang="ja-JP" sz="2400" dirty="0"/>
          </a:p>
          <a:p>
            <a:r>
              <a:rPr lang="ja-JP" altLang="en-US" sz="2400" dirty="0"/>
              <a:t>静岡県</a:t>
            </a:r>
            <a:r>
              <a:rPr lang="en-US" altLang="ja-JP" sz="2400" dirty="0"/>
              <a:t>			</a:t>
            </a:r>
            <a:r>
              <a:rPr lang="zh-TW" altLang="en-US" sz="2400" dirty="0"/>
              <a:t>県営住宅原団地建替整備事業</a:t>
            </a:r>
            <a:r>
              <a:rPr lang="en-US" altLang="zh-TW" sz="2400" dirty="0"/>
              <a:t>	6</a:t>
            </a:r>
            <a:r>
              <a:rPr lang="ja-JP" altLang="en-US" sz="2400" dirty="0"/>
              <a:t>月入札公告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zh-TW" altLang="en-US" sz="2400" dirty="0"/>
          </a:p>
          <a:p>
            <a:endParaRPr lang="zh-TW" altLang="en-US" sz="2400" dirty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50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614451-1E76-4239-85F6-31D20121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4"/>
            <a:ext cx="10512862" cy="841287"/>
          </a:xfrm>
        </p:spPr>
        <p:txBody>
          <a:bodyPr>
            <a:normAutofit/>
          </a:bodyPr>
          <a:lstStyle/>
          <a:p>
            <a:r>
              <a:rPr lang="ja-JP" altLang="en-US" sz="3999" dirty="0"/>
              <a:t>公営住宅法に基づく公営住宅ＰＦＩの特徴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2316B7E-9F4C-405A-BB59-AC33379E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28" y="1737801"/>
            <a:ext cx="10690615" cy="4845058"/>
          </a:xfrm>
        </p:spPr>
        <p:txBody>
          <a:bodyPr>
            <a:normAutofit/>
          </a:bodyPr>
          <a:lstStyle/>
          <a:p>
            <a:r>
              <a:rPr lang="ja-JP" altLang="en-US" sz="2399" dirty="0"/>
              <a:t>法で家賃が安く抑えられるので、社会資本総合交付金と家賃だけでは、事業資金を賄えない。完全な「０」系にはならない。</a:t>
            </a:r>
            <a:endParaRPr lang="en-US" altLang="ja-JP" sz="2399" dirty="0"/>
          </a:p>
          <a:p>
            <a:r>
              <a:rPr lang="ja-JP" altLang="en-US" sz="2399" dirty="0"/>
              <a:t>憲法</a:t>
            </a:r>
            <a:r>
              <a:rPr lang="en-US" altLang="ja-JP" sz="2399" dirty="0"/>
              <a:t>25</a:t>
            </a:r>
            <a:r>
              <a:rPr lang="ja-JP" altLang="en-US" sz="2399" dirty="0"/>
              <a:t>条の生活権に基づく福祉事業であるので、ある程度の一般財源からの支援も当然とも考えられる。</a:t>
            </a:r>
            <a:endParaRPr lang="en-US" altLang="ja-JP" sz="2399" dirty="0"/>
          </a:p>
          <a:p>
            <a:r>
              <a:rPr lang="ja-JP" altLang="en-US" sz="2399" dirty="0"/>
              <a:t>なので、財政上、一般財源からの支出をＭＩＮ．にする努力をする。</a:t>
            </a:r>
            <a:endParaRPr lang="en-US" altLang="ja-JP" sz="2399" dirty="0"/>
          </a:p>
          <a:p>
            <a:pPr lvl="1"/>
            <a:r>
              <a:rPr lang="ja-JP" altLang="en-US" sz="1999" dirty="0"/>
              <a:t>集約・高層化し、余剰地の活用で資金を稼ぎ出す。</a:t>
            </a:r>
            <a:endParaRPr lang="en-US" altLang="ja-JP" sz="1999" dirty="0"/>
          </a:p>
          <a:p>
            <a:pPr lvl="1"/>
            <a:r>
              <a:rPr lang="ja-JP" altLang="en-US" sz="1999" dirty="0"/>
              <a:t>住居集中地域とし、民間収益施設を併設、税収（固定資産税、法人住民税、消費税など）増や定期借地料収入、家賃収入などを稼ぎ出す。</a:t>
            </a:r>
            <a:endParaRPr lang="en-US" altLang="ja-JP" sz="1999" dirty="0"/>
          </a:p>
          <a:p>
            <a:pPr lvl="1"/>
            <a:r>
              <a:rPr lang="ja-JP" altLang="en-US" sz="1999" dirty="0"/>
              <a:t>社会資本総合交付金＋過疎債・合併特例債など＋家賃＋一般財源補填のスキームとして、国の交付税措置や交付金をＭＡＸにする。</a:t>
            </a:r>
            <a:endParaRPr lang="en-US" altLang="ja-JP" sz="1999" dirty="0"/>
          </a:p>
          <a:p>
            <a:pPr lvl="1"/>
            <a:r>
              <a:rPr lang="ja-JP" altLang="en-US" sz="1999" dirty="0"/>
              <a:t>他の公共施設を併設し、他の公共施設整備費の削減により資金を生み出す。（ホール、図書館、公民館、都市公園、役所、消防署など）</a:t>
            </a:r>
          </a:p>
        </p:txBody>
      </p:sp>
    </p:spTree>
    <p:extLst>
      <p:ext uri="{BB962C8B-B14F-4D97-AF65-F5344CB8AC3E}">
        <p14:creationId xmlns:p14="http://schemas.microsoft.com/office/powerpoint/2010/main" val="27510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A846FA-07D3-4E0E-BC51-E4622996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148352"/>
            <a:ext cx="8686801" cy="1066800"/>
          </a:xfrm>
        </p:spPr>
        <p:txBody>
          <a:bodyPr/>
          <a:lstStyle/>
          <a:p>
            <a:r>
              <a:rPr kumimoji="1" lang="ja-JP" altLang="en-US" dirty="0"/>
              <a:t>題記案件に対し、想定されている手法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1D1900-72E6-417C-950C-DBD221D7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386273"/>
            <a:ext cx="10669149" cy="47899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/>
              <a:t>１．公営住宅の運営権方式</a:t>
            </a:r>
            <a:endParaRPr kumimoji="1" lang="en-US" altLang="ja-JP" dirty="0"/>
          </a:p>
          <a:p>
            <a:r>
              <a:rPr lang="ja-JP" altLang="en-US" dirty="0"/>
              <a:t>２．既存施設の維持管理・運営に関するＰＦＩ事業</a:t>
            </a:r>
            <a:endParaRPr lang="en-US" altLang="ja-JP" dirty="0"/>
          </a:p>
          <a:p>
            <a:r>
              <a:rPr kumimoji="1" lang="ja-JP" altLang="en-US" dirty="0"/>
              <a:t>３．包括委託は、２．と同様の手法</a:t>
            </a:r>
            <a:endParaRPr kumimoji="1" lang="en-US" altLang="ja-JP" dirty="0"/>
          </a:p>
          <a:p>
            <a:r>
              <a:rPr lang="ja-JP" altLang="en-US" dirty="0"/>
              <a:t>４．指定管理方式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以上の方式が考えられている。</a:t>
            </a:r>
            <a:endParaRPr lang="en-US" altLang="ja-JP" dirty="0"/>
          </a:p>
          <a:p>
            <a:r>
              <a:rPr kumimoji="1" lang="ja-JP" altLang="en-US" dirty="0"/>
              <a:t>各方式の説明とメリット、デメリットを以降、記載する。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なお、上記の手法の中から、最適手法を選定するために、プラットフォームの構築を提唱する。</a:t>
            </a:r>
          </a:p>
        </p:txBody>
      </p:sp>
    </p:spTree>
    <p:extLst>
      <p:ext uri="{BB962C8B-B14F-4D97-AF65-F5344CB8AC3E}">
        <p14:creationId xmlns:p14="http://schemas.microsoft.com/office/powerpoint/2010/main" val="10598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2F5481E-A905-331A-B937-0E4305920F99}"/>
              </a:ext>
            </a:extLst>
          </p:cNvPr>
          <p:cNvSpPr txBox="1">
            <a:spLocks noChangeArrowheads="1"/>
          </p:cNvSpPr>
          <p:nvPr/>
        </p:nvSpPr>
        <p:spPr>
          <a:xfrm>
            <a:off x="2592925" y="361454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j-cs"/>
              </a:rPr>
              <a:t>国の住宅制度：少子高齢社会と住宅政策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ABB4DB-7EAA-F350-909F-4133FCD63D68}"/>
              </a:ext>
            </a:extLst>
          </p:cNvPr>
          <p:cNvSpPr txBox="1"/>
          <p:nvPr/>
        </p:nvSpPr>
        <p:spPr>
          <a:xfrm>
            <a:off x="2776342" y="861722"/>
            <a:ext cx="5441829" cy="346067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solidFill>
              <a:srgbClr val="92AA4C"/>
            </a:solidFill>
            <a:prstDash val="solid"/>
          </a:ln>
          <a:effectLst/>
        </p:spPr>
        <p:txBody>
          <a:bodyPr wrap="none" lIns="180000" tIns="21600" rIns="180000" bIns="4680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重層的かつ柔軟な住宅セーフティーネットの構築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C9ACD0-B8D1-DEE9-2BB6-FF214A718FED}"/>
              </a:ext>
            </a:extLst>
          </p:cNvPr>
          <p:cNvSpPr/>
          <p:nvPr/>
        </p:nvSpPr>
        <p:spPr bwMode="auto">
          <a:xfrm>
            <a:off x="2344738" y="5988920"/>
            <a:ext cx="7580312" cy="525463"/>
          </a:xfrm>
          <a:prstGeom prst="rect">
            <a:avLst/>
          </a:prstGeom>
          <a:solidFill>
            <a:srgbClr val="DE7E18">
              <a:tint val="70000"/>
              <a:lumMod val="104000"/>
            </a:srgbClr>
          </a:solidFill>
          <a:ln w="9525" cap="rnd" cmpd="sng" algn="ctr">
            <a:solidFill>
              <a:srgbClr val="DE7E18">
                <a:shade val="90000"/>
              </a:srgbClr>
            </a:solidFill>
            <a:prstDash val="solid"/>
          </a:ln>
          <a:effectLst/>
        </p:spPr>
        <p:txBody>
          <a:bodyPr tIns="108000" bIns="10800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地方公共団体への交付金・民間事業者への直接補助による支援</a:t>
            </a:r>
          </a:p>
        </p:txBody>
      </p:sp>
      <p:grpSp>
        <p:nvGrpSpPr>
          <p:cNvPr id="8" name="グループ化 21">
            <a:extLst>
              <a:ext uri="{FF2B5EF4-FFF2-40B4-BE49-F238E27FC236}">
                <a16:creationId xmlns:a16="http://schemas.microsoft.com/office/drawing/2014/main" id="{C16E31AE-279A-93A9-39B9-80DE133470D6}"/>
              </a:ext>
            </a:extLst>
          </p:cNvPr>
          <p:cNvGrpSpPr>
            <a:grpSpLocks/>
          </p:cNvGrpSpPr>
          <p:nvPr/>
        </p:nvGrpSpPr>
        <p:grpSpPr bwMode="auto">
          <a:xfrm>
            <a:off x="1522412" y="1417975"/>
            <a:ext cx="9310687" cy="3956581"/>
            <a:chOff x="198444" y="1187356"/>
            <a:chExt cx="9532410" cy="4744511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51281153-2B3F-24F8-E149-C1AE54B63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44" y="1187356"/>
              <a:ext cx="9532410" cy="474451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C4096160-7F87-2A72-4258-F89D15B97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19" y="1781277"/>
              <a:ext cx="6428793" cy="35453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D75A75D3-917A-32D6-CFE5-6B9A49DA1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95" y="2604246"/>
              <a:ext cx="3293246" cy="191988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2" name="AutoShape 13">
            <a:extLst>
              <a:ext uri="{FF2B5EF4-FFF2-40B4-BE49-F238E27FC236}">
                <a16:creationId xmlns:a16="http://schemas.microsoft.com/office/drawing/2014/main" id="{48A44C23-F8C5-F1F9-AFFB-BA9C284D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3133643"/>
            <a:ext cx="3059112" cy="865187"/>
          </a:xfrm>
          <a:prstGeom prst="homePlate">
            <a:avLst>
              <a:gd name="adj" fmla="val 35333"/>
            </a:avLst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 lIns="144000" tIns="108000" rIns="144000" bIns="108000" anchor="ctr">
            <a:spAutoFit/>
          </a:bodyPr>
          <a:lstStyle/>
          <a:p>
            <a:pPr marL="0" marR="0" lvl="0" indent="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真に住宅に困窮する低額所得者向けの賃貸住宅として、地方公共団体が供給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D030D5A1-BC82-0699-FFA3-C2D3A7690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9" y="2429109"/>
            <a:ext cx="1220787" cy="4191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92D050"/>
              </a:gs>
              <a:gs pos="100000">
                <a:srgbClr val="FB9318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lIns="144000" rIns="144000" anchor="ctr">
            <a:spAutoFit/>
          </a:bodyPr>
          <a:lstStyle/>
          <a:p>
            <a:pPr marL="0" marR="0" lvl="0" indent="0" algn="ctr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メイリオ" panose="020B0604030504040204" pitchFamily="50" charset="-128"/>
              </a:rPr>
              <a:t>公営住宅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4445788F-9618-788E-DD80-C1D8CF24E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4" y="2458637"/>
            <a:ext cx="2149475" cy="4191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92D050"/>
              </a:gs>
              <a:gs pos="100000">
                <a:srgbClr val="FB9318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lIns="144000" rIns="144000" anchor="ctr">
            <a:spAutoFit/>
          </a:bodyPr>
          <a:lstStyle/>
          <a:p>
            <a:pPr marL="0" marR="0" lvl="0" indent="0" algn="ctr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メイリオ" panose="020B0604030504040204" pitchFamily="50" charset="-128"/>
              </a:rPr>
              <a:t>地域優良賃貸住宅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B33CFC4E-C827-7398-1844-33D7C958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171" y="2100497"/>
            <a:ext cx="1685925" cy="4191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92D050"/>
              </a:gs>
              <a:gs pos="100000">
                <a:srgbClr val="FB9318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lIns="144000" rIns="144000" anchor="ctr">
            <a:spAutoFit/>
          </a:bodyPr>
          <a:lstStyle/>
          <a:p>
            <a:pPr marL="0" marR="0" lvl="0" indent="0" algn="ctr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メイリオ" panose="020B0604030504040204" pitchFamily="50" charset="-128"/>
              </a:rPr>
              <a:t>民間賃貸住宅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927F1B46-34FA-8171-6EDB-A1330DA3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3153009"/>
            <a:ext cx="3098800" cy="865188"/>
          </a:xfrm>
          <a:prstGeom prst="homePlate">
            <a:avLst>
              <a:gd name="adj" fmla="val 35333"/>
            </a:avLst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 lIns="144000" tIns="108000" rIns="144000" bIns="108000" anchor="ctr">
            <a:spAutoFit/>
          </a:bodyPr>
          <a:lstStyle/>
          <a:p>
            <a:pPr marL="0" marR="0" lvl="0" indent="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公営住宅を補完する賃貸住宅として、地方公共団体と民間事業者が連携して供給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7DC88F0C-6DB3-9F3D-6061-F3D44633C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624373"/>
            <a:ext cx="3041650" cy="1692275"/>
          </a:xfrm>
          <a:prstGeom prst="homePlate">
            <a:avLst>
              <a:gd name="adj" fmla="val 31301"/>
            </a:avLst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  <p:txBody>
          <a:bodyPr lIns="144000" tIns="108000" rIns="144000" bIns="108000"/>
          <a:lstStyle/>
          <a:p>
            <a:pPr marL="0" marR="0" lvl="0" indent="0" defTabSz="957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高齢者、障害者等の円滑な入居を促進するため、民間賃貸住宅の空家リフォームを支援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角丸四角形 22">
            <a:extLst>
              <a:ext uri="{FF2B5EF4-FFF2-40B4-BE49-F238E27FC236}">
                <a16:creationId xmlns:a16="http://schemas.microsoft.com/office/drawing/2014/main" id="{15348F3E-E6E6-488D-BAC5-1F389F8B2AF9}"/>
              </a:ext>
            </a:extLst>
          </p:cNvPr>
          <p:cNvSpPr/>
          <p:nvPr/>
        </p:nvSpPr>
        <p:spPr>
          <a:xfrm>
            <a:off x="7912101" y="3639419"/>
            <a:ext cx="1706563" cy="615950"/>
          </a:xfrm>
          <a:prstGeom prst="roundRect">
            <a:avLst>
              <a:gd name="adj" fmla="val 24363"/>
            </a:avLst>
          </a:prstGeom>
          <a:solidFill>
            <a:srgbClr val="CCECFF"/>
          </a:solidFill>
          <a:ln w="19050" cap="rnd" cmpd="sng" algn="ctr">
            <a:solidFill>
              <a:sysClr val="windowText" lastClr="000000"/>
            </a:solidFill>
            <a:prstDash val="dash"/>
          </a:ln>
          <a:effectLst/>
        </p:spPr>
        <p:txBody>
          <a:bodyPr tIns="10800" bIns="1080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賃貸住宅空家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413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万戸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（空家率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18.8%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）</a:t>
            </a:r>
          </a:p>
        </p:txBody>
      </p:sp>
      <p:sp>
        <p:nvSpPr>
          <p:cNvPr id="19" name="上矢印 3">
            <a:extLst>
              <a:ext uri="{FF2B5EF4-FFF2-40B4-BE49-F238E27FC236}">
                <a16:creationId xmlns:a16="http://schemas.microsoft.com/office/drawing/2014/main" id="{82D37FF5-5610-EC57-43F3-8507EDC6FD42}"/>
              </a:ext>
            </a:extLst>
          </p:cNvPr>
          <p:cNvSpPr/>
          <p:nvPr/>
        </p:nvSpPr>
        <p:spPr bwMode="auto">
          <a:xfrm>
            <a:off x="5137150" y="5428532"/>
            <a:ext cx="1944688" cy="463550"/>
          </a:xfrm>
          <a:prstGeom prst="upArrow">
            <a:avLst>
              <a:gd name="adj1" fmla="val 58422"/>
              <a:gd name="adj2" fmla="val 50000"/>
            </a:avLst>
          </a:prstGeom>
          <a:solidFill>
            <a:srgbClr val="CC99FF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角丸四角形 23">
            <a:extLst>
              <a:ext uri="{FF2B5EF4-FFF2-40B4-BE49-F238E27FC236}">
                <a16:creationId xmlns:a16="http://schemas.microsoft.com/office/drawing/2014/main" id="{57E02741-A4E0-663C-927F-9909EA931622}"/>
              </a:ext>
            </a:extLst>
          </p:cNvPr>
          <p:cNvSpPr/>
          <p:nvPr/>
        </p:nvSpPr>
        <p:spPr>
          <a:xfrm>
            <a:off x="7529513" y="4846554"/>
            <a:ext cx="3219450" cy="738188"/>
          </a:xfrm>
          <a:prstGeom prst="roundRect">
            <a:avLst>
              <a:gd name="adj" fmla="val 24363"/>
            </a:avLst>
          </a:prstGeom>
          <a:solidFill>
            <a:srgbClr val="FFE0C1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空家の有効活用による重層的な住宅セーフティネットの確率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21" name="下矢印 24">
            <a:extLst>
              <a:ext uri="{FF2B5EF4-FFF2-40B4-BE49-F238E27FC236}">
                <a16:creationId xmlns:a16="http://schemas.microsoft.com/office/drawing/2014/main" id="{5497E153-A611-1E6D-B603-4470DC23B6A8}"/>
              </a:ext>
            </a:extLst>
          </p:cNvPr>
          <p:cNvSpPr/>
          <p:nvPr/>
        </p:nvSpPr>
        <p:spPr>
          <a:xfrm>
            <a:off x="8838249" y="4350302"/>
            <a:ext cx="585787" cy="463550"/>
          </a:xfrm>
          <a:prstGeom prst="downArrow">
            <a:avLst>
              <a:gd name="adj1" fmla="val 50000"/>
              <a:gd name="adj2" fmla="val 46235"/>
            </a:avLst>
          </a:prstGeom>
          <a:solidFill>
            <a:srgbClr val="CCFF99"/>
          </a:solidFill>
          <a:ln w="38100" cap="rnd" cmpd="sng" algn="ctr">
            <a:solidFill>
              <a:srgbClr val="99FF33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角丸四角形 2">
            <a:extLst>
              <a:ext uri="{FF2B5EF4-FFF2-40B4-BE49-F238E27FC236}">
                <a16:creationId xmlns:a16="http://schemas.microsoft.com/office/drawing/2014/main" id="{BEC2518D-7360-80E1-C1FF-48D6292F4284}"/>
              </a:ext>
            </a:extLst>
          </p:cNvPr>
          <p:cNvSpPr/>
          <p:nvPr/>
        </p:nvSpPr>
        <p:spPr>
          <a:xfrm>
            <a:off x="8741276" y="577701"/>
            <a:ext cx="2540000" cy="668655"/>
          </a:xfrm>
          <a:prstGeom prst="roundRect">
            <a:avLst/>
          </a:prstGeom>
          <a:solidFill>
            <a:srgbClr val="728653">
              <a:tint val="70000"/>
              <a:lumMod val="104000"/>
            </a:srgbClr>
          </a:solidFill>
          <a:ln w="9525" cap="rnd" cmpd="sng" algn="ctr">
            <a:solidFill>
              <a:srgbClr val="728653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国交省住宅局資料</a:t>
            </a:r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F0F3DF3-9EBD-4229-B260-7B84167A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１．運営権方式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17F2F4B-C144-432A-BD13-A9E9EAEA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62" y="1988840"/>
            <a:ext cx="10436681" cy="4187408"/>
          </a:xfrm>
        </p:spPr>
        <p:txBody>
          <a:bodyPr/>
          <a:lstStyle/>
          <a:p>
            <a:r>
              <a:rPr kumimoji="1" lang="ja-JP" altLang="en-US" dirty="0"/>
              <a:t>次ページの通り、国は平成３０年度までに、６件の住宅事業の運営権を目指している。が、</a:t>
            </a:r>
            <a:endParaRPr kumimoji="1" lang="en-US" altLang="ja-JP" dirty="0"/>
          </a:p>
          <a:p>
            <a:r>
              <a:rPr lang="ja-JP" altLang="en-US" dirty="0"/>
              <a:t>なので、運営権を検討することは、国の方針にも合致する。</a:t>
            </a:r>
            <a:endParaRPr lang="en-US" altLang="ja-JP" dirty="0"/>
          </a:p>
          <a:p>
            <a:r>
              <a:rPr kumimoji="1" lang="ja-JP" altLang="en-US" dirty="0"/>
              <a:t>民間の自由な運営、空き室の利用、空きスペースの利用など、収益のあがる事業展開を民間に認め、提案させる。</a:t>
            </a:r>
            <a:endParaRPr kumimoji="1" lang="en-US" altLang="ja-JP" dirty="0"/>
          </a:p>
          <a:p>
            <a:r>
              <a:rPr kumimoji="1" lang="ja-JP" altLang="en-US" dirty="0"/>
              <a:t>公営団地が有する不動産価値を民間が少しでも活用することで、公有資産を利用した稼ぎを民間に考えさせる。</a:t>
            </a:r>
            <a:endParaRPr kumimoji="1" lang="en-US" altLang="ja-JP" dirty="0"/>
          </a:p>
          <a:p>
            <a:r>
              <a:rPr lang="ja-JP" altLang="en-US" dirty="0"/>
              <a:t>現在の指定管理料を、長期の視点で漸減しつつ、民間収益事業の拡大を図る。（指定料の漸減分を別事業で稼ぐ。）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AD9AC-074B-418E-9AA1-1D5B75B3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運営権方式の概要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01954E-A68B-4FE7-87B1-9531BF8B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87" y="1581009"/>
            <a:ext cx="10512862" cy="435020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維持管理・運営を民間にゆだねる。</a:t>
            </a:r>
            <a:endParaRPr kumimoji="1" lang="en-US" altLang="ja-JP" dirty="0"/>
          </a:p>
          <a:p>
            <a:pPr lvl="1"/>
            <a:r>
              <a:rPr lang="ja-JP" altLang="en-US" dirty="0"/>
              <a:t>費用は、家賃収入、現状までの指定管理料（漸減させる）、民間収益事業での稼ぎで賄う。</a:t>
            </a:r>
            <a:endParaRPr lang="en-US" altLang="ja-JP" dirty="0"/>
          </a:p>
          <a:p>
            <a:pPr lvl="1"/>
            <a:r>
              <a:rPr kumimoji="1" lang="ja-JP" altLang="en-US" dirty="0"/>
              <a:t>包括的に任せることで、合理化する。</a:t>
            </a:r>
            <a:endParaRPr kumimoji="1" lang="en-US" altLang="ja-JP" dirty="0"/>
          </a:p>
          <a:p>
            <a:r>
              <a:rPr kumimoji="1" lang="ja-JP" altLang="en-US" dirty="0"/>
              <a:t>空き室・空きスペースなどを使った民間収益施設を許可する。</a:t>
            </a:r>
            <a:endParaRPr kumimoji="1" lang="en-US" altLang="ja-JP" dirty="0"/>
          </a:p>
          <a:p>
            <a:pPr lvl="1"/>
            <a:r>
              <a:rPr lang="ja-JP" altLang="en-US" dirty="0"/>
              <a:t>空き室での塾・託児所・デイサービス・出張鍼灸などなど</a:t>
            </a:r>
            <a:endParaRPr lang="en-US" altLang="ja-JP" dirty="0"/>
          </a:p>
          <a:p>
            <a:pPr lvl="1"/>
            <a:r>
              <a:rPr kumimoji="1" lang="ja-JP" altLang="en-US" dirty="0"/>
              <a:t>空きスペースでの駐車場事業、フリマ、などなど</a:t>
            </a:r>
            <a:endParaRPr kumimoji="1" lang="en-US" altLang="ja-JP" dirty="0"/>
          </a:p>
          <a:p>
            <a:r>
              <a:rPr lang="ja-JP" altLang="en-US" dirty="0"/>
              <a:t>１室の減面積や減築など、長期を視野にした更新事業の容認</a:t>
            </a:r>
            <a:endParaRPr lang="en-US" altLang="ja-JP" dirty="0"/>
          </a:p>
          <a:p>
            <a:pPr lvl="1"/>
            <a:r>
              <a:rPr kumimoji="1" lang="ja-JP" altLang="en-US" dirty="0"/>
              <a:t>将来出てくる更新事業の、減築や減面積を提案できる一括委託</a:t>
            </a:r>
            <a:endParaRPr kumimoji="1" lang="en-US" altLang="ja-JP" dirty="0"/>
          </a:p>
          <a:p>
            <a:pPr lvl="1"/>
            <a:r>
              <a:rPr lang="ja-JP" altLang="en-US" dirty="0"/>
              <a:t>民間収益施設の展開容認（賃貸住宅事業や賑わい施設展開）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12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B47F7-ADCA-4230-8DFB-6C967A9D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803590"/>
          </a:xfrm>
        </p:spPr>
        <p:txBody>
          <a:bodyPr>
            <a:normAutofit/>
          </a:bodyPr>
          <a:lstStyle/>
          <a:p>
            <a:r>
              <a:rPr lang="ja-JP" altLang="en-US" sz="3599" dirty="0"/>
              <a:t>２．既存施設の維持管理・運営に関するＰＦＩ事業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9C93A0-FC90-4F69-A8F2-198CDCBF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199" y="1595102"/>
            <a:ext cx="10358643" cy="4581146"/>
          </a:xfrm>
        </p:spPr>
        <p:txBody>
          <a:bodyPr/>
          <a:lstStyle/>
          <a:p>
            <a:r>
              <a:rPr kumimoji="1" lang="ja-JP" altLang="en-US" dirty="0"/>
              <a:t>長期（１０～２０年）にわたる維持管理・運営を民間にゆだねる。</a:t>
            </a:r>
            <a:endParaRPr kumimoji="1" lang="en-US" altLang="ja-JP" dirty="0"/>
          </a:p>
          <a:p>
            <a:r>
              <a:rPr lang="ja-JP" altLang="en-US" dirty="0"/>
              <a:t>ＰＦＩにするのは、長期契約にすることと、民間収益事業の展開を認めるためである。</a:t>
            </a:r>
            <a:endParaRPr lang="en-US" altLang="ja-JP" dirty="0"/>
          </a:p>
          <a:p>
            <a:endParaRPr kumimoji="1" lang="en-US" altLang="ja-JP" dirty="0"/>
          </a:p>
          <a:p>
            <a:pPr lvl="1"/>
            <a:r>
              <a:rPr lang="ja-JP" altLang="en-US" dirty="0"/>
              <a:t>指定管理との違い</a:t>
            </a:r>
            <a:endParaRPr lang="en-US" altLang="ja-JP" dirty="0"/>
          </a:p>
          <a:p>
            <a:pPr lvl="2"/>
            <a:r>
              <a:rPr lang="ja-JP" altLang="en-US" dirty="0"/>
              <a:t>期間が長期にわたるため、民間側の事業が安定する。</a:t>
            </a:r>
            <a:endParaRPr lang="en-US" altLang="ja-JP" dirty="0"/>
          </a:p>
          <a:p>
            <a:pPr lvl="2"/>
            <a:r>
              <a:rPr kumimoji="1" lang="ja-JP" altLang="en-US" dirty="0"/>
              <a:t>事業実施の内容を民間が提案して決定できるため、民間の工夫の余地が高い。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制約はあるが、民間提案による投資、収益事業提案も可能で、稼げる可能性もでる。</a:t>
            </a:r>
            <a:endParaRPr kumimoji="1" lang="en-US" altLang="ja-JP" dirty="0"/>
          </a:p>
          <a:p>
            <a:pPr lvl="3"/>
            <a:r>
              <a:rPr lang="ja-JP" altLang="en-US" dirty="0"/>
              <a:t>運営権との違いは、募集時の提案に制限されること。運営権では、運営権事業期間中に、つぎつぎに提案投資や提案事業が可能。</a:t>
            </a:r>
            <a:endParaRPr lang="en-US" altLang="ja-JP" dirty="0"/>
          </a:p>
          <a:p>
            <a:pPr lvl="1"/>
            <a:r>
              <a:rPr kumimoji="1" lang="ja-JP" altLang="en-US" dirty="0"/>
              <a:t>運営権との違い</a:t>
            </a:r>
            <a:endParaRPr kumimoji="1" lang="en-US" altLang="ja-JP" dirty="0"/>
          </a:p>
          <a:p>
            <a:pPr lvl="2"/>
            <a:r>
              <a:rPr lang="ja-JP" altLang="en-US" dirty="0"/>
              <a:t>事業期間中に、新たな提案や投資ができない。提案時の考えに縛られる。</a:t>
            </a:r>
            <a:endParaRPr lang="en-US" altLang="ja-JP" dirty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03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F91823-762E-456F-9D0E-586ECD43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1114593"/>
          </a:xfrm>
        </p:spPr>
        <p:txBody>
          <a:bodyPr/>
          <a:lstStyle/>
          <a:p>
            <a:r>
              <a:rPr lang="ja-JP" altLang="en-US" dirty="0"/>
              <a:t>３．包括委託は、２．と同様の手法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008E9D-4289-41CA-B00B-823C9A1C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598434"/>
            <a:ext cx="11460009" cy="489364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ＰＦＩ方式でない包括委託は、</a:t>
            </a:r>
            <a:endParaRPr kumimoji="1" lang="en-US" altLang="ja-JP" dirty="0"/>
          </a:p>
          <a:p>
            <a:pPr lvl="1"/>
            <a:r>
              <a:rPr lang="ja-JP" altLang="en-US" dirty="0"/>
              <a:t>１．長期契約が不可（</a:t>
            </a:r>
            <a:r>
              <a:rPr lang="en-US" altLang="ja-JP" dirty="0"/>
              <a:t>3</a:t>
            </a:r>
            <a:r>
              <a:rPr lang="ja-JP" altLang="en-US" dirty="0"/>
              <a:t>から</a:t>
            </a:r>
            <a:r>
              <a:rPr lang="en-US" altLang="ja-JP" dirty="0"/>
              <a:t>5</a:t>
            </a:r>
            <a:r>
              <a:rPr lang="ja-JP" altLang="en-US" dirty="0"/>
              <a:t>年以内）ＰＦＩでは長期可能</a:t>
            </a:r>
            <a:endParaRPr lang="en-US" altLang="ja-JP" dirty="0"/>
          </a:p>
          <a:p>
            <a:pPr lvl="1"/>
            <a:r>
              <a:rPr kumimoji="1" lang="ja-JP" altLang="en-US" dirty="0"/>
              <a:t>２．それ以外は、ＰＦＩというより指定管理と同様。</a:t>
            </a:r>
            <a:endParaRPr kumimoji="1" lang="en-US" altLang="ja-JP" dirty="0"/>
          </a:p>
          <a:p>
            <a:pPr lvl="1"/>
            <a:r>
              <a:rPr lang="ja-JP" altLang="en-US" dirty="0"/>
              <a:t>３．ＰＦＩでは認められる、行政財産を使った収益事業は不可。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長期契約するメリット</a:t>
            </a:r>
            <a:endParaRPr lang="en-US" altLang="ja-JP" dirty="0"/>
          </a:p>
          <a:p>
            <a:pPr lvl="1"/>
            <a:r>
              <a:rPr lang="ja-JP" altLang="en-US" dirty="0"/>
              <a:t>事業が長期安定的に継続される。いつ首になるか、の心配がない。</a:t>
            </a:r>
            <a:endParaRPr lang="en-US" altLang="ja-JP" dirty="0"/>
          </a:p>
          <a:p>
            <a:r>
              <a:rPr lang="ja-JP" altLang="en-US" dirty="0"/>
              <a:t>包括することで事業規模を少しでも大きくできる。</a:t>
            </a:r>
            <a:endParaRPr lang="en-US" altLang="ja-JP" dirty="0"/>
          </a:p>
          <a:p>
            <a:pPr lvl="1"/>
            <a:r>
              <a:rPr lang="ja-JP" altLang="en-US" dirty="0"/>
              <a:t>地優賃</a:t>
            </a:r>
            <a:r>
              <a:rPr lang="en-US" altLang="ja-JP" dirty="0"/>
              <a:t>10</a:t>
            </a:r>
            <a:r>
              <a:rPr lang="ja-JP" altLang="en-US" dirty="0"/>
              <a:t>戸建設：</a:t>
            </a:r>
            <a:r>
              <a:rPr lang="en-US" altLang="ja-JP" dirty="0"/>
              <a:t>2.5</a:t>
            </a:r>
            <a:r>
              <a:rPr lang="ja-JP" altLang="en-US" dirty="0"/>
              <a:t>億円の事業＋公営住宅</a:t>
            </a:r>
            <a:r>
              <a:rPr lang="en-US" altLang="ja-JP" dirty="0"/>
              <a:t>100</a:t>
            </a:r>
            <a:r>
              <a:rPr lang="ja-JP" altLang="en-US" dirty="0"/>
              <a:t>戸</a:t>
            </a:r>
            <a:r>
              <a:rPr lang="en-US" altLang="ja-JP" dirty="0"/>
              <a:t>30</a:t>
            </a:r>
            <a:r>
              <a:rPr lang="ja-JP" altLang="en-US" dirty="0"/>
              <a:t>年の維持管理運営：</a:t>
            </a:r>
            <a:r>
              <a:rPr lang="en-US" altLang="ja-JP" dirty="0"/>
              <a:t>1.5</a:t>
            </a:r>
            <a:r>
              <a:rPr lang="ja-JP" altLang="en-US" dirty="0"/>
              <a:t>億円を含め</a:t>
            </a:r>
            <a:r>
              <a:rPr lang="en-US" altLang="ja-JP" dirty="0"/>
              <a:t>4</a:t>
            </a:r>
            <a:r>
              <a:rPr lang="ja-JP" altLang="en-US" dirty="0"/>
              <a:t>億円以上の事業にできる。</a:t>
            </a:r>
            <a:endParaRPr lang="en-US" altLang="ja-JP" dirty="0"/>
          </a:p>
          <a:p>
            <a:pPr lvl="1"/>
            <a:r>
              <a:rPr lang="ja-JP" altLang="en-US" dirty="0"/>
              <a:t>運営権方式なら、さらに、長期の事業期間</a:t>
            </a:r>
            <a:r>
              <a:rPr lang="en-US" altLang="ja-JP" dirty="0"/>
              <a:t>20</a:t>
            </a:r>
            <a:r>
              <a:rPr lang="ja-JP" altLang="en-US" dirty="0"/>
              <a:t>～</a:t>
            </a:r>
            <a:r>
              <a:rPr lang="en-US" altLang="ja-JP" dirty="0"/>
              <a:t>30</a:t>
            </a:r>
            <a:r>
              <a:rPr lang="ja-JP" altLang="en-US" dirty="0"/>
              <a:t>年の間に更新事業として</a:t>
            </a:r>
            <a:r>
              <a:rPr lang="en-US" altLang="ja-JP" dirty="0"/>
              <a:t>100</a:t>
            </a:r>
            <a:r>
              <a:rPr lang="ja-JP" altLang="en-US" dirty="0"/>
              <a:t>戸</a:t>
            </a:r>
            <a:r>
              <a:rPr lang="en-US" altLang="ja-JP" dirty="0"/>
              <a:t>20</a:t>
            </a:r>
            <a:r>
              <a:rPr lang="ja-JP" altLang="en-US" dirty="0"/>
              <a:t>億円の事業も含まれてくる可能性がある。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9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D7F0B-A7DC-48C6-9290-BF3BD344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４．指定管理方式（地方自治法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8F2E81-130B-468F-B9D3-A41D2456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従来の事業方式</a:t>
            </a:r>
            <a:endParaRPr kumimoji="1" lang="en-US" altLang="ja-JP" dirty="0"/>
          </a:p>
          <a:p>
            <a:pPr lvl="1"/>
            <a:r>
              <a:rPr lang="ja-JP" altLang="en-US" dirty="0"/>
              <a:t>公共の定めた業務内容を、定められた費用で実行するだけ</a:t>
            </a:r>
            <a:endParaRPr lang="en-US" altLang="ja-JP" dirty="0"/>
          </a:p>
          <a:p>
            <a:pPr lvl="1"/>
            <a:r>
              <a:rPr kumimoji="1" lang="ja-JP" altLang="en-US" dirty="0"/>
              <a:t>期間は</a:t>
            </a:r>
            <a:r>
              <a:rPr kumimoji="1" lang="en-US" altLang="ja-JP" dirty="0"/>
              <a:t>3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年以内：継続性がないので、不安定でモチベーションも低くなる</a:t>
            </a:r>
            <a:endParaRPr kumimoji="1" lang="en-US" altLang="ja-JP" dirty="0"/>
          </a:p>
          <a:p>
            <a:pPr lvl="1"/>
            <a:r>
              <a:rPr lang="ja-JP" altLang="en-US" dirty="0"/>
              <a:t>民間の工夫が働きにくい。工夫してよくなっても、</a:t>
            </a:r>
            <a:r>
              <a:rPr lang="en-US" altLang="ja-JP" dirty="0"/>
              <a:t>3</a:t>
            </a:r>
            <a:r>
              <a:rPr lang="ja-JP" altLang="en-US" dirty="0"/>
              <a:t>年後、別の事業者がくれば、ノウハウも盗まれ、仕事も取られる。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18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 descr="提案概要書（高画質）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16675" r="16864"/>
          <a:stretch/>
        </p:blipFill>
        <p:spPr>
          <a:xfrm>
            <a:off x="1102648" y="790885"/>
            <a:ext cx="9773050" cy="5877734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9599-298A-49ED-8D71-3F42BBE1081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635703" y="4292871"/>
            <a:ext cx="1461935" cy="215968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0000"/>
                </a:solidFill>
              </a:rPr>
              <a:t>ＳＷ拠点整備事業を活用</a:t>
            </a:r>
          </a:p>
        </p:txBody>
      </p:sp>
      <p:sp>
        <p:nvSpPr>
          <p:cNvPr id="1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7331218" y="44828"/>
            <a:ext cx="3080070" cy="89946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6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7889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5779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43669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91558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事業方式　　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PFI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BTO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）方式</a:t>
            </a:r>
            <a:b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事業期間　　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年　＊</a:t>
            </a: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H30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年３月より供用開始</a:t>
            </a:r>
            <a:b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施設概要　　地域優良賃貸住宅、</a:t>
            </a:r>
            <a:b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               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ママカフェ、アフタースクール</a:t>
            </a:r>
            <a:br>
              <a:rPr lang="en-US" altLang="ja-JP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事業費　　　約１０億円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21043" y="162779"/>
            <a:ext cx="5496732" cy="706595"/>
          </a:xfrm>
          <a:prstGeom prst="rect">
            <a:avLst/>
          </a:prstGeom>
        </p:spPr>
        <p:txBody>
          <a:bodyPr lIns="35991" tIns="35991" rIns="35991" bIns="35991"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6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7889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5779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43669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91558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399" b="1" dirty="0">
                <a:solidFill>
                  <a:srgbClr val="FF6600"/>
                </a:solidFill>
                <a:latin typeface="HG丸ｺﾞｼｯｸM-PRO" pitchFamily="50" charset="-128"/>
                <a:ea typeface="HG丸ｺﾞｼｯｸM-PRO" pitchFamily="50" charset="-128"/>
              </a:rPr>
              <a:t>2 </a:t>
            </a:r>
            <a:r>
              <a:rPr lang="ja-JP" altLang="en-US" sz="2399" b="1" dirty="0">
                <a:solidFill>
                  <a:srgbClr val="FF6600"/>
                </a:solidFill>
                <a:latin typeface="HG丸ｺﾞｼｯｸM-PRO" pitchFamily="50" charset="-128"/>
                <a:ea typeface="HG丸ｺﾞｼｯｸM-PRO" pitchFamily="50" charset="-128"/>
              </a:rPr>
              <a:t>子育て支援住宅（ハグ・テラス）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3F65F9C-DA8E-4C71-8317-7D3BEE136A90}"/>
              </a:ext>
            </a:extLst>
          </p:cNvPr>
          <p:cNvSpPr/>
          <p:nvPr/>
        </p:nvSpPr>
        <p:spPr>
          <a:xfrm>
            <a:off x="2174588" y="4495526"/>
            <a:ext cx="1371252" cy="21596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子育て支援住宅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DBA485D-991D-4DB5-BC3D-6741868421D3}"/>
              </a:ext>
            </a:extLst>
          </p:cNvPr>
          <p:cNvSpPr/>
          <p:nvPr/>
        </p:nvSpPr>
        <p:spPr>
          <a:xfrm>
            <a:off x="3802075" y="4509375"/>
            <a:ext cx="1371252" cy="21596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/>
              <a:t>アフタースクール</a:t>
            </a:r>
            <a:endParaRPr kumimoji="1" lang="ja-JP" altLang="en-US" sz="110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8D7AE01-CD50-4EB9-9657-B97DA566E171}"/>
              </a:ext>
            </a:extLst>
          </p:cNvPr>
          <p:cNvSpPr/>
          <p:nvPr/>
        </p:nvSpPr>
        <p:spPr>
          <a:xfrm>
            <a:off x="4273008" y="4744844"/>
            <a:ext cx="1371252" cy="21596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ママカフェ</a:t>
            </a:r>
          </a:p>
        </p:txBody>
      </p:sp>
    </p:spTree>
    <p:extLst>
      <p:ext uri="{BB962C8B-B14F-4D97-AF65-F5344CB8AC3E}">
        <p14:creationId xmlns:p14="http://schemas.microsoft.com/office/powerpoint/2010/main" val="2236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65" y="680288"/>
            <a:ext cx="10273060" cy="59569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3589" y="216385"/>
            <a:ext cx="10311026" cy="493212"/>
          </a:xfrm>
        </p:spPr>
        <p:txBody>
          <a:bodyPr>
            <a:normAutofit/>
          </a:bodyPr>
          <a:lstStyle/>
          <a:p>
            <a:r>
              <a:rPr lang="ja-JP" altLang="en-US" sz="2799" dirty="0"/>
              <a:t>神奈川県山北町定住促進住宅整備ＰＦＩ（地域優良賃貸住宅）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BACB4A8-C1C2-DB6B-047E-A42E327B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7" y="0"/>
            <a:ext cx="11228931" cy="6858000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8DB497F-F222-D41D-5BE2-BD3BFA866240}"/>
              </a:ext>
            </a:extLst>
          </p:cNvPr>
          <p:cNvSpPr/>
          <p:nvPr/>
        </p:nvSpPr>
        <p:spPr>
          <a:xfrm>
            <a:off x="3358108" y="188640"/>
            <a:ext cx="6624736" cy="50405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石川県中能登町　小学校跡地に公営住宅集約</a:t>
            </a:r>
          </a:p>
        </p:txBody>
      </p:sp>
    </p:spTree>
    <p:extLst>
      <p:ext uri="{BB962C8B-B14F-4D97-AF65-F5344CB8AC3E}">
        <p14:creationId xmlns:p14="http://schemas.microsoft.com/office/powerpoint/2010/main" val="26858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B61D38-FAFB-9C14-C210-75DC8A26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124744"/>
            <a:ext cx="6048375" cy="35814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4EE4FE8-67BC-1A16-6348-F3B2C5AE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2912415"/>
            <a:ext cx="4705350" cy="347662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6F8AD6-E227-F8B5-D044-2B33C6D367DE}"/>
              </a:ext>
            </a:extLst>
          </p:cNvPr>
          <p:cNvSpPr/>
          <p:nvPr/>
        </p:nvSpPr>
        <p:spPr>
          <a:xfrm>
            <a:off x="7174532" y="1196752"/>
            <a:ext cx="4320480" cy="14401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高知県日高村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子育て支援住宅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0CD555-9183-1D5D-4D00-A039F2E7958F}"/>
              </a:ext>
            </a:extLst>
          </p:cNvPr>
          <p:cNvSpPr/>
          <p:nvPr/>
        </p:nvSpPr>
        <p:spPr>
          <a:xfrm>
            <a:off x="981844" y="4941168"/>
            <a:ext cx="5400600" cy="144787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公共整備の供用空間をつかって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民間収益事業を展開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利用料を村に支払う。</a:t>
            </a:r>
          </a:p>
        </p:txBody>
      </p:sp>
    </p:spTree>
    <p:extLst>
      <p:ext uri="{BB962C8B-B14F-4D97-AF65-F5344CB8AC3E}">
        <p14:creationId xmlns:p14="http://schemas.microsoft.com/office/powerpoint/2010/main" val="1277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3384" y="2824783"/>
            <a:ext cx="7884646" cy="1325218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accent5"/>
                </a:solidFill>
              </a:rPr>
              <a:t>ご清聴　</a:t>
            </a:r>
            <a:br>
              <a:rPr kumimoji="1" lang="en-US" altLang="ja-JP" dirty="0">
                <a:solidFill>
                  <a:schemeClr val="accent5"/>
                </a:solidFill>
              </a:rPr>
            </a:br>
            <a:r>
              <a:rPr kumimoji="1" lang="ja-JP" altLang="en-US" dirty="0">
                <a:solidFill>
                  <a:schemeClr val="accent5"/>
                </a:solidFill>
              </a:rPr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7988" y="4396747"/>
            <a:ext cx="6120155" cy="1511774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pPr algn="r"/>
            <a:r>
              <a:rPr lang="ja-JP" altLang="en-US" dirty="0"/>
              <a:t>文責：                伊庭　良知</a:t>
            </a:r>
            <a:endParaRPr lang="en-US" altLang="ja-JP" dirty="0"/>
          </a:p>
          <a:p>
            <a:pPr algn="r"/>
            <a:r>
              <a:rPr kumimoji="1" lang="ja-JP" altLang="en-US" dirty="0"/>
              <a:t>質問：</a:t>
            </a:r>
            <a:r>
              <a:rPr kumimoji="1" lang="en-US" altLang="ja-JP" dirty="0">
                <a:hlinkClick r:id="rId3"/>
              </a:rPr>
              <a:t>y.iba.jj2@gmail.com</a:t>
            </a:r>
            <a:endParaRPr kumimoji="1" lang="en-US" altLang="ja-JP" dirty="0"/>
          </a:p>
          <a:p>
            <a:pPr algn="r"/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9F8E038-5E5A-7EE5-20CB-8B72DE68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57" y="548680"/>
            <a:ext cx="1152217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5FF26F0-B58A-5D35-9FFB-B12CED716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6" y="692696"/>
            <a:ext cx="109820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DD9376-2FF3-8BE9-A815-A1F2E26AC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28" y="620688"/>
            <a:ext cx="10493096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98F831-41BF-ACBE-9E95-3B5C784E2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19" y="404664"/>
            <a:ext cx="1066357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41EFCD-1D25-20E3-864E-C457739F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7" y="404664"/>
            <a:ext cx="11150850" cy="604867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EF9954-ECAD-5960-9882-8584DA2F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n-US" altLang="ja-JP" noProof="0" smtClean="0"/>
              <a:t>7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035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B13967-F0D3-13EF-6388-0B4CAEAD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50562"/>
            <a:ext cx="9145016" cy="62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947EDC1-3B88-8C89-0980-9A7A47D6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335786"/>
            <a:ext cx="9217023" cy="60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ビジネス戦略のプレゼンテーション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61417524_TF03460663_Win32" id="{0947ED4E-181F-4D77-BA47-416F22B21EA9}" vid="{3E153531-31E2-464A-A665-9A3E8DDB7182}"/>
    </a:ext>
  </a:extLst>
</a:theme>
</file>

<file path=ppt/theme/theme2.xml><?xml version="1.0" encoding="utf-8"?>
<a:theme xmlns:a="http://schemas.openxmlformats.org/drawingml/2006/main" name="Office テーマ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ビジネス戦略のスライド</Template>
  <TotalTime>145</TotalTime>
  <Words>1500</Words>
  <Application>Microsoft Office PowerPoint</Application>
  <PresentationFormat>ユーザー設定</PresentationFormat>
  <Paragraphs>181</Paragraphs>
  <Slides>29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HG丸ｺﾞｼｯｸM-PRO</vt:lpstr>
      <vt:lpstr>Meiryo UI</vt:lpstr>
      <vt:lpstr>メイリオ</vt:lpstr>
      <vt:lpstr>Arial</vt:lpstr>
      <vt:lpstr>Century Gothic</vt:lpstr>
      <vt:lpstr>Palatino Linotype</vt:lpstr>
      <vt:lpstr>ビジネス戦略のプレゼンテーション</vt:lpstr>
      <vt:lpstr>ＰＦＩによる各種住宅整備の実務  －実践・各種住宅と複合施設整備ー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低所得者向け公営住宅</vt:lpstr>
      <vt:lpstr>PowerPoint プレゼンテーション</vt:lpstr>
      <vt:lpstr>住宅整備に係る機能分析（どんなチームを？）</vt:lpstr>
      <vt:lpstr>目論見書</vt:lpstr>
      <vt:lpstr>目論見書</vt:lpstr>
      <vt:lpstr>現在発注中の住宅PFI案件</vt:lpstr>
      <vt:lpstr>公営住宅法に基づく公営住宅ＰＦＩの特徴</vt:lpstr>
      <vt:lpstr>題記案件に対し、想定されている手法</vt:lpstr>
      <vt:lpstr>１．運営権方式</vt:lpstr>
      <vt:lpstr>運営権方式の概要</vt:lpstr>
      <vt:lpstr>２．既存施設の維持管理・運営に関するＰＦＩ事業</vt:lpstr>
      <vt:lpstr>３．包括委託は、２．と同様の手法</vt:lpstr>
      <vt:lpstr>４．指定管理方式（地方自治法）</vt:lpstr>
      <vt:lpstr>事業方式　　PFI（BTO）方式 事業期間　　30年　＊H30年３月より供用開始 施設概要　　地域優良賃貸住宅、                  ママカフェ、アフタースクール 事業費　　　約１０億円</vt:lpstr>
      <vt:lpstr>神奈川県山北町定住促進住宅整備ＰＦＩ（地域優良賃貸住宅）</vt:lpstr>
      <vt:lpstr>PowerPoint プレゼンテーション</vt:lpstr>
      <vt:lpstr>PowerPoint プレゼンテーション</vt:lpstr>
      <vt:lpstr>ご清聴　 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戦略の提案</dc:title>
  <dc:creator>tanuki kazehiki</dc:creator>
  <cp:lastModifiedBy>kikuchi ichirou</cp:lastModifiedBy>
  <cp:revision>2</cp:revision>
  <dcterms:created xsi:type="dcterms:W3CDTF">2022-10-29T09:13:57Z</dcterms:created>
  <dcterms:modified xsi:type="dcterms:W3CDTF">2022-11-01T01:35:18Z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