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258" r:id="rId3"/>
    <p:sldId id="259" r:id="rId4"/>
    <p:sldId id="281" r:id="rId5"/>
    <p:sldId id="268" r:id="rId6"/>
    <p:sldId id="269" r:id="rId7"/>
    <p:sldId id="260" r:id="rId8"/>
    <p:sldId id="264" r:id="rId9"/>
    <p:sldId id="278" r:id="rId10"/>
    <p:sldId id="265" r:id="rId11"/>
    <p:sldId id="266" r:id="rId12"/>
    <p:sldId id="267" r:id="rId13"/>
    <p:sldId id="262" r:id="rId14"/>
    <p:sldId id="263" r:id="rId15"/>
    <p:sldId id="272" r:id="rId16"/>
    <p:sldId id="270" r:id="rId17"/>
    <p:sldId id="271" r:id="rId18"/>
    <p:sldId id="273" r:id="rId19"/>
    <p:sldId id="274" r:id="rId20"/>
    <p:sldId id="275" r:id="rId21"/>
    <p:sldId id="276" r:id="rId22"/>
    <p:sldId id="277" r:id="rId23"/>
    <p:sldId id="279" r:id="rId24"/>
    <p:sldId id="280" r:id="rId25"/>
    <p:sldId id="282" r:id="rId26"/>
  </p:sldIdLst>
  <p:sldSz cx="12188825"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99FFCC"/>
    <a:srgbClr val="CCFFFF"/>
    <a:srgbClr val="9999FF"/>
    <a:srgbClr val="FFCCFF"/>
    <a:srgbClr val="DC801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FF2ED-CAA4-48E6-8C23-C150915E63C1}" v="57" dt="2022-10-20T10:31:08.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86470" autoAdjust="0"/>
  </p:normalViewPr>
  <p:slideViewPr>
    <p:cSldViewPr showGuides="1">
      <p:cViewPr>
        <p:scale>
          <a:sx n="86" d="100"/>
          <a:sy n="86" d="100"/>
        </p:scale>
        <p:origin x="51" y="126"/>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3" d="100"/>
          <a:sy n="93" d="100"/>
        </p:scale>
        <p:origin x="370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7D4A86C-EFBA-4C91-BB3C-A3682B42340A}" type="datetime1">
              <a:rPr lang="ja-JP" altLang="en-US" smtClean="0">
                <a:latin typeface="Meiryo UI" panose="020B0604030504040204" pitchFamily="50" charset="-128"/>
                <a:ea typeface="Meiryo UI" panose="020B0604030504040204" pitchFamily="50" charset="-128"/>
              </a:rPr>
              <a:t>2022/10/19</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E7B3FA82-D649-4557-AFB7-0D891C7A7232}" type="datetime1">
              <a:rPr lang="ja-JP" altLang="en-US" smtClean="0"/>
              <a:pPr/>
              <a:t>2022/10/19</a:t>
            </a:fld>
            <a:endParaRPr lang="ja-JP" altLang="en-US" dirty="0"/>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6BB98AFB-CB0D-4DFE-87B9-B4B0D0DE73CD}"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6BB98AFB-CB0D-4DFE-87B9-B4B0D0DE73CD}" type="slidenum">
              <a:rPr lang="en-US" altLang="ja-JP" smtClean="0"/>
              <a:t>1</a:t>
            </a:fld>
            <a:endParaRPr lang="ja-JP" altLang="en-US"/>
          </a:p>
        </p:txBody>
      </p:sp>
    </p:spTree>
    <p:extLst>
      <p:ext uri="{BB962C8B-B14F-4D97-AF65-F5344CB8AC3E}">
        <p14:creationId xmlns:p14="http://schemas.microsoft.com/office/powerpoint/2010/main" val="286401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BB98AFB-CB0D-4DFE-87B9-B4B0D0DE73CD}" type="slidenum">
              <a:rPr lang="en-US" altLang="ja-JP" noProof="0" smtClean="0"/>
              <a:pPr/>
              <a:t>2</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418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BB98AFB-CB0D-4DFE-87B9-B4B0D0DE73CD}" type="slidenum">
              <a:rPr lang="en-US" altLang="ja-JP" noProof="0" smtClean="0"/>
              <a:pPr/>
              <a:t>3</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0120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BB98AFB-CB0D-4DFE-87B9-B4B0D0DE73CD}" type="slidenum">
              <a:rPr lang="en-US" altLang="ja-JP" noProof="0" smtClean="0"/>
              <a:pPr/>
              <a:t>4</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226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BB98AFB-CB0D-4DFE-87B9-B4B0D0DE73CD}" type="slidenum">
              <a:rPr lang="en-US" altLang="ja-JP" noProof="0" smtClean="0"/>
              <a:pPr/>
              <a:t>7</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74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BB98AFB-CB0D-4DFE-87B9-B4B0D0DE73CD}" type="slidenum">
              <a:rPr lang="en-US" altLang="ja-JP" noProof="0" smtClean="0"/>
              <a:pPr/>
              <a:t>13</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062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5"/>
          </p:nvPr>
        </p:nvSpPr>
        <p:spPr/>
        <p:txBody>
          <a:bodyPr rtlCol="0"/>
          <a:lstStyle/>
          <a:p>
            <a:pPr rtl="0"/>
            <a:fld id="{6BB98AFB-CB0D-4DFE-87B9-B4B0D0DE73CD}" type="slidenum">
              <a:rPr lang="en-US" altLang="ja-JP" smtClean="0"/>
              <a:t>14</a:t>
            </a:fld>
            <a:endParaRPr lang="ja-JP" altLang="en-US"/>
          </a:p>
        </p:txBody>
      </p:sp>
    </p:spTree>
    <p:extLst>
      <p:ext uri="{BB962C8B-B14F-4D97-AF65-F5344CB8AC3E}">
        <p14:creationId xmlns:p14="http://schemas.microsoft.com/office/powerpoint/2010/main" val="1361106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4" y="533400"/>
            <a:ext cx="5029200" cy="2514601"/>
          </a:xfrm>
        </p:spPr>
        <p:txBody>
          <a:bodyPr rtlCol="0">
            <a:normAutofit/>
          </a:bodyPr>
          <a:lstStyle>
            <a:lvl1pPr>
              <a:defRPr sz="4000">
                <a:solidFill>
                  <a:schemeClr val="accent1"/>
                </a:solidFill>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noProof="0"/>
              <a:t>マスター サブタイトルの書式設定</a:t>
            </a:r>
          </a:p>
        </p:txBody>
      </p:sp>
      <p:sp>
        <p:nvSpPr>
          <p:cNvPr id="5" name="フッター プレースホルダー 4"/>
          <p:cNvSpPr>
            <a:spLocks noGrp="1"/>
          </p:cNvSpPr>
          <p:nvPr>
            <p:ph type="ftr" sz="quarter" idx="11"/>
          </p:nvPr>
        </p:nvSpPr>
        <p:spPr>
          <a:xfrm>
            <a:off x="1065213" y="6432551"/>
            <a:ext cx="5653087" cy="273049"/>
          </a:xfrm>
        </p:spPr>
        <p:txBody>
          <a:bodyPr rtlCol="0"/>
          <a:lstStyle>
            <a:lvl1pPr>
              <a:defRPr>
                <a:effectLst/>
              </a:defRPr>
            </a:lvl1pPr>
          </a:lstStyle>
          <a:p>
            <a:pPr rtl="0"/>
            <a:r>
              <a:rPr lang="ja-JP" altLang="en-US" noProof="0"/>
              <a:t>フッターを追加</a:t>
            </a:r>
          </a:p>
        </p:txBody>
      </p:sp>
      <p:sp>
        <p:nvSpPr>
          <p:cNvPr id="4" name="日付プレースホルダー 3"/>
          <p:cNvSpPr>
            <a:spLocks noGrp="1"/>
          </p:cNvSpPr>
          <p:nvPr>
            <p:ph type="dt" sz="half" idx="10"/>
          </p:nvPr>
        </p:nvSpPr>
        <p:spPr>
          <a:xfrm>
            <a:off x="6932612" y="6432551"/>
            <a:ext cx="1371600" cy="273049"/>
          </a:xfrm>
        </p:spPr>
        <p:txBody>
          <a:bodyPr rtlCol="0"/>
          <a:lstStyle/>
          <a:p>
            <a:pPr rtl="0"/>
            <a:fld id="{0F291127-57D4-4A82-A463-15567BFB43EB}" type="datetime1">
              <a:rPr lang="ja-JP" altLang="en-US" noProof="0" smtClean="0"/>
              <a:t>2022/10/19</a:t>
            </a:fld>
            <a:endParaRPr lang="ja-JP" altLang="en-US" noProof="0"/>
          </a:p>
        </p:txBody>
      </p:sp>
      <p:sp>
        <p:nvSpPr>
          <p:cNvPr id="6" name="スライド番号プレースホルダー 5"/>
          <p:cNvSpPr>
            <a:spLocks noGrp="1"/>
          </p:cNvSpPr>
          <p:nvPr>
            <p:ph type="sldNum" sz="quarter" idx="12"/>
          </p:nvPr>
        </p:nvSpPr>
        <p:spPr>
          <a:xfrm>
            <a:off x="8532812" y="6432551"/>
            <a:ext cx="1219201" cy="273049"/>
          </a:xfrm>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4AC118CE-3DC4-41F5-B693-A8C2FB1DF01A}" type="datetime1">
              <a:rPr lang="ja-JP" altLang="en-US" noProof="0" smtClean="0"/>
              <a:t>2022/10/19</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61412" y="533400"/>
            <a:ext cx="2362201" cy="5486400"/>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1065213" y="533400"/>
            <a:ext cx="7467599" cy="5486400"/>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5431209B-AA63-4482-9B91-C6235D33AEE3}" type="datetime1">
              <a:rPr lang="ja-JP" altLang="en-US" noProof="0" smtClean="0"/>
              <a:t>2022/10/19</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0E65C763-357F-4AEA-85B3-EF4BBC789863}" type="datetime1">
              <a:rPr lang="ja-JP" altLang="en-US" noProof="0" smtClean="0"/>
              <a:t>2022/10/19</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noProof="0"/>
              <a:t>マスター テキストの書式設定</a:t>
            </a:r>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4" name="日付プレースホルダー 3"/>
          <p:cNvSpPr>
            <a:spLocks noGrp="1"/>
          </p:cNvSpPr>
          <p:nvPr>
            <p:ph type="dt" sz="half" idx="10"/>
          </p:nvPr>
        </p:nvSpPr>
        <p:spPr/>
        <p:txBody>
          <a:bodyPr rtlCol="0"/>
          <a:lstStyle/>
          <a:p>
            <a:pPr rtl="0"/>
            <a:fld id="{A7727698-65AF-4E71-A967-4E94AF9F4933}" type="datetime1">
              <a:rPr lang="ja-JP" altLang="en-US" noProof="0" smtClean="0"/>
              <a:t>2022/10/19</a:t>
            </a:fld>
            <a:endParaRPr lang="ja-JP" altLang="en-US" noProof="0"/>
          </a:p>
        </p:txBody>
      </p:sp>
      <p:sp>
        <p:nvSpPr>
          <p:cNvPr id="6" name="スライド番号プレースホルダー 5"/>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D0023914-8F2A-4CD5-AE4D-75B0FBCE092A}" type="datetime1">
              <a:rPr lang="ja-JP" altLang="en-US" noProof="0" smtClean="0"/>
              <a:t>2022/10/19</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1" y="533400"/>
            <a:ext cx="8686802" cy="1066800"/>
          </a:xfrm>
        </p:spPr>
        <p:txBody>
          <a:bodyPr rtlCol="0"/>
          <a:lstStyle>
            <a:lvl1pPr>
              <a:defRPr/>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7" name="日付プレースホルダー 6"/>
          <p:cNvSpPr>
            <a:spLocks noGrp="1"/>
          </p:cNvSpPr>
          <p:nvPr>
            <p:ph type="dt" sz="half" idx="10"/>
          </p:nvPr>
        </p:nvSpPr>
        <p:spPr/>
        <p:txBody>
          <a:bodyPr rtlCol="0"/>
          <a:lstStyle/>
          <a:p>
            <a:pPr rtl="0"/>
            <a:fld id="{9129A9C5-4520-4777-A31B-3046D48664BF}" type="datetime1">
              <a:rPr lang="ja-JP" altLang="en-US" noProof="0" smtClean="0"/>
              <a:t>2022/10/19</a:t>
            </a:fld>
            <a:endParaRPr lang="ja-JP" altLang="en-US" noProof="0"/>
          </a:p>
        </p:txBody>
      </p:sp>
      <p:sp>
        <p:nvSpPr>
          <p:cNvPr id="9" name="スライド番号プレースホルダー 8"/>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4" name="フッター プレースホルダー 3"/>
          <p:cNvSpPr>
            <a:spLocks noGrp="1"/>
          </p:cNvSpPr>
          <p:nvPr>
            <p:ph type="ftr" sz="quarter" idx="11"/>
          </p:nvPr>
        </p:nvSpPr>
        <p:spPr/>
        <p:txBody>
          <a:bodyPr rtlCol="0"/>
          <a:lstStyle/>
          <a:p>
            <a:pPr rtl="0"/>
            <a:r>
              <a:rPr lang="ja-JP" altLang="en-US" noProof="0"/>
              <a:t>フッターを追加</a:t>
            </a:r>
          </a:p>
        </p:txBody>
      </p:sp>
      <p:sp>
        <p:nvSpPr>
          <p:cNvPr id="3" name="日付プレースホルダー 2"/>
          <p:cNvSpPr>
            <a:spLocks noGrp="1"/>
          </p:cNvSpPr>
          <p:nvPr>
            <p:ph type="dt" sz="half" idx="10"/>
          </p:nvPr>
        </p:nvSpPr>
        <p:spPr/>
        <p:txBody>
          <a:bodyPr rtlCol="0"/>
          <a:lstStyle/>
          <a:p>
            <a:pPr rtl="0"/>
            <a:fld id="{87F35BFA-A04B-4FE8-82EF-EA71E7D0A731}" type="datetime1">
              <a:rPr lang="ja-JP" altLang="en-US" noProof="0" smtClean="0"/>
              <a:t>2022/10/19</a:t>
            </a:fld>
            <a:endParaRPr lang="ja-JP" altLang="en-US" noProof="0"/>
          </a:p>
        </p:txBody>
      </p:sp>
      <p:sp>
        <p:nvSpPr>
          <p:cNvPr id="5" name="スライド番号プレースホルダー 4"/>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rtlCol="0"/>
          <a:lstStyle/>
          <a:p>
            <a:pPr rtl="0"/>
            <a:r>
              <a:rPr lang="ja-JP" altLang="en-US" noProof="0"/>
              <a:t>フッターを追加</a:t>
            </a:r>
          </a:p>
        </p:txBody>
      </p:sp>
      <p:sp>
        <p:nvSpPr>
          <p:cNvPr id="2" name="日付プレースホルダー 1"/>
          <p:cNvSpPr>
            <a:spLocks noGrp="1"/>
          </p:cNvSpPr>
          <p:nvPr>
            <p:ph type="dt" sz="half" idx="10"/>
          </p:nvPr>
        </p:nvSpPr>
        <p:spPr/>
        <p:txBody>
          <a:bodyPr rtlCol="0"/>
          <a:lstStyle/>
          <a:p>
            <a:pPr rtl="0"/>
            <a:fld id="{E93E8972-B246-4A46-AF14-ED728C03E717}" type="datetime1">
              <a:rPr lang="ja-JP" altLang="en-US" noProof="0" smtClean="0"/>
              <a:t>2022/10/19</a:t>
            </a:fld>
            <a:endParaRPr lang="ja-JP" altLang="en-US" noProof="0"/>
          </a:p>
        </p:txBody>
      </p:sp>
      <p:sp>
        <p:nvSpPr>
          <p:cNvPr id="4" name="スライド番号プレースホルダー 3"/>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5" name="日付プレースホルダー 4"/>
          <p:cNvSpPr>
            <a:spLocks noGrp="1"/>
          </p:cNvSpPr>
          <p:nvPr>
            <p:ph type="dt" sz="half" idx="10"/>
          </p:nvPr>
        </p:nvSpPr>
        <p:spPr/>
        <p:txBody>
          <a:bodyPr rtlCol="0"/>
          <a:lstStyle/>
          <a:p>
            <a:pPr rtl="0"/>
            <a:fld id="{A7B1382E-5684-46EB-8348-719A39E5EF62}" type="datetime1">
              <a:rPr lang="ja-JP" altLang="en-US" noProof="0" smtClean="0"/>
              <a:t>2022/10/19</a:t>
            </a:fld>
            <a:endParaRPr lang="ja-JP" altLang="en-US" noProof="0"/>
          </a:p>
        </p:txBody>
      </p:sp>
      <p:sp>
        <p:nvSpPr>
          <p:cNvPr id="7" name="スライド番号プレースホルダー 6"/>
          <p:cNvSpPr>
            <a:spLocks noGrp="1"/>
          </p:cNvSpPr>
          <p:nvPr>
            <p:ph type="sldNum" sz="quarter" idx="12"/>
          </p:nvPr>
        </p:nvSpPr>
        <p:spPr/>
        <p:txBody>
          <a:bodyPr rtlCol="0"/>
          <a:lstStyle/>
          <a:p>
            <a:pPr rtl="0"/>
            <a:fld id="{AAEAE4A8-A6E5-453E-B946-FB774B73F48C}" type="slidenum">
              <a:rPr lang="en-US" altLang="ja-JP" noProof="0" smtClean="0"/>
              <a:t>‹#›</a:t>
            </a:fld>
            <a:endParaRPr lang="ja-JP" altLang="en-US" noProof="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noProof="0"/>
              <a:t>マスター テキストの書式設定</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latin typeface="Meiryo UI" panose="020B0604030504040204" pitchFamily="50" charset="-128"/>
                <a:ea typeface="Meiryo UI" panose="020B0604030504040204" pitchFamily="50" charset="-128"/>
              </a:defRPr>
            </a:lvl1pPr>
          </a:lstStyle>
          <a:p>
            <a:r>
              <a:rPr lang="ja-JP" altLang="en-US" noProof="0"/>
              <a:t>フッターを追加</a:t>
            </a:r>
            <a:endParaRPr lang="ja-JP" altLang="en-US" noProof="0">
              <a:latin typeface="Meiryo UI" panose="020B0604030504040204" pitchFamily="50" charset="-128"/>
              <a:ea typeface="Meiryo UI" panose="020B0604030504040204" pitchFamily="50" charset="-128"/>
            </a:endParaRPr>
          </a:p>
        </p:txBody>
      </p:sp>
      <p:sp>
        <p:nvSpPr>
          <p:cNvPr id="4" name="日付プレースホルダー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ea typeface="Meiryo UI" panose="020B0604030504040204" pitchFamily="50" charset="-128"/>
              </a:defRPr>
            </a:lvl1pPr>
          </a:lstStyle>
          <a:p>
            <a:fld id="{E0598C0B-0CC7-4FE1-A7FC-6427491183F7}" type="datetime1">
              <a:rPr lang="ja-JP" altLang="en-US" noProof="0" smtClean="0"/>
              <a:t>2022/10/19</a:t>
            </a:fld>
            <a:endParaRPr lang="ja-JP" altLang="en-US" noProof="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latin typeface="Meiryo UI" panose="020B0604030504040204" pitchFamily="50" charset="-128"/>
                <a:ea typeface="Meiryo UI" panose="020B0604030504040204" pitchFamily="50" charset="-128"/>
              </a:defRPr>
            </a:lvl1pPr>
          </a:lstStyle>
          <a:p>
            <a:fld id="{AAEAE4A8-A6E5-453E-B946-FB774B73F48C}" type="slidenum">
              <a:rPr lang="en-US" altLang="ja-JP" noProof="0" smtClean="0"/>
              <a:pPr/>
              <a:t>‹#›</a:t>
            </a:fld>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kumimoji="1" sz="3600" b="1" kern="1200">
          <a:solidFill>
            <a:schemeClr val="accent1"/>
          </a:solidFill>
          <a:latin typeface="Meiryo UI" panose="020B0604030504040204" pitchFamily="50" charset="-128"/>
          <a:ea typeface="Meiryo UI" panose="020B0604030504040204" pitchFamily="50" charset="-128"/>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123444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kumimoji="1"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y.iba.jj2@gmail.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477788" y="764704"/>
            <a:ext cx="8856984" cy="1599456"/>
          </a:xfrm>
        </p:spPr>
        <p:txBody>
          <a:bodyPr rtlCol="0">
            <a:normAutofit/>
          </a:bodyPr>
          <a:lstStyle/>
          <a:p>
            <a:pPr algn="ctr" rtl="0"/>
            <a:r>
              <a:rPr lang="ja-JP" altLang="en-US" sz="3600" dirty="0"/>
              <a:t>ＰＦＩ事業とコンサルタント業務の新展開</a:t>
            </a:r>
            <a:br>
              <a:rPr lang="en-US" altLang="ja-JP" sz="3600" dirty="0"/>
            </a:br>
            <a:br>
              <a:rPr lang="en-US" altLang="ja-JP" sz="3600" dirty="0"/>
            </a:br>
            <a:r>
              <a:rPr lang="ja-JP" altLang="en-US" sz="3600" dirty="0"/>
              <a:t>公共発注分野におけるコンサルタント</a:t>
            </a:r>
          </a:p>
        </p:txBody>
      </p:sp>
      <p:sp>
        <p:nvSpPr>
          <p:cNvPr id="3" name="コンテンツ プレースホルダー 2"/>
          <p:cNvSpPr>
            <a:spLocks noGrp="1"/>
          </p:cNvSpPr>
          <p:nvPr>
            <p:ph type="subTitle" idx="1"/>
          </p:nvPr>
        </p:nvSpPr>
        <p:spPr>
          <a:xfrm>
            <a:off x="1065212" y="3403600"/>
            <a:ext cx="5821288" cy="2041624"/>
          </a:xfrm>
        </p:spPr>
        <p:txBody>
          <a:bodyPr rtlCol="0"/>
          <a:lstStyle/>
          <a:p>
            <a:pPr rtl="0"/>
            <a:r>
              <a:rPr lang="en-US" altLang="ja-JP" dirty="0"/>
              <a:t>2022.10.25</a:t>
            </a:r>
          </a:p>
          <a:p>
            <a:pPr rtl="0"/>
            <a:r>
              <a:rPr lang="ja-JP" altLang="en-US" dirty="0"/>
              <a:t>一般社団法人　国土政策研究会</a:t>
            </a:r>
            <a:endParaRPr lang="en-US" altLang="ja-JP" dirty="0"/>
          </a:p>
          <a:p>
            <a:pPr rtl="0"/>
            <a:r>
              <a:rPr lang="ja-JP" altLang="en-US" dirty="0"/>
              <a:t>理事　　伊庭　良知</a:t>
            </a:r>
            <a:endParaRPr lang="en-US" altLang="ja-JP" dirty="0"/>
          </a:p>
          <a:p>
            <a:pPr rtl="0"/>
            <a:r>
              <a:rPr lang="en-US" altLang="ja-JP" dirty="0"/>
              <a:t>		y.iba.jj2@gmail.com</a:t>
            </a:r>
            <a:endParaRPr lang="ja-JP" altLang="en-US" dirty="0"/>
          </a:p>
          <a:p>
            <a:pPr rtl="0"/>
            <a:endParaRPr lang="ja-JP" altLang="en-US" dirty="0"/>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A197488-65D5-ACDE-3AE4-DFBE8B221064}"/>
              </a:ext>
            </a:extLst>
          </p:cNvPr>
          <p:cNvPicPr>
            <a:picLocks noChangeAspect="1"/>
          </p:cNvPicPr>
          <p:nvPr/>
        </p:nvPicPr>
        <p:blipFill>
          <a:blip r:embed="rId2"/>
          <a:stretch>
            <a:fillRect/>
          </a:stretch>
        </p:blipFill>
        <p:spPr>
          <a:xfrm>
            <a:off x="1224672" y="44623"/>
            <a:ext cx="9838292" cy="6837423"/>
          </a:xfrm>
          <a:prstGeom prst="rect">
            <a:avLst/>
          </a:prstGeom>
          <a:ln>
            <a:solidFill>
              <a:srgbClr val="FF0000"/>
            </a:solidFill>
          </a:ln>
        </p:spPr>
      </p:pic>
      <p:sp>
        <p:nvSpPr>
          <p:cNvPr id="4" name="正方形/長方形 3">
            <a:extLst>
              <a:ext uri="{FF2B5EF4-FFF2-40B4-BE49-F238E27FC236}">
                <a16:creationId xmlns:a16="http://schemas.microsoft.com/office/drawing/2014/main" id="{CF590E80-61C8-0B51-5DE2-C2E60DE7ECF5}"/>
              </a:ext>
            </a:extLst>
          </p:cNvPr>
          <p:cNvSpPr/>
          <p:nvPr/>
        </p:nvSpPr>
        <p:spPr>
          <a:xfrm>
            <a:off x="5230316" y="1700808"/>
            <a:ext cx="5832648" cy="5157192"/>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296109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326A0E6-F79C-C08C-4F8D-C399DA42C201}"/>
              </a:ext>
            </a:extLst>
          </p:cNvPr>
          <p:cNvPicPr>
            <a:picLocks noChangeAspect="1"/>
          </p:cNvPicPr>
          <p:nvPr/>
        </p:nvPicPr>
        <p:blipFill>
          <a:blip r:embed="rId2"/>
          <a:stretch>
            <a:fillRect/>
          </a:stretch>
        </p:blipFill>
        <p:spPr>
          <a:xfrm>
            <a:off x="2406298" y="548681"/>
            <a:ext cx="8008594" cy="6254500"/>
          </a:xfrm>
          <a:prstGeom prst="rect">
            <a:avLst/>
          </a:prstGeom>
        </p:spPr>
      </p:pic>
      <p:sp>
        <p:nvSpPr>
          <p:cNvPr id="4" name="正方形/長方形 3">
            <a:extLst>
              <a:ext uri="{FF2B5EF4-FFF2-40B4-BE49-F238E27FC236}">
                <a16:creationId xmlns:a16="http://schemas.microsoft.com/office/drawing/2014/main" id="{E263B343-A3AC-B7D5-B192-5D56BDD17AEA}"/>
              </a:ext>
            </a:extLst>
          </p:cNvPr>
          <p:cNvSpPr/>
          <p:nvPr/>
        </p:nvSpPr>
        <p:spPr>
          <a:xfrm>
            <a:off x="1485900" y="1488233"/>
            <a:ext cx="5544616" cy="53183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a:t>PFI</a:t>
            </a:r>
            <a:r>
              <a:rPr kumimoji="1" lang="ja-JP" altLang="en-US" dirty="0"/>
              <a:t>方式で通常使われる</a:t>
            </a:r>
            <a:endParaRPr kumimoji="1" lang="en-US" altLang="ja-JP" dirty="0"/>
          </a:p>
          <a:p>
            <a:pPr algn="ctr"/>
            <a:r>
              <a:rPr kumimoji="1" lang="ja-JP" altLang="en-US" dirty="0"/>
              <a:t>複数業務（設計・建設・維持管理・運営等）</a:t>
            </a:r>
            <a:endParaRPr kumimoji="1" lang="en-US" altLang="ja-JP" dirty="0"/>
          </a:p>
          <a:p>
            <a:pPr algn="ctr"/>
            <a:r>
              <a:rPr kumimoji="1" lang="ja-JP" altLang="en-US" dirty="0"/>
              <a:t>複数施設（図書館・交流センター・庁舎等）</a:t>
            </a:r>
            <a:endParaRPr kumimoji="1" lang="en-US" altLang="ja-JP" dirty="0"/>
          </a:p>
          <a:p>
            <a:pPr algn="ctr"/>
            <a:r>
              <a:rPr kumimoji="1" lang="ja-JP" altLang="en-US" dirty="0"/>
              <a:t>民間施設（関連施設・利便施設・収益施設等）</a:t>
            </a:r>
            <a:endParaRPr kumimoji="1" lang="en-US" altLang="ja-JP" dirty="0"/>
          </a:p>
          <a:p>
            <a:pPr algn="ctr"/>
            <a:r>
              <a:rPr kumimoji="1" lang="ja-JP" altLang="en-US" dirty="0"/>
              <a:t>の</a:t>
            </a:r>
            <a:endParaRPr kumimoji="1" lang="en-US" altLang="ja-JP" dirty="0"/>
          </a:p>
          <a:p>
            <a:pPr algn="ctr"/>
            <a:r>
              <a:rPr kumimoji="1" lang="ja-JP" altLang="en-US" dirty="0"/>
              <a:t>一括発注方式では、</a:t>
            </a:r>
            <a:endParaRPr kumimoji="1" lang="en-US" altLang="ja-JP" dirty="0"/>
          </a:p>
          <a:p>
            <a:pPr algn="ctr"/>
            <a:r>
              <a:rPr kumimoji="1" lang="ja-JP" altLang="en-US" dirty="0"/>
              <a:t>概略コンセプト、最低レベルの要求水準</a:t>
            </a:r>
            <a:endParaRPr kumimoji="1" lang="en-US" altLang="ja-JP" dirty="0"/>
          </a:p>
          <a:p>
            <a:pPr algn="ctr"/>
            <a:r>
              <a:rPr kumimoji="1" lang="ja-JP" altLang="en-US" dirty="0"/>
              <a:t>仕様発注でなく、性能発注など</a:t>
            </a:r>
            <a:endParaRPr kumimoji="1" lang="en-US" altLang="ja-JP" dirty="0"/>
          </a:p>
          <a:p>
            <a:pPr algn="ctr"/>
            <a:endParaRPr kumimoji="1" lang="en-US" altLang="ja-JP" dirty="0"/>
          </a:p>
          <a:p>
            <a:pPr algn="ctr"/>
            <a:endParaRPr kumimoji="1" lang="en-US" altLang="ja-JP" dirty="0"/>
          </a:p>
          <a:p>
            <a:pPr algn="ctr"/>
            <a:r>
              <a:rPr kumimoji="1" lang="ja-JP" altLang="en-US" dirty="0"/>
              <a:t>事前に自治体側であれこれ考えても</a:t>
            </a:r>
            <a:endParaRPr kumimoji="1" lang="en-US" altLang="ja-JP" dirty="0"/>
          </a:p>
          <a:p>
            <a:pPr algn="ctr"/>
            <a:r>
              <a:rPr kumimoji="1" lang="ja-JP" altLang="en-US" dirty="0"/>
              <a:t>民間からどんな提案が出て、選定されるか？</a:t>
            </a:r>
            <a:endParaRPr kumimoji="1" lang="en-US" altLang="ja-JP" dirty="0"/>
          </a:p>
          <a:p>
            <a:pPr algn="ctr"/>
            <a:endParaRPr kumimoji="1" lang="en-US" altLang="ja-JP" dirty="0"/>
          </a:p>
          <a:p>
            <a:pPr algn="ctr"/>
            <a:r>
              <a:rPr kumimoji="1" lang="ja-JP" altLang="en-US" dirty="0"/>
              <a:t>わからないことが多い。</a:t>
            </a:r>
            <a:endParaRPr kumimoji="1" lang="en-US" altLang="ja-JP" dirty="0"/>
          </a:p>
          <a:p>
            <a:pPr algn="ctr"/>
            <a:r>
              <a:rPr kumimoji="1" lang="ja-JP" altLang="en-US" dirty="0"/>
              <a:t>↓</a:t>
            </a:r>
            <a:endParaRPr kumimoji="1" lang="en-US" altLang="ja-JP" dirty="0"/>
          </a:p>
          <a:p>
            <a:pPr algn="ctr"/>
            <a:r>
              <a:rPr kumimoji="1" lang="ja-JP" altLang="en-US" dirty="0"/>
              <a:t>ここでいう「不確定（リスク大）」にあたる。</a:t>
            </a:r>
            <a:endParaRPr kumimoji="1" lang="en-US" altLang="ja-JP" dirty="0"/>
          </a:p>
          <a:p>
            <a:pPr algn="ctr"/>
            <a:r>
              <a:rPr kumimoji="1" lang="ja-JP" altLang="en-US" dirty="0"/>
              <a:t>技術・提案交渉方式が適切。</a:t>
            </a:r>
          </a:p>
        </p:txBody>
      </p:sp>
      <p:sp>
        <p:nvSpPr>
          <p:cNvPr id="7" name="大かっこ 6">
            <a:extLst>
              <a:ext uri="{FF2B5EF4-FFF2-40B4-BE49-F238E27FC236}">
                <a16:creationId xmlns:a16="http://schemas.microsoft.com/office/drawing/2014/main" id="{2E157C33-6D68-E907-BE61-4EB82BCD2E0C}"/>
              </a:ext>
            </a:extLst>
          </p:cNvPr>
          <p:cNvSpPr/>
          <p:nvPr/>
        </p:nvSpPr>
        <p:spPr>
          <a:xfrm>
            <a:off x="1989956" y="3429000"/>
            <a:ext cx="4608512" cy="576064"/>
          </a:xfrm>
          <a:prstGeom prst="bracket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8F638CCC-C982-C9D1-3D95-91CFB08B07D4}"/>
              </a:ext>
            </a:extLst>
          </p:cNvPr>
          <p:cNvSpPr/>
          <p:nvPr/>
        </p:nvSpPr>
        <p:spPr>
          <a:xfrm>
            <a:off x="5374332" y="370385"/>
            <a:ext cx="4536504" cy="648072"/>
          </a:xfrm>
          <a:prstGeom prst="ellipse">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5F2E6AB3-CF80-0B16-FC10-8F275E04FE4C}"/>
              </a:ext>
            </a:extLst>
          </p:cNvPr>
          <p:cNvSpPr/>
          <p:nvPr/>
        </p:nvSpPr>
        <p:spPr>
          <a:xfrm>
            <a:off x="9190756" y="980728"/>
            <a:ext cx="2520280" cy="4248472"/>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民間がどんなことを</a:t>
            </a:r>
            <a:endParaRPr kumimoji="1" lang="en-US" altLang="ja-JP" dirty="0"/>
          </a:p>
          <a:p>
            <a:pPr algn="ctr"/>
            <a:r>
              <a:rPr kumimoji="1" lang="ja-JP" altLang="en-US" dirty="0"/>
              <a:t>提案するか</a:t>
            </a:r>
            <a:endParaRPr kumimoji="1" lang="en-US" altLang="ja-JP" dirty="0"/>
          </a:p>
          <a:p>
            <a:pPr algn="ctr"/>
            <a:r>
              <a:rPr kumimoji="1" lang="ja-JP" altLang="en-US" dirty="0"/>
              <a:t>提案を受け取るまで</a:t>
            </a:r>
            <a:endParaRPr kumimoji="1" lang="en-US" altLang="ja-JP" dirty="0"/>
          </a:p>
          <a:p>
            <a:pPr algn="ctr"/>
            <a:r>
              <a:rPr kumimoji="1" lang="ja-JP" altLang="en-US" dirty="0"/>
              <a:t>わからない。</a:t>
            </a:r>
            <a:endParaRPr kumimoji="1" lang="en-US" altLang="ja-JP" dirty="0"/>
          </a:p>
          <a:p>
            <a:pPr algn="ctr"/>
            <a:endParaRPr kumimoji="1" lang="en-US" altLang="ja-JP" dirty="0"/>
          </a:p>
          <a:p>
            <a:pPr algn="ctr"/>
            <a:r>
              <a:rPr kumimoji="1" lang="ja-JP" altLang="en-US" dirty="0"/>
              <a:t>優先交渉権者を</a:t>
            </a:r>
            <a:endParaRPr kumimoji="1" lang="en-US" altLang="ja-JP" dirty="0"/>
          </a:p>
          <a:p>
            <a:pPr algn="ctr"/>
            <a:r>
              <a:rPr kumimoji="1" lang="ja-JP" altLang="en-US" dirty="0"/>
              <a:t>決めてから</a:t>
            </a:r>
            <a:endParaRPr kumimoji="1" lang="en-US" altLang="ja-JP" dirty="0"/>
          </a:p>
          <a:p>
            <a:pPr algn="ctr"/>
            <a:r>
              <a:rPr kumimoji="1" lang="ja-JP" altLang="en-US" dirty="0"/>
              <a:t>考えるほうが</a:t>
            </a:r>
            <a:endParaRPr kumimoji="1" lang="en-US" altLang="ja-JP" dirty="0"/>
          </a:p>
          <a:p>
            <a:pPr algn="ctr"/>
            <a:r>
              <a:rPr kumimoji="1" lang="ja-JP" altLang="en-US" dirty="0"/>
              <a:t>合理的</a:t>
            </a:r>
            <a:endParaRPr kumimoji="1" lang="en-US" altLang="ja-JP" dirty="0"/>
          </a:p>
          <a:p>
            <a:pPr algn="ctr"/>
            <a:endParaRPr kumimoji="1" lang="en-US" altLang="ja-JP" dirty="0"/>
          </a:p>
          <a:p>
            <a:pPr algn="ctr"/>
            <a:r>
              <a:rPr kumimoji="1" lang="ja-JP" altLang="en-US" dirty="0"/>
              <a:t>わからないことを</a:t>
            </a:r>
            <a:endParaRPr kumimoji="1" lang="en-US" altLang="ja-JP" dirty="0"/>
          </a:p>
          <a:p>
            <a:pPr algn="ctr"/>
            <a:r>
              <a:rPr kumimoji="1" lang="ja-JP" altLang="en-US" dirty="0"/>
              <a:t>考えても</a:t>
            </a:r>
            <a:endParaRPr kumimoji="1" lang="en-US" altLang="ja-JP" dirty="0"/>
          </a:p>
          <a:p>
            <a:pPr algn="ctr"/>
            <a:r>
              <a:rPr kumimoji="1" lang="ja-JP" altLang="en-US" dirty="0"/>
              <a:t>わからない。</a:t>
            </a:r>
          </a:p>
        </p:txBody>
      </p:sp>
      <p:sp>
        <p:nvSpPr>
          <p:cNvPr id="5" name="楕円 4">
            <a:extLst>
              <a:ext uri="{FF2B5EF4-FFF2-40B4-BE49-F238E27FC236}">
                <a16:creationId xmlns:a16="http://schemas.microsoft.com/office/drawing/2014/main" id="{8CB6EA4B-991B-8638-0745-DD4C22978DB6}"/>
              </a:ext>
            </a:extLst>
          </p:cNvPr>
          <p:cNvSpPr/>
          <p:nvPr/>
        </p:nvSpPr>
        <p:spPr>
          <a:xfrm>
            <a:off x="693812" y="370384"/>
            <a:ext cx="2160240" cy="1042391"/>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仕様を決めない</a:t>
            </a:r>
            <a:endParaRPr kumimoji="1" lang="en-US" altLang="ja-JP" sz="1400" dirty="0"/>
          </a:p>
          <a:p>
            <a:pPr algn="ctr"/>
            <a:r>
              <a:rPr kumimoji="1" lang="ja-JP" altLang="en-US" sz="1400" dirty="0"/>
              <a:t>性能発注</a:t>
            </a:r>
            <a:endParaRPr kumimoji="1" lang="en-US" altLang="ja-JP" sz="1400" dirty="0"/>
          </a:p>
          <a:p>
            <a:pPr algn="ctr"/>
            <a:r>
              <a:rPr kumimoji="1" lang="ja-JP" altLang="en-US" sz="1400" dirty="0"/>
              <a:t>コンセプト発注</a:t>
            </a:r>
          </a:p>
        </p:txBody>
      </p:sp>
    </p:spTree>
    <p:extLst>
      <p:ext uri="{BB962C8B-B14F-4D97-AF65-F5344CB8AC3E}">
        <p14:creationId xmlns:p14="http://schemas.microsoft.com/office/powerpoint/2010/main" val="246560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7895C06-40ED-C58E-E1E6-65C8CE8C48E9}"/>
              </a:ext>
            </a:extLst>
          </p:cNvPr>
          <p:cNvPicPr>
            <a:picLocks noChangeAspect="1"/>
          </p:cNvPicPr>
          <p:nvPr/>
        </p:nvPicPr>
        <p:blipFill>
          <a:blip r:embed="rId2"/>
          <a:stretch>
            <a:fillRect/>
          </a:stretch>
        </p:blipFill>
        <p:spPr>
          <a:xfrm>
            <a:off x="947759" y="44624"/>
            <a:ext cx="10259221" cy="6746336"/>
          </a:xfrm>
          <a:prstGeom prst="rect">
            <a:avLst/>
          </a:prstGeom>
        </p:spPr>
      </p:pic>
      <p:sp>
        <p:nvSpPr>
          <p:cNvPr id="2" name="楕円 1">
            <a:extLst>
              <a:ext uri="{FF2B5EF4-FFF2-40B4-BE49-F238E27FC236}">
                <a16:creationId xmlns:a16="http://schemas.microsoft.com/office/drawing/2014/main" id="{C6150BFB-A9D1-666B-F220-CD040DFA6986}"/>
              </a:ext>
            </a:extLst>
          </p:cNvPr>
          <p:cNvSpPr/>
          <p:nvPr/>
        </p:nvSpPr>
        <p:spPr>
          <a:xfrm>
            <a:off x="8038628" y="1700808"/>
            <a:ext cx="3960440" cy="3312368"/>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概念としては</a:t>
            </a:r>
            <a:endParaRPr kumimoji="1" lang="en-US" altLang="ja-JP" sz="1400" dirty="0"/>
          </a:p>
          <a:p>
            <a:pPr algn="ctr"/>
            <a:r>
              <a:rPr kumimoji="1" lang="ja-JP" altLang="en-US" sz="1400" dirty="0"/>
              <a:t>早いうちから（基本構想とか）</a:t>
            </a:r>
            <a:endParaRPr kumimoji="1" lang="en-US" altLang="ja-JP" sz="1400" dirty="0"/>
          </a:p>
          <a:p>
            <a:pPr algn="ctr"/>
            <a:r>
              <a:rPr kumimoji="1" lang="ja-JP" altLang="en-US" sz="1400" dirty="0"/>
              <a:t>民間の力を借りる</a:t>
            </a:r>
            <a:endParaRPr kumimoji="1" lang="en-US" altLang="ja-JP" sz="1400" dirty="0"/>
          </a:p>
          <a:p>
            <a:pPr algn="ctr"/>
            <a:endParaRPr kumimoji="1" lang="en-US" altLang="ja-JP" sz="1400" dirty="0"/>
          </a:p>
          <a:p>
            <a:pPr algn="ctr"/>
            <a:r>
              <a:rPr kumimoji="1" lang="ja-JP" altLang="en-US" sz="1400" dirty="0"/>
              <a:t>わかっている人</a:t>
            </a:r>
            <a:endParaRPr kumimoji="1" lang="en-US" altLang="ja-JP" sz="1400" dirty="0"/>
          </a:p>
          <a:p>
            <a:pPr algn="ctr"/>
            <a:r>
              <a:rPr kumimoji="1" lang="ja-JP" altLang="en-US" sz="1400" dirty="0"/>
              <a:t>できる人の力を借りて事業を遂行する</a:t>
            </a:r>
            <a:endParaRPr kumimoji="1" lang="en-US" altLang="ja-JP" sz="1400" dirty="0"/>
          </a:p>
          <a:p>
            <a:pPr algn="ctr"/>
            <a:endParaRPr kumimoji="1" lang="en-US" altLang="ja-JP" sz="1400" dirty="0"/>
          </a:p>
          <a:p>
            <a:pPr algn="ctr"/>
            <a:r>
              <a:rPr kumimoji="1" lang="ja-JP" altLang="en-US" sz="1400" dirty="0"/>
              <a:t>実際に事業を実行する人の</a:t>
            </a:r>
            <a:endParaRPr kumimoji="1" lang="en-US" altLang="ja-JP" sz="1400" dirty="0"/>
          </a:p>
          <a:p>
            <a:pPr algn="ctr"/>
            <a:r>
              <a:rPr kumimoji="1" lang="ja-JP" altLang="en-US" sz="1400" dirty="0"/>
              <a:t>知恵・提案・積算を</a:t>
            </a:r>
            <a:endParaRPr kumimoji="1" lang="en-US" altLang="ja-JP" sz="1400" dirty="0"/>
          </a:p>
          <a:p>
            <a:pPr algn="ctr"/>
            <a:r>
              <a:rPr kumimoji="1" lang="ja-JP" altLang="en-US" sz="1400" dirty="0"/>
              <a:t>有効に使う</a:t>
            </a:r>
            <a:endParaRPr kumimoji="1" lang="en-US" altLang="ja-JP" sz="1400" dirty="0"/>
          </a:p>
          <a:p>
            <a:pPr algn="ctr"/>
            <a:endParaRPr kumimoji="1" lang="en-US" altLang="ja-JP" sz="1400" dirty="0"/>
          </a:p>
          <a:p>
            <a:pPr algn="ctr"/>
            <a:r>
              <a:rPr kumimoji="1" lang="ja-JP" altLang="en-US" sz="1400" dirty="0"/>
              <a:t>行政は納税者の代表として</a:t>
            </a:r>
            <a:endParaRPr kumimoji="1" lang="en-US" altLang="ja-JP" sz="1400" dirty="0"/>
          </a:p>
          <a:p>
            <a:pPr algn="ctr"/>
            <a:r>
              <a:rPr kumimoji="1" lang="ja-JP" altLang="en-US" sz="1400" dirty="0"/>
              <a:t>監査・モニターを重視</a:t>
            </a:r>
          </a:p>
        </p:txBody>
      </p:sp>
    </p:spTree>
    <p:extLst>
      <p:ext uri="{BB962C8B-B14F-4D97-AF65-F5344CB8AC3E}">
        <p14:creationId xmlns:p14="http://schemas.microsoft.com/office/powerpoint/2010/main" val="116223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7868" y="188640"/>
            <a:ext cx="8686801" cy="663352"/>
          </a:xfrm>
        </p:spPr>
        <p:txBody>
          <a:bodyPr rtlCol="0"/>
          <a:lstStyle/>
          <a:p>
            <a:pPr rtl="0"/>
            <a:r>
              <a:rPr lang="en-US" altLang="ja-JP" dirty="0"/>
              <a:t>PFI</a:t>
            </a:r>
            <a:r>
              <a:rPr lang="ja-JP" altLang="en-US" dirty="0"/>
              <a:t>事業発注への読み替え</a:t>
            </a:r>
          </a:p>
        </p:txBody>
      </p:sp>
      <p:sp>
        <p:nvSpPr>
          <p:cNvPr id="4" name="四角形: 角を丸くする 3">
            <a:extLst>
              <a:ext uri="{FF2B5EF4-FFF2-40B4-BE49-F238E27FC236}">
                <a16:creationId xmlns:a16="http://schemas.microsoft.com/office/drawing/2014/main" id="{8C05624A-A677-F8BB-2429-0F64953FED77}"/>
              </a:ext>
            </a:extLst>
          </p:cNvPr>
          <p:cNvSpPr/>
          <p:nvPr/>
        </p:nvSpPr>
        <p:spPr>
          <a:xfrm>
            <a:off x="549796" y="1299320"/>
            <a:ext cx="3240360" cy="208823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リスク（不確定要素）の大きい事業については、設計時から施工者が技術協力等の形で参画す </a:t>
            </a:r>
          </a:p>
          <a:p>
            <a:pPr algn="ctr"/>
            <a:r>
              <a:rPr kumimoji="1" lang="ja-JP" altLang="en-US" dirty="0"/>
              <a:t>る技術提案・交渉方式を適用することが、リスクマネジメントとして有効。 </a:t>
            </a:r>
          </a:p>
        </p:txBody>
      </p:sp>
      <p:sp>
        <p:nvSpPr>
          <p:cNvPr id="5" name="四角形: 角を丸くする 4">
            <a:extLst>
              <a:ext uri="{FF2B5EF4-FFF2-40B4-BE49-F238E27FC236}">
                <a16:creationId xmlns:a16="http://schemas.microsoft.com/office/drawing/2014/main" id="{EB40C89E-D551-A266-2766-79748293D9DE}"/>
              </a:ext>
            </a:extLst>
          </p:cNvPr>
          <p:cNvSpPr/>
          <p:nvPr/>
        </p:nvSpPr>
        <p:spPr>
          <a:xfrm>
            <a:off x="5662365" y="1299320"/>
            <a:ext cx="5976664" cy="2088232"/>
          </a:xfrm>
          <a:prstGeom prst="roundRect">
            <a:avLst/>
          </a:prstGeom>
          <a:solidFill>
            <a:srgbClr val="CC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民間から最大限民間の知恵・ノウハウなどの提案を求める（不確定要素）の大きい事業では、設計時から施工者・維持管理者・運営者などが技術協力やノウハウ等の形で設計・建設業務・提案に参画する</a:t>
            </a:r>
            <a:endParaRPr kumimoji="1" lang="en-US" altLang="ja-JP" dirty="0"/>
          </a:p>
          <a:p>
            <a:pPr algn="ctr"/>
            <a:r>
              <a:rPr kumimoji="1" lang="ja-JP" altLang="en-US" dirty="0"/>
              <a:t>技術提案・交渉方式を</a:t>
            </a:r>
            <a:endParaRPr kumimoji="1" lang="en-US" altLang="ja-JP" dirty="0"/>
          </a:p>
          <a:p>
            <a:pPr algn="ctr"/>
            <a:r>
              <a:rPr kumimoji="1" lang="ja-JP" altLang="en-US" dirty="0"/>
              <a:t>適用することが、リスクマネジメントとして有効。</a:t>
            </a:r>
            <a:endParaRPr kumimoji="1" lang="en-US" altLang="ja-JP" dirty="0"/>
          </a:p>
          <a:p>
            <a:pPr algn="ctr"/>
            <a:r>
              <a:rPr kumimoji="1" lang="ja-JP" altLang="en-US" dirty="0"/>
              <a:t>自治体での不要な検討も回避できる。 </a:t>
            </a:r>
          </a:p>
        </p:txBody>
      </p:sp>
      <p:sp>
        <p:nvSpPr>
          <p:cNvPr id="6" name="矢印: 右 5">
            <a:extLst>
              <a:ext uri="{FF2B5EF4-FFF2-40B4-BE49-F238E27FC236}">
                <a16:creationId xmlns:a16="http://schemas.microsoft.com/office/drawing/2014/main" id="{416EB9CE-FB47-D424-D30B-3D20A4221537}"/>
              </a:ext>
            </a:extLst>
          </p:cNvPr>
          <p:cNvSpPr/>
          <p:nvPr/>
        </p:nvSpPr>
        <p:spPr>
          <a:xfrm>
            <a:off x="3862164" y="1875384"/>
            <a:ext cx="1728192" cy="936104"/>
          </a:xfrm>
          <a:prstGeom prst="rightArrow">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5AF3BCE4-2C5D-5C4B-2DC9-B93B3BF05509}"/>
              </a:ext>
            </a:extLst>
          </p:cNvPr>
          <p:cNvSpPr/>
          <p:nvPr/>
        </p:nvSpPr>
        <p:spPr>
          <a:xfrm>
            <a:off x="-98276" y="3418562"/>
            <a:ext cx="11089233" cy="3394814"/>
          </a:xfrm>
          <a:prstGeom prst="ellipse">
            <a:avLst/>
          </a:prstGeom>
          <a:solidFill>
            <a:srgbClr val="FF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コンサルタント業務として</a:t>
            </a:r>
            <a:endParaRPr kumimoji="1" lang="en-US" altLang="ja-JP" dirty="0"/>
          </a:p>
          <a:p>
            <a:pPr algn="ctr"/>
            <a:endParaRPr kumimoji="1" lang="en-US" altLang="ja-JP" dirty="0"/>
          </a:p>
          <a:p>
            <a:pPr algn="ctr"/>
            <a:r>
              <a:rPr kumimoji="1" lang="ja-JP" altLang="en-US" dirty="0"/>
              <a:t>自治体の発注方式の選定（手法選定時）に　　技術提案交渉方式の推奨</a:t>
            </a:r>
            <a:endParaRPr kumimoji="1" lang="en-US" altLang="ja-JP" dirty="0"/>
          </a:p>
          <a:p>
            <a:pPr algn="ctr"/>
            <a:endParaRPr kumimoji="1" lang="en-US" altLang="ja-JP" dirty="0"/>
          </a:p>
          <a:p>
            <a:pPr algn="ctr"/>
            <a:r>
              <a:rPr kumimoji="1" lang="ja-JP" altLang="en-US" dirty="0"/>
              <a:t>自治体での基本設計・積算による予算構築などの業務の簡素化</a:t>
            </a:r>
            <a:endParaRPr kumimoji="1" lang="en-US" altLang="ja-JP" dirty="0"/>
          </a:p>
          <a:p>
            <a:pPr algn="ctr"/>
            <a:r>
              <a:rPr kumimoji="1" lang="ja-JP" altLang="en-US" dirty="0"/>
              <a:t>自治体側では、基本構想・上位計画・コンセプト・性能発注に注力</a:t>
            </a:r>
            <a:endParaRPr kumimoji="1" lang="en-US" altLang="ja-JP" dirty="0"/>
          </a:p>
          <a:p>
            <a:pPr algn="ctr"/>
            <a:r>
              <a:rPr kumimoji="1" lang="ja-JP" altLang="en-US" dirty="0"/>
              <a:t>民間提案をベースにした事業費の構築・交付金申請</a:t>
            </a:r>
            <a:endParaRPr kumimoji="1" lang="en-US" altLang="ja-JP" dirty="0"/>
          </a:p>
          <a:p>
            <a:pPr algn="ctr"/>
            <a:endParaRPr kumimoji="1" lang="en-US" altLang="ja-JP" dirty="0"/>
          </a:p>
          <a:p>
            <a:pPr algn="ctr"/>
            <a:r>
              <a:rPr kumimoji="1" lang="ja-JP" altLang="en-US" dirty="0"/>
              <a:t>モニター・監査業務の重要性→新たな業務分野の可能性</a:t>
            </a:r>
          </a:p>
        </p:txBody>
      </p:sp>
    </p:spTree>
    <p:extLst>
      <p:ext uri="{BB962C8B-B14F-4D97-AF65-F5344CB8AC3E}">
        <p14:creationId xmlns:p14="http://schemas.microsoft.com/office/powerpoint/2010/main" val="11734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9956" y="2204864"/>
            <a:ext cx="8686800" cy="2286000"/>
          </a:xfrm>
        </p:spPr>
        <p:txBody>
          <a:bodyPr rtlCol="0"/>
          <a:lstStyle/>
          <a:p>
            <a:pPr rtl="0"/>
            <a:r>
              <a:rPr lang="en-US" altLang="ja-JP" dirty="0"/>
              <a:t>PPP/PFI</a:t>
            </a:r>
            <a:r>
              <a:rPr lang="ja-JP" altLang="en-US" dirty="0"/>
              <a:t>アクションプラン</a:t>
            </a:r>
            <a:br>
              <a:rPr lang="en-US" altLang="ja-JP" dirty="0"/>
            </a:br>
            <a:r>
              <a:rPr lang="ja-JP" altLang="en-US" dirty="0"/>
              <a:t>令和</a:t>
            </a:r>
            <a:r>
              <a:rPr lang="en-US" altLang="ja-JP" dirty="0"/>
              <a:t>4</a:t>
            </a:r>
            <a:r>
              <a:rPr lang="ja-JP" altLang="en-US" dirty="0"/>
              <a:t>年改訂版</a:t>
            </a:r>
          </a:p>
        </p:txBody>
      </p:sp>
    </p:spTree>
    <p:extLst>
      <p:ext uri="{BB962C8B-B14F-4D97-AF65-F5344CB8AC3E}">
        <p14:creationId xmlns:p14="http://schemas.microsoft.com/office/powerpoint/2010/main" val="42592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05E189E-7F1A-9CC7-6DD1-2957DB1EE132}"/>
              </a:ext>
            </a:extLst>
          </p:cNvPr>
          <p:cNvPicPr>
            <a:picLocks noChangeAspect="1"/>
          </p:cNvPicPr>
          <p:nvPr/>
        </p:nvPicPr>
        <p:blipFill>
          <a:blip r:embed="rId2"/>
          <a:stretch>
            <a:fillRect/>
          </a:stretch>
        </p:blipFill>
        <p:spPr>
          <a:xfrm>
            <a:off x="1341884" y="74055"/>
            <a:ext cx="9159924" cy="6709890"/>
          </a:xfrm>
          <a:prstGeom prst="rect">
            <a:avLst/>
          </a:prstGeom>
        </p:spPr>
      </p:pic>
    </p:spTree>
    <p:extLst>
      <p:ext uri="{BB962C8B-B14F-4D97-AF65-F5344CB8AC3E}">
        <p14:creationId xmlns:p14="http://schemas.microsoft.com/office/powerpoint/2010/main" val="65484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D71329B-81B9-F5B1-1267-57F361496C31}"/>
              </a:ext>
            </a:extLst>
          </p:cNvPr>
          <p:cNvSpPr>
            <a:spLocks noGrp="1"/>
          </p:cNvSpPr>
          <p:nvPr>
            <p:ph type="title"/>
          </p:nvPr>
        </p:nvSpPr>
        <p:spPr>
          <a:xfrm>
            <a:off x="1065212" y="533400"/>
            <a:ext cx="8686801" cy="663352"/>
          </a:xfrm>
        </p:spPr>
        <p:txBody>
          <a:bodyPr/>
          <a:lstStyle/>
          <a:p>
            <a:r>
              <a:rPr lang="ja-JP" altLang="en-US" dirty="0"/>
              <a:t>基本的な考え方</a:t>
            </a:r>
          </a:p>
        </p:txBody>
      </p:sp>
      <p:sp>
        <p:nvSpPr>
          <p:cNvPr id="5" name="四角形: 角を丸くする 4">
            <a:extLst>
              <a:ext uri="{FF2B5EF4-FFF2-40B4-BE49-F238E27FC236}">
                <a16:creationId xmlns:a16="http://schemas.microsoft.com/office/drawing/2014/main" id="{70BBA698-E25B-C8A0-2CFE-397BE8515768}"/>
              </a:ext>
            </a:extLst>
          </p:cNvPr>
          <p:cNvSpPr/>
          <p:nvPr/>
        </p:nvSpPr>
        <p:spPr>
          <a:xfrm>
            <a:off x="765820" y="1340768"/>
            <a:ext cx="3672408" cy="158417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dirty="0"/>
              <a:t>PPP/PFI</a:t>
            </a:r>
            <a:r>
              <a:rPr kumimoji="1" lang="ja-JP" altLang="en-US" sz="2000" dirty="0"/>
              <a:t>の推進により</a:t>
            </a:r>
            <a:endParaRPr kumimoji="1" lang="en-US" altLang="ja-JP" sz="2000" dirty="0"/>
          </a:p>
          <a:p>
            <a:pPr algn="ctr"/>
            <a:endParaRPr kumimoji="1" lang="en-US" altLang="ja-JP" sz="2000" dirty="0"/>
          </a:p>
        </p:txBody>
      </p:sp>
      <p:sp>
        <p:nvSpPr>
          <p:cNvPr id="6" name="四角形: 角を丸くする 5">
            <a:extLst>
              <a:ext uri="{FF2B5EF4-FFF2-40B4-BE49-F238E27FC236}">
                <a16:creationId xmlns:a16="http://schemas.microsoft.com/office/drawing/2014/main" id="{8F5A9FDC-A869-E2B7-6E32-C999E03975DD}"/>
              </a:ext>
            </a:extLst>
          </p:cNvPr>
          <p:cNvSpPr/>
          <p:nvPr/>
        </p:nvSpPr>
        <p:spPr>
          <a:xfrm>
            <a:off x="731939" y="3084327"/>
            <a:ext cx="3672408" cy="1584176"/>
          </a:xfrm>
          <a:prstGeom prst="roundRect">
            <a:avLst/>
          </a:prstGeom>
          <a:solidFill>
            <a:srgbClr val="99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400" dirty="0"/>
              <a:t>PPP/PFI</a:t>
            </a:r>
            <a:r>
              <a:rPr kumimoji="1" lang="ja-JP" altLang="en-US" sz="2400" dirty="0"/>
              <a:t>は</a:t>
            </a:r>
          </a:p>
        </p:txBody>
      </p:sp>
      <p:sp>
        <p:nvSpPr>
          <p:cNvPr id="7" name="四角形: 角を丸くする 6">
            <a:extLst>
              <a:ext uri="{FF2B5EF4-FFF2-40B4-BE49-F238E27FC236}">
                <a16:creationId xmlns:a16="http://schemas.microsoft.com/office/drawing/2014/main" id="{AA82DFED-5ADA-F82F-EFB3-5C00C82E8BD3}"/>
              </a:ext>
            </a:extLst>
          </p:cNvPr>
          <p:cNvSpPr/>
          <p:nvPr/>
        </p:nvSpPr>
        <p:spPr>
          <a:xfrm>
            <a:off x="731939" y="4827886"/>
            <a:ext cx="3672408" cy="1584176"/>
          </a:xfrm>
          <a:prstGeom prst="roundRect">
            <a:avLst/>
          </a:prstGeom>
          <a:solidFill>
            <a:srgbClr val="FF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000" dirty="0"/>
              <a:t>PPP/PFI</a:t>
            </a:r>
            <a:r>
              <a:rPr kumimoji="1" lang="ja-JP" altLang="en-US" sz="2000" dirty="0"/>
              <a:t>の推進による</a:t>
            </a:r>
            <a:endParaRPr kumimoji="1" lang="en-US" altLang="ja-JP" sz="2000" dirty="0"/>
          </a:p>
          <a:p>
            <a:pPr algn="ctr"/>
            <a:r>
              <a:rPr kumimoji="1" lang="ja-JP" altLang="en-US" sz="2000" dirty="0"/>
              <a:t>地域活性化</a:t>
            </a:r>
            <a:endParaRPr kumimoji="1" lang="en-US" altLang="ja-JP" sz="2000" dirty="0"/>
          </a:p>
          <a:p>
            <a:pPr algn="ctr"/>
            <a:endParaRPr kumimoji="1" lang="ja-JP" altLang="en-US" sz="2000" dirty="0"/>
          </a:p>
        </p:txBody>
      </p:sp>
      <p:sp>
        <p:nvSpPr>
          <p:cNvPr id="8" name="テキスト ボックス 7">
            <a:extLst>
              <a:ext uri="{FF2B5EF4-FFF2-40B4-BE49-F238E27FC236}">
                <a16:creationId xmlns:a16="http://schemas.microsoft.com/office/drawing/2014/main" id="{479D85F9-CDBC-8475-E600-CBB9786A84DB}"/>
              </a:ext>
            </a:extLst>
          </p:cNvPr>
          <p:cNvSpPr txBox="1"/>
          <p:nvPr/>
        </p:nvSpPr>
        <p:spPr>
          <a:xfrm>
            <a:off x="3358108" y="2837438"/>
            <a:ext cx="184731" cy="369332"/>
          </a:xfrm>
          <a:prstGeom prst="rect">
            <a:avLst/>
          </a:prstGeom>
          <a:noFill/>
          <a:ln>
            <a:solidFill>
              <a:schemeClr val="bg2"/>
            </a:solidFill>
          </a:ln>
        </p:spPr>
        <p:txBody>
          <a:bodyPr wrap="none" rtlCol="0" anchor="ctr" anchorCtr="1">
            <a:spAutoFit/>
          </a:bodyPr>
          <a:lstStyle/>
          <a:p>
            <a:endParaRPr kumimoji="1" lang="ja-JP" altLang="en-US" dirty="0"/>
          </a:p>
        </p:txBody>
      </p:sp>
      <p:sp>
        <p:nvSpPr>
          <p:cNvPr id="9" name="四角形: 角を丸くする 8">
            <a:extLst>
              <a:ext uri="{FF2B5EF4-FFF2-40B4-BE49-F238E27FC236}">
                <a16:creationId xmlns:a16="http://schemas.microsoft.com/office/drawing/2014/main" id="{FDA70CAF-1C04-5361-CC3F-814B6D355603}"/>
              </a:ext>
            </a:extLst>
          </p:cNvPr>
          <p:cNvSpPr/>
          <p:nvPr/>
        </p:nvSpPr>
        <p:spPr>
          <a:xfrm>
            <a:off x="4654252" y="1340768"/>
            <a:ext cx="6984776" cy="158417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800" dirty="0"/>
              <a:t>経済・財政一体改革に貢献</a:t>
            </a:r>
            <a:endParaRPr kumimoji="1" lang="en-US" altLang="ja-JP" sz="1800" dirty="0"/>
          </a:p>
          <a:p>
            <a:pPr algn="ctr"/>
            <a:r>
              <a:rPr kumimoji="1" lang="ja-JP" altLang="en-US" sz="1800" dirty="0"/>
              <a:t>公共施設の建設・維持管理における　財政・人員の効率化</a:t>
            </a:r>
            <a:endParaRPr kumimoji="1" lang="en-US" altLang="ja-JP" sz="1800" dirty="0"/>
          </a:p>
          <a:p>
            <a:pPr algn="ctr"/>
            <a:endParaRPr kumimoji="1" lang="en-US" altLang="ja-JP" dirty="0"/>
          </a:p>
          <a:p>
            <a:pPr algn="ctr"/>
            <a:r>
              <a:rPr kumimoji="1" lang="ja-JP" altLang="en-US" sz="1800" dirty="0"/>
              <a:t>老朽化の進むインフラの維持</a:t>
            </a:r>
          </a:p>
        </p:txBody>
      </p:sp>
      <p:sp>
        <p:nvSpPr>
          <p:cNvPr id="10" name="四角形: 角を丸くする 9">
            <a:extLst>
              <a:ext uri="{FF2B5EF4-FFF2-40B4-BE49-F238E27FC236}">
                <a16:creationId xmlns:a16="http://schemas.microsoft.com/office/drawing/2014/main" id="{3C61A7CE-4C60-F49F-B9DA-24A90B31C2D9}"/>
              </a:ext>
            </a:extLst>
          </p:cNvPr>
          <p:cNvSpPr/>
          <p:nvPr/>
        </p:nvSpPr>
        <p:spPr>
          <a:xfrm>
            <a:off x="4654252" y="3084327"/>
            <a:ext cx="6984776" cy="1518375"/>
          </a:xfrm>
          <a:prstGeom prst="roundRect">
            <a:avLst/>
          </a:prstGeom>
          <a:solidFill>
            <a:srgbClr val="99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PPP/PFI</a:t>
            </a:r>
            <a:r>
              <a:rPr kumimoji="1" lang="ja-JP" altLang="en-US" sz="1600" dirty="0"/>
              <a:t>は民間ビジネス機会拡大</a:t>
            </a:r>
            <a:endParaRPr kumimoji="1" lang="en-US" altLang="ja-JP" sz="1600" dirty="0"/>
          </a:p>
          <a:p>
            <a:pPr algn="ctr"/>
            <a:r>
              <a:rPr kumimoji="1" lang="ja-JP" altLang="en-US" sz="1600" dirty="0"/>
              <a:t>公共資産に民間収益事業展開</a:t>
            </a:r>
            <a:endParaRPr kumimoji="1" lang="en-US" altLang="ja-JP" sz="1600" dirty="0"/>
          </a:p>
          <a:p>
            <a:pPr algn="ctr"/>
            <a:r>
              <a:rPr kumimoji="1" lang="ja-JP" altLang="en-US" sz="1600" dirty="0"/>
              <a:t>金融機関のプロジェクトファイナンスなど活性化</a:t>
            </a:r>
            <a:endParaRPr kumimoji="1" lang="en-US" altLang="ja-JP" sz="1600" dirty="0"/>
          </a:p>
          <a:p>
            <a:pPr algn="ctr"/>
            <a:r>
              <a:rPr kumimoji="1" lang="ja-JP" altLang="en-US" sz="1600" dirty="0"/>
              <a:t>インフラファンドの育成・インフラ投資市場の整備</a:t>
            </a:r>
            <a:endParaRPr kumimoji="1" lang="en-US" altLang="ja-JP" sz="1600" dirty="0"/>
          </a:p>
          <a:p>
            <a:pPr algn="ctr"/>
            <a:r>
              <a:rPr kumimoji="1" lang="ja-JP" altLang="en-US" sz="1600" dirty="0"/>
              <a:t>新たな資本主義の中核となる公民連携事業の中核としての</a:t>
            </a:r>
            <a:r>
              <a:rPr kumimoji="1" lang="en-US" altLang="ja-JP" sz="1600" dirty="0"/>
              <a:t>PPP</a:t>
            </a:r>
            <a:r>
              <a:rPr kumimoji="1" lang="ja-JP" altLang="en-US" sz="1600" dirty="0"/>
              <a:t>・</a:t>
            </a:r>
            <a:r>
              <a:rPr kumimoji="1" lang="en-US" altLang="ja-JP" sz="1600" dirty="0"/>
              <a:t>PFI</a:t>
            </a:r>
            <a:endParaRPr kumimoji="1" lang="ja-JP" altLang="en-US" sz="1600" dirty="0"/>
          </a:p>
        </p:txBody>
      </p:sp>
      <p:sp>
        <p:nvSpPr>
          <p:cNvPr id="11" name="四角形: 角を丸くする 10">
            <a:extLst>
              <a:ext uri="{FF2B5EF4-FFF2-40B4-BE49-F238E27FC236}">
                <a16:creationId xmlns:a16="http://schemas.microsoft.com/office/drawing/2014/main" id="{06398300-3E41-EFE5-8AD1-B60FE96029BC}"/>
              </a:ext>
            </a:extLst>
          </p:cNvPr>
          <p:cNvSpPr/>
          <p:nvPr/>
        </p:nvSpPr>
        <p:spPr>
          <a:xfrm>
            <a:off x="4654252" y="4827886"/>
            <a:ext cx="6984776" cy="1518375"/>
          </a:xfrm>
          <a:prstGeom prst="roundRect">
            <a:avLst/>
          </a:prstGeom>
          <a:solidFill>
            <a:srgbClr val="FF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a:t>良好なサービス提供や民間収益事業の展開</a:t>
            </a:r>
            <a:endParaRPr kumimoji="1" lang="en-US" altLang="ja-JP" sz="2000" dirty="0"/>
          </a:p>
          <a:p>
            <a:pPr algn="ctr"/>
            <a:endParaRPr kumimoji="1" lang="en-US" altLang="ja-JP" sz="2000" dirty="0"/>
          </a:p>
          <a:p>
            <a:pPr algn="ctr"/>
            <a:r>
              <a:rPr kumimoji="1" lang="ja-JP" altLang="en-US" sz="2000" dirty="0"/>
              <a:t>地域の賑わい創出</a:t>
            </a:r>
            <a:endParaRPr kumimoji="1" lang="en-US" altLang="ja-JP" sz="2000" dirty="0"/>
          </a:p>
          <a:p>
            <a:pPr algn="ctr"/>
            <a:r>
              <a:rPr kumimoji="1" lang="ja-JP" altLang="en-US" sz="2000" dirty="0"/>
              <a:t>地域課題の解決</a:t>
            </a:r>
          </a:p>
        </p:txBody>
      </p:sp>
    </p:spTree>
    <p:extLst>
      <p:ext uri="{BB962C8B-B14F-4D97-AF65-F5344CB8AC3E}">
        <p14:creationId xmlns:p14="http://schemas.microsoft.com/office/powerpoint/2010/main" val="8221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8C54C-54AF-2020-53E0-9EC26E0A00EC}"/>
              </a:ext>
            </a:extLst>
          </p:cNvPr>
          <p:cNvSpPr>
            <a:spLocks noGrp="1"/>
          </p:cNvSpPr>
          <p:nvPr>
            <p:ph type="title"/>
          </p:nvPr>
        </p:nvSpPr>
        <p:spPr>
          <a:xfrm>
            <a:off x="1341884" y="332656"/>
            <a:ext cx="8686801" cy="778768"/>
          </a:xfrm>
        </p:spPr>
        <p:txBody>
          <a:bodyPr/>
          <a:lstStyle/>
          <a:p>
            <a:r>
              <a:rPr kumimoji="1" lang="ja-JP" altLang="en-US" dirty="0"/>
              <a:t>様々なキーワード</a:t>
            </a:r>
          </a:p>
        </p:txBody>
      </p:sp>
      <p:sp>
        <p:nvSpPr>
          <p:cNvPr id="3" name="楕円 2">
            <a:extLst>
              <a:ext uri="{FF2B5EF4-FFF2-40B4-BE49-F238E27FC236}">
                <a16:creationId xmlns:a16="http://schemas.microsoft.com/office/drawing/2014/main" id="{7CE78872-1E18-E07C-26EB-EAFA38D340E1}"/>
              </a:ext>
            </a:extLst>
          </p:cNvPr>
          <p:cNvSpPr/>
          <p:nvPr/>
        </p:nvSpPr>
        <p:spPr>
          <a:xfrm>
            <a:off x="2926060" y="1721483"/>
            <a:ext cx="5112568" cy="2931653"/>
          </a:xfrm>
          <a:prstGeom prst="ellipse">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新しいワークスタイル・社会</a:t>
            </a:r>
            <a:endParaRPr kumimoji="1" lang="en-US" altLang="ja-JP" dirty="0"/>
          </a:p>
          <a:p>
            <a:pPr algn="ctr"/>
            <a:r>
              <a:rPr kumimoji="1" lang="ja-JP" altLang="en-US" dirty="0"/>
              <a:t>ギガスクール・教育のデジタル化</a:t>
            </a:r>
            <a:endParaRPr kumimoji="1" lang="en-US" altLang="ja-JP" dirty="0"/>
          </a:p>
          <a:p>
            <a:pPr algn="ctr"/>
            <a:r>
              <a:rPr kumimoji="1" lang="ja-JP" altLang="en-US" dirty="0"/>
              <a:t>電子書籍・図書館電子化</a:t>
            </a:r>
            <a:endParaRPr kumimoji="1" lang="en-US" altLang="ja-JP" dirty="0"/>
          </a:p>
          <a:p>
            <a:pPr algn="ctr"/>
            <a:r>
              <a:rPr kumimoji="1" lang="ja-JP" altLang="en-US" dirty="0"/>
              <a:t>再生可能エネルギー生活</a:t>
            </a:r>
            <a:endParaRPr kumimoji="1" lang="en-US" altLang="ja-JP" dirty="0"/>
          </a:p>
          <a:p>
            <a:pPr algn="ctr"/>
            <a:r>
              <a:rPr kumimoji="1" lang="ja-JP" altLang="en-US" dirty="0"/>
              <a:t>シンプルライフ</a:t>
            </a:r>
            <a:endParaRPr kumimoji="1" lang="en-US" altLang="ja-JP" dirty="0"/>
          </a:p>
          <a:p>
            <a:pPr algn="ctr"/>
            <a:endParaRPr kumimoji="1" lang="en-US" altLang="ja-JP" dirty="0"/>
          </a:p>
          <a:p>
            <a:pPr algn="ctr"/>
            <a:r>
              <a:rPr kumimoji="1" lang="ja-JP" altLang="en-US" dirty="0"/>
              <a:t>とかとか</a:t>
            </a:r>
          </a:p>
        </p:txBody>
      </p:sp>
      <p:sp>
        <p:nvSpPr>
          <p:cNvPr id="4" name="楕円 3">
            <a:extLst>
              <a:ext uri="{FF2B5EF4-FFF2-40B4-BE49-F238E27FC236}">
                <a16:creationId xmlns:a16="http://schemas.microsoft.com/office/drawing/2014/main" id="{F3749E8A-78DA-3F0B-E0AC-BFC38E5FDBC3}"/>
              </a:ext>
            </a:extLst>
          </p:cNvPr>
          <p:cNvSpPr/>
          <p:nvPr/>
        </p:nvSpPr>
        <p:spPr>
          <a:xfrm>
            <a:off x="1701924" y="3789040"/>
            <a:ext cx="3024336" cy="1368152"/>
          </a:xfrm>
          <a:prstGeom prst="ellipse">
            <a:avLst/>
          </a:prstGeom>
          <a:solidFill>
            <a:srgbClr val="FF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デジタル田園都市</a:t>
            </a:r>
          </a:p>
        </p:txBody>
      </p:sp>
      <p:sp>
        <p:nvSpPr>
          <p:cNvPr id="5" name="楕円 4">
            <a:extLst>
              <a:ext uri="{FF2B5EF4-FFF2-40B4-BE49-F238E27FC236}">
                <a16:creationId xmlns:a16="http://schemas.microsoft.com/office/drawing/2014/main" id="{605AAB8A-68CF-E6C0-6638-FE6F2269777B}"/>
              </a:ext>
            </a:extLst>
          </p:cNvPr>
          <p:cNvSpPr/>
          <p:nvPr/>
        </p:nvSpPr>
        <p:spPr>
          <a:xfrm>
            <a:off x="586279" y="1273151"/>
            <a:ext cx="3875348" cy="136815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働き方改革</a:t>
            </a:r>
            <a:endParaRPr kumimoji="1" lang="en-US" altLang="ja-JP" dirty="0"/>
          </a:p>
          <a:p>
            <a:pPr algn="ctr"/>
            <a:r>
              <a:rPr kumimoji="1" lang="ja-JP" altLang="en-US" dirty="0"/>
              <a:t>リモートワーク・会議</a:t>
            </a:r>
            <a:endParaRPr kumimoji="1" lang="en-US" altLang="ja-JP" dirty="0"/>
          </a:p>
          <a:p>
            <a:pPr algn="ctr"/>
            <a:endParaRPr kumimoji="1" lang="ja-JP" altLang="en-US" dirty="0"/>
          </a:p>
        </p:txBody>
      </p:sp>
      <p:sp>
        <p:nvSpPr>
          <p:cNvPr id="6" name="楕円 5">
            <a:extLst>
              <a:ext uri="{FF2B5EF4-FFF2-40B4-BE49-F238E27FC236}">
                <a16:creationId xmlns:a16="http://schemas.microsoft.com/office/drawing/2014/main" id="{BF09C98D-2281-481D-F510-8BF290C09997}"/>
              </a:ext>
            </a:extLst>
          </p:cNvPr>
          <p:cNvSpPr/>
          <p:nvPr/>
        </p:nvSpPr>
        <p:spPr>
          <a:xfrm>
            <a:off x="6360231" y="3645024"/>
            <a:ext cx="3672408" cy="2024608"/>
          </a:xfrm>
          <a:prstGeom prst="ellipse">
            <a:avLst/>
          </a:prstGeom>
          <a:solidFill>
            <a:srgbClr val="CC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環境分野</a:t>
            </a:r>
            <a:endParaRPr kumimoji="1" lang="en-US" altLang="ja-JP" dirty="0"/>
          </a:p>
          <a:p>
            <a:pPr algn="ctr"/>
            <a:r>
              <a:rPr kumimoji="1" lang="en-US" altLang="ja-JP" dirty="0"/>
              <a:t>GX</a:t>
            </a:r>
          </a:p>
          <a:p>
            <a:pPr algn="ctr"/>
            <a:r>
              <a:rPr kumimoji="1" lang="ja-JP" altLang="en-US" dirty="0"/>
              <a:t>ゼロエミッション</a:t>
            </a:r>
            <a:endParaRPr kumimoji="1" lang="en-US" altLang="ja-JP" dirty="0"/>
          </a:p>
          <a:p>
            <a:pPr algn="ctr"/>
            <a:r>
              <a:rPr kumimoji="1" lang="en-US" altLang="ja-JP" dirty="0"/>
              <a:t>ZEB/ZEH</a:t>
            </a:r>
          </a:p>
          <a:p>
            <a:pPr algn="ctr"/>
            <a:r>
              <a:rPr kumimoji="1" lang="ja-JP" altLang="en-US" dirty="0"/>
              <a:t>カーボンニュートラル</a:t>
            </a:r>
            <a:endParaRPr kumimoji="1" lang="en-US" altLang="ja-JP" dirty="0"/>
          </a:p>
          <a:p>
            <a:pPr algn="ctr"/>
            <a:endParaRPr kumimoji="1" lang="ja-JP" altLang="en-US" dirty="0"/>
          </a:p>
        </p:txBody>
      </p:sp>
      <p:sp>
        <p:nvSpPr>
          <p:cNvPr id="8" name="楕円 7">
            <a:extLst>
              <a:ext uri="{FF2B5EF4-FFF2-40B4-BE49-F238E27FC236}">
                <a16:creationId xmlns:a16="http://schemas.microsoft.com/office/drawing/2014/main" id="{461B725E-46DD-28DC-9B07-0E4C351EF2B8}"/>
              </a:ext>
            </a:extLst>
          </p:cNvPr>
          <p:cNvSpPr/>
          <p:nvPr/>
        </p:nvSpPr>
        <p:spPr>
          <a:xfrm>
            <a:off x="6886500" y="1010357"/>
            <a:ext cx="3672408" cy="2024608"/>
          </a:xfrm>
          <a:prstGeom prst="ellipse">
            <a:avLst/>
          </a:prstGeom>
          <a:solidFill>
            <a:srgbClr val="CC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新しい技術開発</a:t>
            </a:r>
            <a:r>
              <a:rPr kumimoji="1" lang="en-US" altLang="ja-JP" dirty="0"/>
              <a:t>GX</a:t>
            </a:r>
          </a:p>
          <a:p>
            <a:pPr algn="ctr"/>
            <a:r>
              <a:rPr kumimoji="1" lang="ja-JP" altLang="en-US" dirty="0"/>
              <a:t>ロボテックス</a:t>
            </a:r>
            <a:endParaRPr kumimoji="1" lang="en-US" altLang="ja-JP" dirty="0"/>
          </a:p>
          <a:p>
            <a:pPr algn="ctr"/>
            <a:r>
              <a:rPr kumimoji="1" lang="ja-JP" altLang="en-US" dirty="0"/>
              <a:t>自動走行</a:t>
            </a:r>
            <a:endParaRPr kumimoji="1" lang="en-US" altLang="ja-JP" dirty="0"/>
          </a:p>
          <a:p>
            <a:pPr algn="ctr"/>
            <a:r>
              <a:rPr kumimoji="1" lang="ja-JP" altLang="en-US" dirty="0"/>
              <a:t>電子認証</a:t>
            </a:r>
            <a:endParaRPr kumimoji="1" lang="en-US" altLang="ja-JP" dirty="0"/>
          </a:p>
          <a:p>
            <a:pPr algn="ctr"/>
            <a:r>
              <a:rPr kumimoji="1" lang="ja-JP" altLang="en-US" dirty="0"/>
              <a:t>バーチャルリアリティ</a:t>
            </a:r>
            <a:endParaRPr kumimoji="1" lang="en-US" altLang="ja-JP" dirty="0"/>
          </a:p>
          <a:p>
            <a:pPr algn="ctr"/>
            <a:endParaRPr kumimoji="1" lang="ja-JP" altLang="en-US" dirty="0"/>
          </a:p>
        </p:txBody>
      </p:sp>
      <p:sp>
        <p:nvSpPr>
          <p:cNvPr id="9" name="四角形: 角を丸くする 8">
            <a:extLst>
              <a:ext uri="{FF2B5EF4-FFF2-40B4-BE49-F238E27FC236}">
                <a16:creationId xmlns:a16="http://schemas.microsoft.com/office/drawing/2014/main" id="{4A3707C8-5D32-9E2F-E202-FDA6C18B3989}"/>
              </a:ext>
            </a:extLst>
          </p:cNvPr>
          <p:cNvSpPr/>
          <p:nvPr/>
        </p:nvSpPr>
        <p:spPr>
          <a:xfrm>
            <a:off x="1917948" y="5301208"/>
            <a:ext cx="6408712" cy="1224136"/>
          </a:xfrm>
          <a:prstGeom prst="roundRect">
            <a:avLst/>
          </a:prstGeom>
          <a:solidFill>
            <a:srgbClr val="9999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コンサルは社会の知能・先導者として</a:t>
            </a:r>
            <a:endParaRPr kumimoji="1" lang="en-US" altLang="ja-JP" dirty="0"/>
          </a:p>
          <a:p>
            <a:pPr algn="ctr"/>
            <a:r>
              <a:rPr kumimoji="1" lang="ja-JP" altLang="en-US" dirty="0"/>
              <a:t>どのような社会・どのような地域・どのようなインフラ</a:t>
            </a:r>
            <a:endParaRPr kumimoji="1" lang="en-US" altLang="ja-JP" dirty="0"/>
          </a:p>
          <a:p>
            <a:pPr algn="ctr"/>
            <a:r>
              <a:rPr kumimoji="1" lang="ja-JP" altLang="en-US" dirty="0"/>
              <a:t>を</a:t>
            </a:r>
            <a:endParaRPr kumimoji="1" lang="en-US" altLang="ja-JP" dirty="0"/>
          </a:p>
          <a:p>
            <a:pPr algn="ctr"/>
            <a:r>
              <a:rPr kumimoji="1" lang="ja-JP" altLang="en-US" dirty="0"/>
              <a:t>提案し・説得・広宣・先導していくのか・・・</a:t>
            </a:r>
          </a:p>
        </p:txBody>
      </p:sp>
    </p:spTree>
    <p:extLst>
      <p:ext uri="{BB962C8B-B14F-4D97-AF65-F5344CB8AC3E}">
        <p14:creationId xmlns:p14="http://schemas.microsoft.com/office/powerpoint/2010/main" val="14788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483769-CC47-BDF8-7FB6-B2A6FFB215A1}"/>
              </a:ext>
            </a:extLst>
          </p:cNvPr>
          <p:cNvSpPr>
            <a:spLocks noGrp="1"/>
          </p:cNvSpPr>
          <p:nvPr>
            <p:ph type="title"/>
          </p:nvPr>
        </p:nvSpPr>
        <p:spPr>
          <a:xfrm>
            <a:off x="2422004" y="476672"/>
            <a:ext cx="6598569" cy="576064"/>
          </a:xfrm>
        </p:spPr>
        <p:txBody>
          <a:bodyPr/>
          <a:lstStyle/>
          <a:p>
            <a:r>
              <a:rPr kumimoji="1" lang="en-US" altLang="ja-JP" dirty="0"/>
              <a:t>PPP/PFI</a:t>
            </a:r>
            <a:r>
              <a:rPr kumimoji="1" lang="ja-JP" altLang="en-US" dirty="0"/>
              <a:t>分野でのコンサル提案</a:t>
            </a:r>
          </a:p>
        </p:txBody>
      </p:sp>
      <p:sp>
        <p:nvSpPr>
          <p:cNvPr id="3" name="四角形: 角を丸くする 2">
            <a:extLst>
              <a:ext uri="{FF2B5EF4-FFF2-40B4-BE49-F238E27FC236}">
                <a16:creationId xmlns:a16="http://schemas.microsoft.com/office/drawing/2014/main" id="{38F4A524-8389-ED66-C33A-C93FF9B6298C}"/>
              </a:ext>
            </a:extLst>
          </p:cNvPr>
          <p:cNvSpPr/>
          <p:nvPr/>
        </p:nvSpPr>
        <p:spPr>
          <a:xfrm>
            <a:off x="1125860" y="1340768"/>
            <a:ext cx="10081120"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人口</a:t>
            </a:r>
            <a:r>
              <a:rPr kumimoji="1" lang="en-US" altLang="ja-JP" dirty="0"/>
              <a:t>10</a:t>
            </a:r>
            <a:r>
              <a:rPr kumimoji="1" lang="ja-JP" altLang="en-US" dirty="0"/>
              <a:t>万以上：優先的検討規定策定</a:t>
            </a:r>
          </a:p>
        </p:txBody>
      </p:sp>
      <p:sp>
        <p:nvSpPr>
          <p:cNvPr id="4" name="正方形/長方形 3">
            <a:extLst>
              <a:ext uri="{FF2B5EF4-FFF2-40B4-BE49-F238E27FC236}">
                <a16:creationId xmlns:a16="http://schemas.microsoft.com/office/drawing/2014/main" id="{1EBC1CF5-1751-E001-6FD5-FA0C3C8ED86A}"/>
              </a:ext>
            </a:extLst>
          </p:cNvPr>
          <p:cNvSpPr/>
          <p:nvPr/>
        </p:nvSpPr>
        <p:spPr>
          <a:xfrm>
            <a:off x="1125860" y="2132856"/>
            <a:ext cx="10009112" cy="432048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たくさんの各自治体が優先検討規定</a:t>
            </a:r>
            <a:endParaRPr kumimoji="1" lang="en-US" altLang="ja-JP" dirty="0"/>
          </a:p>
          <a:p>
            <a:pPr algn="ctr"/>
            <a:r>
              <a:rPr kumimoji="1" lang="ja-JP" altLang="en-US" dirty="0"/>
              <a:t>多くは共通部分があるけど</a:t>
            </a:r>
            <a:endParaRPr kumimoji="1" lang="en-US" altLang="ja-JP" dirty="0"/>
          </a:p>
          <a:p>
            <a:pPr algn="ctr"/>
            <a:endParaRPr kumimoji="1" lang="en-US" altLang="ja-JP" dirty="0"/>
          </a:p>
          <a:p>
            <a:pPr algn="ctr"/>
            <a:r>
              <a:rPr kumimoji="1" lang="ja-JP" altLang="en-US" dirty="0"/>
              <a:t>地方自治の原則から個別につくる。</a:t>
            </a:r>
            <a:endParaRPr kumimoji="1" lang="en-US" altLang="ja-JP" dirty="0"/>
          </a:p>
          <a:p>
            <a:pPr algn="ctr"/>
            <a:endParaRPr kumimoji="1" lang="en-US" altLang="ja-JP" dirty="0"/>
          </a:p>
          <a:p>
            <a:pPr algn="ctr"/>
            <a:endParaRPr kumimoji="1" lang="en-US" altLang="ja-JP" dirty="0"/>
          </a:p>
          <a:p>
            <a:pPr algn="ctr"/>
            <a:r>
              <a:rPr kumimoji="1" lang="ja-JP" altLang="en-US" dirty="0"/>
              <a:t>コンサル企業別に優先規定基本部分の建付けで競い合ってもらえたら</a:t>
            </a:r>
            <a:endParaRPr kumimoji="1" lang="en-US" altLang="ja-JP" dirty="0"/>
          </a:p>
          <a:p>
            <a:pPr algn="ctr"/>
            <a:endParaRPr kumimoji="1" lang="en-US" altLang="ja-JP" dirty="0"/>
          </a:p>
          <a:p>
            <a:pPr algn="ctr"/>
            <a:endParaRPr kumimoji="1" lang="en-US" altLang="ja-JP" dirty="0"/>
          </a:p>
          <a:p>
            <a:pPr algn="ctr"/>
            <a:r>
              <a:rPr kumimoji="1" lang="ja-JP" altLang="en-US" dirty="0"/>
              <a:t>自治体は、各企業の優先検討規定を比較検討してアドバイザー決定</a:t>
            </a:r>
            <a:endParaRPr kumimoji="1" lang="en-US" altLang="ja-JP" dirty="0"/>
          </a:p>
          <a:p>
            <a:pPr algn="ctr"/>
            <a:endParaRPr kumimoji="1" lang="en-US" altLang="ja-JP" dirty="0"/>
          </a:p>
          <a:p>
            <a:pPr algn="ctr"/>
            <a:r>
              <a:rPr kumimoji="1" lang="ja-JP" altLang="en-US" dirty="0"/>
              <a:t>優先検討規定の自分の自治体版を微調整しながら構築</a:t>
            </a:r>
            <a:endParaRPr kumimoji="1" lang="en-US" altLang="ja-JP" dirty="0"/>
          </a:p>
          <a:p>
            <a:pPr algn="ctr"/>
            <a:endParaRPr kumimoji="1" lang="en-US" altLang="ja-JP" dirty="0"/>
          </a:p>
          <a:p>
            <a:pPr algn="ctr"/>
            <a:r>
              <a:rPr kumimoji="1" lang="ja-JP" altLang="en-US" dirty="0"/>
              <a:t>多様な優先検討規定があってもいいのでは？なぜ、しばるのか？</a:t>
            </a:r>
          </a:p>
        </p:txBody>
      </p:sp>
    </p:spTree>
    <p:extLst>
      <p:ext uri="{BB962C8B-B14F-4D97-AF65-F5344CB8AC3E}">
        <p14:creationId xmlns:p14="http://schemas.microsoft.com/office/powerpoint/2010/main" val="135057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D97ADF6-00F8-DF62-3AC0-055E56B73221}"/>
              </a:ext>
            </a:extLst>
          </p:cNvPr>
          <p:cNvPicPr>
            <a:picLocks noChangeAspect="1"/>
          </p:cNvPicPr>
          <p:nvPr/>
        </p:nvPicPr>
        <p:blipFill>
          <a:blip r:embed="rId2"/>
          <a:stretch>
            <a:fillRect/>
          </a:stretch>
        </p:blipFill>
        <p:spPr>
          <a:xfrm>
            <a:off x="405780" y="476672"/>
            <a:ext cx="10829925" cy="1152525"/>
          </a:xfrm>
          <a:prstGeom prst="rect">
            <a:avLst/>
          </a:prstGeom>
        </p:spPr>
      </p:pic>
      <p:sp>
        <p:nvSpPr>
          <p:cNvPr id="5" name="楕円 4">
            <a:extLst>
              <a:ext uri="{FF2B5EF4-FFF2-40B4-BE49-F238E27FC236}">
                <a16:creationId xmlns:a16="http://schemas.microsoft.com/office/drawing/2014/main" id="{7CE272BD-D284-5CC2-A9F2-889AA2DD8870}"/>
              </a:ext>
            </a:extLst>
          </p:cNvPr>
          <p:cNvSpPr/>
          <p:nvPr/>
        </p:nvSpPr>
        <p:spPr>
          <a:xfrm>
            <a:off x="549796" y="1844824"/>
            <a:ext cx="2880320" cy="1872208"/>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公共整備案件の発掘</a:t>
            </a:r>
            <a:endParaRPr kumimoji="1" lang="en-US" altLang="ja-JP" sz="1600" dirty="0"/>
          </a:p>
          <a:p>
            <a:pPr algn="ctr"/>
            <a:r>
              <a:rPr kumimoji="1" lang="ja-JP" altLang="en-US" sz="1600" dirty="0"/>
              <a:t>公有資産管理計画</a:t>
            </a:r>
            <a:endParaRPr kumimoji="1" lang="en-US" altLang="ja-JP" sz="1600" dirty="0"/>
          </a:p>
          <a:p>
            <a:pPr algn="ctr"/>
            <a:r>
              <a:rPr kumimoji="1" lang="ja-JP" altLang="en-US" sz="1600" dirty="0"/>
              <a:t>マスタープラン</a:t>
            </a:r>
            <a:endParaRPr kumimoji="1" lang="en-US" altLang="ja-JP" sz="1600" dirty="0"/>
          </a:p>
          <a:p>
            <a:pPr algn="ctr"/>
            <a:r>
              <a:rPr kumimoji="1" lang="ja-JP" altLang="en-US" sz="1600" dirty="0"/>
              <a:t>基本計画など</a:t>
            </a:r>
            <a:endParaRPr kumimoji="1" lang="en-US" altLang="ja-JP" sz="1600" dirty="0"/>
          </a:p>
          <a:p>
            <a:pPr algn="ctr"/>
            <a:r>
              <a:rPr kumimoji="1" lang="ja-JP" altLang="en-US" sz="1600" dirty="0"/>
              <a:t>上位計画</a:t>
            </a:r>
          </a:p>
        </p:txBody>
      </p:sp>
      <p:cxnSp>
        <p:nvCxnSpPr>
          <p:cNvPr id="7" name="直線矢印コネクタ 6">
            <a:extLst>
              <a:ext uri="{FF2B5EF4-FFF2-40B4-BE49-F238E27FC236}">
                <a16:creationId xmlns:a16="http://schemas.microsoft.com/office/drawing/2014/main" id="{AC20189A-E9D6-488D-61FA-4F9BF6ECE924}"/>
              </a:ext>
            </a:extLst>
          </p:cNvPr>
          <p:cNvCxnSpPr>
            <a:stCxn id="5" idx="6"/>
          </p:cNvCxnSpPr>
          <p:nvPr/>
        </p:nvCxnSpPr>
        <p:spPr>
          <a:xfrm>
            <a:off x="3430116" y="2780928"/>
            <a:ext cx="129614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5BFAC402-5823-5F02-B3CD-75C4F393A154}"/>
              </a:ext>
            </a:extLst>
          </p:cNvPr>
          <p:cNvSpPr/>
          <p:nvPr/>
        </p:nvSpPr>
        <p:spPr>
          <a:xfrm>
            <a:off x="4654252" y="1844824"/>
            <a:ext cx="6581453" cy="187220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地域民間事業者による提案提出支援</a:t>
            </a:r>
            <a:endParaRPr kumimoji="1" lang="en-US" altLang="ja-JP" dirty="0"/>
          </a:p>
          <a:p>
            <a:pPr algn="ctr"/>
            <a:r>
              <a:rPr kumimoji="1" lang="ja-JP" altLang="en-US" dirty="0"/>
              <a:t>自ら、受注案件の発掘</a:t>
            </a:r>
            <a:endParaRPr kumimoji="1" lang="en-US" altLang="ja-JP" dirty="0"/>
          </a:p>
          <a:p>
            <a:pPr algn="ctr"/>
            <a:r>
              <a:rPr kumimoji="1" lang="ja-JP" altLang="en-US" dirty="0"/>
              <a:t>公共側・民間側アドバイザー事業発掘</a:t>
            </a:r>
            <a:endParaRPr kumimoji="1" lang="en-US" altLang="ja-JP" dirty="0"/>
          </a:p>
          <a:p>
            <a:pPr algn="ctr"/>
            <a:endParaRPr kumimoji="1" lang="en-US" altLang="ja-JP" dirty="0"/>
          </a:p>
          <a:p>
            <a:pPr algn="ctr"/>
            <a:r>
              <a:rPr kumimoji="1" lang="ja-JP" altLang="en-US" dirty="0"/>
              <a:t>提案事業者は、受注に向け圧倒的に有利になる</a:t>
            </a:r>
            <a:endParaRPr kumimoji="1" lang="en-US" altLang="ja-JP" dirty="0"/>
          </a:p>
          <a:p>
            <a:pPr algn="ctr"/>
            <a:r>
              <a:rPr kumimoji="1" lang="ja-JP" altLang="en-US" dirty="0"/>
              <a:t>アクションプランにもインセンティブの拡充が記載</a:t>
            </a:r>
          </a:p>
        </p:txBody>
      </p:sp>
      <p:sp>
        <p:nvSpPr>
          <p:cNvPr id="9" name="楕円 8">
            <a:extLst>
              <a:ext uri="{FF2B5EF4-FFF2-40B4-BE49-F238E27FC236}">
                <a16:creationId xmlns:a16="http://schemas.microsoft.com/office/drawing/2014/main" id="{B365BCAB-6D65-51C9-A3E1-E792AAD66FF6}"/>
              </a:ext>
            </a:extLst>
          </p:cNvPr>
          <p:cNvSpPr/>
          <p:nvPr/>
        </p:nvSpPr>
        <p:spPr>
          <a:xfrm>
            <a:off x="549796" y="4149080"/>
            <a:ext cx="2880320" cy="1872208"/>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様々なキーワード</a:t>
            </a:r>
            <a:endParaRPr kumimoji="1" lang="en-US" altLang="ja-JP" sz="1600" dirty="0"/>
          </a:p>
          <a:p>
            <a:pPr algn="ctr"/>
            <a:r>
              <a:rPr kumimoji="1" lang="ja-JP" altLang="en-US" sz="1600" dirty="0"/>
              <a:t>組み込んだ</a:t>
            </a:r>
            <a:endParaRPr kumimoji="1" lang="en-US" altLang="ja-JP" sz="1600" dirty="0"/>
          </a:p>
          <a:p>
            <a:pPr algn="ctr"/>
            <a:r>
              <a:rPr kumimoji="1" lang="ja-JP" altLang="en-US" sz="1600" dirty="0"/>
              <a:t>新たなスキーム</a:t>
            </a:r>
            <a:endParaRPr kumimoji="1" lang="en-US" altLang="ja-JP" sz="1600" dirty="0"/>
          </a:p>
          <a:p>
            <a:pPr algn="ctr"/>
            <a:endParaRPr kumimoji="1" lang="en-US" altLang="ja-JP" sz="1600" dirty="0"/>
          </a:p>
          <a:p>
            <a:pPr algn="ctr"/>
            <a:r>
              <a:rPr kumimoji="1" lang="ja-JP" altLang="en-US" sz="1600" dirty="0"/>
              <a:t>集約・多機能</a:t>
            </a:r>
            <a:endParaRPr kumimoji="1" lang="en-US" altLang="ja-JP" sz="1600" dirty="0"/>
          </a:p>
          <a:p>
            <a:pPr algn="ctr"/>
            <a:r>
              <a:rPr kumimoji="1" lang="ja-JP" altLang="en-US" sz="1600" dirty="0"/>
              <a:t>民間収益</a:t>
            </a:r>
          </a:p>
        </p:txBody>
      </p:sp>
      <p:cxnSp>
        <p:nvCxnSpPr>
          <p:cNvPr id="10" name="直線矢印コネクタ 9">
            <a:extLst>
              <a:ext uri="{FF2B5EF4-FFF2-40B4-BE49-F238E27FC236}">
                <a16:creationId xmlns:a16="http://schemas.microsoft.com/office/drawing/2014/main" id="{1B2871BA-0F46-3D18-6D0F-15B9ECDE58B3}"/>
              </a:ext>
            </a:extLst>
          </p:cNvPr>
          <p:cNvCxnSpPr>
            <a:stCxn id="9" idx="6"/>
          </p:cNvCxnSpPr>
          <p:nvPr/>
        </p:nvCxnSpPr>
        <p:spPr>
          <a:xfrm>
            <a:off x="3430116" y="5085184"/>
            <a:ext cx="129614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19A216BD-C6B1-3E6C-3F45-11BB7EE98DDC}"/>
              </a:ext>
            </a:extLst>
          </p:cNvPr>
          <p:cNvSpPr/>
          <p:nvPr/>
        </p:nvSpPr>
        <p:spPr>
          <a:xfrm>
            <a:off x="4654252" y="4149080"/>
            <a:ext cx="6581453" cy="187220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自治体経営のアドバイザーを包括的に</a:t>
            </a:r>
            <a:endParaRPr kumimoji="1" lang="en-US" altLang="ja-JP" dirty="0"/>
          </a:p>
          <a:p>
            <a:pPr algn="ctr"/>
            <a:r>
              <a:rPr kumimoji="1" lang="ja-JP" altLang="en-US" dirty="0"/>
              <a:t>自治体ごと取り込むことで</a:t>
            </a:r>
            <a:r>
              <a:rPr kumimoji="1" lang="en-US" altLang="ja-JP" dirty="0"/>
              <a:t>1</a:t>
            </a:r>
            <a:r>
              <a:rPr kumimoji="1" lang="ja-JP" altLang="en-US" dirty="0"/>
              <a:t>案件</a:t>
            </a:r>
            <a:r>
              <a:rPr kumimoji="1" lang="en-US" altLang="ja-JP" dirty="0"/>
              <a:t>1</a:t>
            </a:r>
            <a:r>
              <a:rPr kumimoji="1" lang="ja-JP" altLang="en-US" dirty="0"/>
              <a:t>案件の競争を有利に</a:t>
            </a:r>
            <a:endParaRPr kumimoji="1" lang="en-US" altLang="ja-JP" dirty="0"/>
          </a:p>
          <a:p>
            <a:pPr algn="ctr"/>
            <a:endParaRPr kumimoji="1" lang="en-US" altLang="ja-JP" dirty="0"/>
          </a:p>
          <a:p>
            <a:pPr algn="ctr"/>
            <a:r>
              <a:rPr kumimoji="1" lang="ja-JP" altLang="en-US" dirty="0"/>
              <a:t>予算のない中小自治体との取り組みにおける</a:t>
            </a:r>
            <a:endParaRPr kumimoji="1" lang="en-US" altLang="ja-JP" dirty="0"/>
          </a:p>
          <a:p>
            <a:pPr algn="ctr"/>
            <a:r>
              <a:rPr kumimoji="1" lang="ja-JP" altLang="en-US" dirty="0"/>
              <a:t>アドバイザー収益の構築</a:t>
            </a:r>
            <a:endParaRPr kumimoji="1" lang="en-US" altLang="ja-JP" dirty="0"/>
          </a:p>
          <a:p>
            <a:pPr algn="ctr"/>
            <a:r>
              <a:rPr kumimoji="1" lang="ja-JP" altLang="en-US" dirty="0"/>
              <a:t>公共側業務と民間側業務の組み合わせスキームの構築</a:t>
            </a:r>
          </a:p>
        </p:txBody>
      </p:sp>
    </p:spTree>
    <p:extLst>
      <p:ext uri="{BB962C8B-B14F-4D97-AF65-F5344CB8AC3E}">
        <p14:creationId xmlns:p14="http://schemas.microsoft.com/office/powerpoint/2010/main" val="176885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533400"/>
            <a:ext cx="8686801" cy="663352"/>
          </a:xfrm>
        </p:spPr>
        <p:txBody>
          <a:bodyPr rtlCol="0"/>
          <a:lstStyle/>
          <a:p>
            <a:pPr rtl="0"/>
            <a:r>
              <a:rPr lang="ja-JP" altLang="en-US" dirty="0"/>
              <a:t>公共事業・公民連携事業の最近の変化</a:t>
            </a:r>
          </a:p>
        </p:txBody>
      </p:sp>
      <p:sp>
        <p:nvSpPr>
          <p:cNvPr id="3" name="コンテンツ プレースホルダー 2"/>
          <p:cNvSpPr>
            <a:spLocks noGrp="1"/>
          </p:cNvSpPr>
          <p:nvPr>
            <p:ph idx="1"/>
          </p:nvPr>
        </p:nvSpPr>
        <p:spPr>
          <a:xfrm>
            <a:off x="333772" y="2060848"/>
            <a:ext cx="11089232" cy="3888432"/>
          </a:xfrm>
        </p:spPr>
        <p:txBody>
          <a:bodyPr rtlCol="0">
            <a:normAutofit fontScale="92500" lnSpcReduction="20000"/>
          </a:bodyPr>
          <a:lstStyle/>
          <a:p>
            <a:pPr marL="45720" indent="0" rtl="0">
              <a:buNone/>
            </a:pPr>
            <a:r>
              <a:rPr lang="ja-JP" altLang="en-US" sz="2400" dirty="0"/>
              <a:t>１．公共工事の入札契約方式の適用に関するガイドラインの改正（令和</a:t>
            </a:r>
            <a:r>
              <a:rPr lang="en-US" altLang="ja-JP" sz="2400" dirty="0"/>
              <a:t>4</a:t>
            </a:r>
            <a:r>
              <a:rPr lang="ja-JP" altLang="en-US" sz="2400" dirty="0"/>
              <a:t>年</a:t>
            </a:r>
            <a:r>
              <a:rPr lang="en-US" altLang="ja-JP" sz="2400" dirty="0"/>
              <a:t>3</a:t>
            </a:r>
            <a:r>
              <a:rPr lang="ja-JP" altLang="en-US" sz="2400" dirty="0"/>
              <a:t>月）</a:t>
            </a:r>
            <a:endParaRPr lang="en-US" altLang="ja-JP" sz="2400" dirty="0"/>
          </a:p>
          <a:p>
            <a:pPr marL="45720" indent="0" rtl="0">
              <a:buNone/>
            </a:pPr>
            <a:r>
              <a:rPr lang="ja-JP" altLang="en-US" sz="2400" dirty="0"/>
              <a:t>２．</a:t>
            </a:r>
            <a:r>
              <a:rPr lang="en-US" altLang="ja-JP" sz="2400" dirty="0"/>
              <a:t>PPP</a:t>
            </a:r>
            <a:r>
              <a:rPr lang="ja-JP" altLang="en-US" sz="2400" dirty="0"/>
              <a:t>・</a:t>
            </a:r>
            <a:r>
              <a:rPr lang="en-US" altLang="ja-JP" sz="2400" dirty="0"/>
              <a:t>PFI</a:t>
            </a:r>
            <a:r>
              <a:rPr lang="ja-JP" altLang="en-US" sz="2400" dirty="0"/>
              <a:t>アクションプラン令和</a:t>
            </a:r>
            <a:r>
              <a:rPr lang="en-US" altLang="ja-JP" sz="2400" dirty="0"/>
              <a:t>4</a:t>
            </a:r>
            <a:r>
              <a:rPr lang="ja-JP" altLang="en-US" sz="2400" dirty="0"/>
              <a:t>年度改訂版</a:t>
            </a:r>
            <a:endParaRPr lang="en-US" altLang="ja-JP" sz="2400" dirty="0"/>
          </a:p>
          <a:p>
            <a:pPr marL="45720" indent="0" rtl="0">
              <a:buNone/>
            </a:pPr>
            <a:r>
              <a:rPr lang="ja-JP" altLang="en-US" sz="2400" dirty="0"/>
              <a:t>３．</a:t>
            </a:r>
            <a:r>
              <a:rPr lang="en-US" altLang="ja-JP" sz="2400" dirty="0"/>
              <a:t>DX/GX</a:t>
            </a:r>
            <a:r>
              <a:rPr lang="ja-JP" altLang="en-US" sz="2400" dirty="0"/>
              <a:t>アクションプランの各省の公表</a:t>
            </a:r>
            <a:endParaRPr lang="en-US" altLang="ja-JP" sz="2400" dirty="0"/>
          </a:p>
          <a:p>
            <a:pPr marL="45720" indent="0" rtl="0">
              <a:buNone/>
            </a:pPr>
            <a:r>
              <a:rPr lang="ja-JP" altLang="en-US" sz="2400" dirty="0"/>
              <a:t>４．環境変化による災害の増加</a:t>
            </a:r>
            <a:endParaRPr lang="en-US" altLang="ja-JP" sz="2400" dirty="0"/>
          </a:p>
          <a:p>
            <a:pPr marL="45720" indent="0" rtl="0">
              <a:buNone/>
            </a:pPr>
            <a:r>
              <a:rPr lang="ja-JP" altLang="en-US" sz="2400" dirty="0"/>
              <a:t>５．優先的検討規定　　　経済財政運営と改革の基本方針</a:t>
            </a:r>
            <a:r>
              <a:rPr lang="en-US" altLang="ja-JP" sz="2400" dirty="0"/>
              <a:t>2015</a:t>
            </a:r>
            <a:r>
              <a:rPr lang="ja-JP" altLang="en-US" sz="2400" dirty="0"/>
              <a:t>　で下記の決定</a:t>
            </a:r>
            <a:endParaRPr lang="en-US" altLang="ja-JP" sz="2400" dirty="0"/>
          </a:p>
          <a:p>
            <a:pPr marL="45720" indent="0" rtl="0">
              <a:buNone/>
            </a:pPr>
            <a:r>
              <a:rPr lang="en-US" altLang="ja-JP" sz="2400" dirty="0"/>
              <a:t>	</a:t>
            </a:r>
            <a:r>
              <a:rPr lang="ja-JP" altLang="en-US" sz="2400" dirty="0"/>
              <a:t>国や例えば人口</a:t>
            </a:r>
            <a:r>
              <a:rPr lang="en-US" altLang="ja-JP" sz="2400" dirty="0"/>
              <a:t>20</a:t>
            </a:r>
            <a:r>
              <a:rPr lang="ja-JP" altLang="en-US" sz="2400" dirty="0"/>
              <a:t>万人以上の地方公共団体等において、</a:t>
            </a:r>
            <a:endParaRPr lang="en-US" altLang="ja-JP" sz="2400" dirty="0"/>
          </a:p>
          <a:p>
            <a:pPr marL="45720" indent="0" rtl="0">
              <a:buNone/>
            </a:pPr>
            <a:r>
              <a:rPr lang="ja-JP" altLang="en-US" sz="2400" dirty="0"/>
              <a:t>　　　　　一定規模以上で民間の資金・ノウハウの活用が効率的・効果的な事業については、</a:t>
            </a:r>
            <a:endParaRPr lang="en-US" altLang="ja-JP" sz="2400" dirty="0"/>
          </a:p>
          <a:p>
            <a:pPr marL="45720" indent="0" rtl="0">
              <a:buNone/>
            </a:pPr>
            <a:r>
              <a:rPr lang="ja-JP" altLang="en-US" sz="2400" dirty="0"/>
              <a:t>　　　　　多様な</a:t>
            </a:r>
            <a:r>
              <a:rPr lang="en-US" altLang="ja-JP" sz="2400" dirty="0"/>
              <a:t>PPP/PFI</a:t>
            </a:r>
            <a:r>
              <a:rPr lang="ja-JP" altLang="en-US" sz="2400" dirty="0"/>
              <a:t>手法導入を優先的に検討するよう促す仕組みを構築する</a:t>
            </a:r>
            <a:br>
              <a:rPr lang="ja-JP" altLang="en-US" sz="2400" dirty="0"/>
            </a:br>
            <a:endParaRPr lang="ja-JP" altLang="en-US" sz="2400" dirty="0"/>
          </a:p>
          <a:p>
            <a:pPr rtl="0"/>
            <a:endParaRPr lang="ja-JP" altLang="en-US" sz="2400" dirty="0"/>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D38E86-1140-F49B-CC21-6768F451ACA0}"/>
              </a:ext>
            </a:extLst>
          </p:cNvPr>
          <p:cNvPicPr>
            <a:picLocks noChangeAspect="1"/>
          </p:cNvPicPr>
          <p:nvPr/>
        </p:nvPicPr>
        <p:blipFill>
          <a:blip r:embed="rId2"/>
          <a:stretch>
            <a:fillRect/>
          </a:stretch>
        </p:blipFill>
        <p:spPr>
          <a:xfrm>
            <a:off x="477788" y="260648"/>
            <a:ext cx="10706100" cy="771525"/>
          </a:xfrm>
          <a:prstGeom prst="rect">
            <a:avLst/>
          </a:prstGeom>
        </p:spPr>
      </p:pic>
      <p:sp>
        <p:nvSpPr>
          <p:cNvPr id="4" name="楕円 3">
            <a:extLst>
              <a:ext uri="{FF2B5EF4-FFF2-40B4-BE49-F238E27FC236}">
                <a16:creationId xmlns:a16="http://schemas.microsoft.com/office/drawing/2014/main" id="{AF9894DC-C47D-EBDB-6FF9-E890344A24F2}"/>
              </a:ext>
            </a:extLst>
          </p:cNvPr>
          <p:cNvSpPr/>
          <p:nvPr/>
        </p:nvSpPr>
        <p:spPr>
          <a:xfrm>
            <a:off x="549796" y="2276872"/>
            <a:ext cx="3168352" cy="108012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支援策の活用</a:t>
            </a:r>
            <a:endParaRPr kumimoji="1" lang="en-US" altLang="ja-JP" dirty="0"/>
          </a:p>
          <a:p>
            <a:pPr algn="ctr"/>
            <a:r>
              <a:rPr kumimoji="1" lang="ja-JP" altLang="en-US" dirty="0"/>
              <a:t>地方自治体への</a:t>
            </a:r>
            <a:endParaRPr kumimoji="1" lang="en-US" altLang="ja-JP" dirty="0"/>
          </a:p>
          <a:p>
            <a:pPr algn="ctr"/>
            <a:r>
              <a:rPr kumimoji="1" lang="ja-JP" altLang="en-US" dirty="0"/>
              <a:t>情報提供</a:t>
            </a:r>
          </a:p>
        </p:txBody>
      </p:sp>
      <p:sp>
        <p:nvSpPr>
          <p:cNvPr id="5" name="四角形: 角を丸くする 4">
            <a:extLst>
              <a:ext uri="{FF2B5EF4-FFF2-40B4-BE49-F238E27FC236}">
                <a16:creationId xmlns:a16="http://schemas.microsoft.com/office/drawing/2014/main" id="{515A0E23-F654-2AAE-322F-12A06005EB9B}"/>
              </a:ext>
            </a:extLst>
          </p:cNvPr>
          <p:cNvSpPr/>
          <p:nvPr/>
        </p:nvSpPr>
        <p:spPr>
          <a:xfrm>
            <a:off x="4942284" y="2276872"/>
            <a:ext cx="6192688" cy="108012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調査検討補助金・交付金の有効活用提案：申請支援</a:t>
            </a:r>
            <a:endParaRPr kumimoji="1" lang="en-US" altLang="ja-JP" dirty="0"/>
          </a:p>
          <a:p>
            <a:pPr algn="ctr"/>
            <a:r>
              <a:rPr kumimoji="1" lang="ja-JP" altLang="en-US" dirty="0"/>
              <a:t>課題案件への取り組みスキーム提案営業</a:t>
            </a:r>
            <a:endParaRPr kumimoji="1" lang="en-US" altLang="ja-JP" dirty="0"/>
          </a:p>
          <a:p>
            <a:pPr algn="ctr"/>
            <a:r>
              <a:rPr kumimoji="1" lang="ja-JP" altLang="en-US" dirty="0"/>
              <a:t>セミナー開催の有効活用：セミナー講師で信頼獲得</a:t>
            </a:r>
          </a:p>
        </p:txBody>
      </p:sp>
      <p:cxnSp>
        <p:nvCxnSpPr>
          <p:cNvPr id="7" name="直線矢印コネクタ 6">
            <a:extLst>
              <a:ext uri="{FF2B5EF4-FFF2-40B4-BE49-F238E27FC236}">
                <a16:creationId xmlns:a16="http://schemas.microsoft.com/office/drawing/2014/main" id="{3C220820-8FCA-7890-72B8-ACB912E0259A}"/>
              </a:ext>
            </a:extLst>
          </p:cNvPr>
          <p:cNvCxnSpPr>
            <a:stCxn id="4" idx="6"/>
            <a:endCxn id="5" idx="1"/>
          </p:cNvCxnSpPr>
          <p:nvPr/>
        </p:nvCxnSpPr>
        <p:spPr>
          <a:xfrm>
            <a:off x="3718148" y="2816932"/>
            <a:ext cx="1224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43236B1F-980D-89B3-7654-3C407D3F4E20}"/>
              </a:ext>
            </a:extLst>
          </p:cNvPr>
          <p:cNvSpPr/>
          <p:nvPr/>
        </p:nvSpPr>
        <p:spPr>
          <a:xfrm>
            <a:off x="549796" y="4293096"/>
            <a:ext cx="3168352" cy="1080120"/>
          </a:xfrm>
          <a:prstGeom prst="ellipse">
            <a:avLst/>
          </a:prstGeom>
          <a:solidFill>
            <a:srgbClr val="CC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地域の民間事業者</a:t>
            </a:r>
            <a:endParaRPr kumimoji="1" lang="en-US" altLang="ja-JP" dirty="0"/>
          </a:p>
          <a:p>
            <a:pPr algn="ctr"/>
            <a:r>
              <a:rPr kumimoji="1" lang="ja-JP" altLang="en-US" dirty="0"/>
              <a:t>の</a:t>
            </a:r>
            <a:endParaRPr kumimoji="1" lang="en-US" altLang="ja-JP" dirty="0"/>
          </a:p>
          <a:p>
            <a:pPr algn="ctr"/>
            <a:r>
              <a:rPr kumimoji="1" lang="ja-JP" altLang="en-US" dirty="0"/>
              <a:t>発掘・アクセス</a:t>
            </a:r>
          </a:p>
        </p:txBody>
      </p:sp>
      <p:sp>
        <p:nvSpPr>
          <p:cNvPr id="9" name="四角形: 角を丸くする 8">
            <a:extLst>
              <a:ext uri="{FF2B5EF4-FFF2-40B4-BE49-F238E27FC236}">
                <a16:creationId xmlns:a16="http://schemas.microsoft.com/office/drawing/2014/main" id="{3D3F596F-C13A-9478-F9BD-50092FA3876F}"/>
              </a:ext>
            </a:extLst>
          </p:cNvPr>
          <p:cNvSpPr/>
          <p:nvPr/>
        </p:nvSpPr>
        <p:spPr>
          <a:xfrm>
            <a:off x="4942284" y="4293096"/>
            <a:ext cx="6192688" cy="1080120"/>
          </a:xfrm>
          <a:prstGeom prst="roundRect">
            <a:avLst/>
          </a:prstGeom>
          <a:solidFill>
            <a:srgbClr val="CC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地域の民間企業の育成・取り組みチーム構成準備</a:t>
            </a:r>
            <a:endParaRPr kumimoji="1" lang="en-US" altLang="ja-JP" dirty="0"/>
          </a:p>
          <a:p>
            <a:pPr algn="ctr"/>
            <a:r>
              <a:rPr kumimoji="1" lang="ja-JP" altLang="en-US" dirty="0"/>
              <a:t>セミナー・教育事業・アドバイザー事業での信頼獲得</a:t>
            </a:r>
            <a:endParaRPr kumimoji="1" lang="en-US" altLang="ja-JP" dirty="0"/>
          </a:p>
          <a:p>
            <a:pPr algn="ctr"/>
            <a:r>
              <a:rPr kumimoji="1" lang="ja-JP" altLang="en-US" dirty="0"/>
              <a:t>落札請負人：成功報酬１％とかアドバイザー定価表準備</a:t>
            </a:r>
          </a:p>
        </p:txBody>
      </p:sp>
      <p:cxnSp>
        <p:nvCxnSpPr>
          <p:cNvPr id="10" name="直線矢印コネクタ 9">
            <a:extLst>
              <a:ext uri="{FF2B5EF4-FFF2-40B4-BE49-F238E27FC236}">
                <a16:creationId xmlns:a16="http://schemas.microsoft.com/office/drawing/2014/main" id="{E2CC9862-423C-3443-12C4-C514F1F34C37}"/>
              </a:ext>
            </a:extLst>
          </p:cNvPr>
          <p:cNvCxnSpPr>
            <a:stCxn id="8" idx="6"/>
            <a:endCxn id="9" idx="1"/>
          </p:cNvCxnSpPr>
          <p:nvPr/>
        </p:nvCxnSpPr>
        <p:spPr>
          <a:xfrm>
            <a:off x="3718148" y="4833156"/>
            <a:ext cx="12241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29B0C26-238B-4FBC-422E-946199CC683A}"/>
              </a:ext>
            </a:extLst>
          </p:cNvPr>
          <p:cNvSpPr txBox="1"/>
          <p:nvPr/>
        </p:nvSpPr>
        <p:spPr>
          <a:xfrm>
            <a:off x="3646140" y="1613872"/>
            <a:ext cx="4032448" cy="369332"/>
          </a:xfrm>
          <a:prstGeom prst="rect">
            <a:avLst/>
          </a:prstGeom>
          <a:noFill/>
          <a:ln w="12700">
            <a:solidFill>
              <a:schemeClr val="bg2"/>
            </a:solidFill>
          </a:ln>
        </p:spPr>
        <p:txBody>
          <a:bodyPr wrap="square" rtlCol="0" anchor="ctr" anchorCtr="1">
            <a:spAutoFit/>
          </a:bodyPr>
          <a:lstStyle/>
          <a:p>
            <a:r>
              <a:rPr kumimoji="1" lang="ja-JP" altLang="en-US" dirty="0"/>
              <a:t>公共側でのコンサル業務展開</a:t>
            </a:r>
          </a:p>
        </p:txBody>
      </p:sp>
      <p:sp>
        <p:nvSpPr>
          <p:cNvPr id="12" name="テキスト ボックス 11">
            <a:extLst>
              <a:ext uri="{FF2B5EF4-FFF2-40B4-BE49-F238E27FC236}">
                <a16:creationId xmlns:a16="http://schemas.microsoft.com/office/drawing/2014/main" id="{0F6B0712-3D00-479E-2874-88A290D9642A}"/>
              </a:ext>
            </a:extLst>
          </p:cNvPr>
          <p:cNvSpPr txBox="1"/>
          <p:nvPr/>
        </p:nvSpPr>
        <p:spPr>
          <a:xfrm>
            <a:off x="3646140" y="3635732"/>
            <a:ext cx="4032448" cy="369332"/>
          </a:xfrm>
          <a:prstGeom prst="rect">
            <a:avLst/>
          </a:prstGeom>
          <a:noFill/>
          <a:ln w="12700">
            <a:solidFill>
              <a:schemeClr val="bg2"/>
            </a:solidFill>
          </a:ln>
        </p:spPr>
        <p:txBody>
          <a:bodyPr wrap="square" rtlCol="0" anchor="ctr" anchorCtr="1">
            <a:spAutoFit/>
          </a:bodyPr>
          <a:lstStyle/>
          <a:p>
            <a:r>
              <a:rPr kumimoji="1" lang="ja-JP" altLang="en-US" dirty="0"/>
              <a:t>民間側でのコンサル業務展開</a:t>
            </a:r>
          </a:p>
        </p:txBody>
      </p:sp>
    </p:spTree>
    <p:extLst>
      <p:ext uri="{BB962C8B-B14F-4D97-AF65-F5344CB8AC3E}">
        <p14:creationId xmlns:p14="http://schemas.microsoft.com/office/powerpoint/2010/main" val="378239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4294D3-1195-1F1A-7FFB-226400DC6E29}"/>
              </a:ext>
            </a:extLst>
          </p:cNvPr>
          <p:cNvPicPr>
            <a:picLocks noChangeAspect="1"/>
          </p:cNvPicPr>
          <p:nvPr/>
        </p:nvPicPr>
        <p:blipFill>
          <a:blip r:embed="rId2"/>
          <a:stretch>
            <a:fillRect/>
          </a:stretch>
        </p:blipFill>
        <p:spPr>
          <a:xfrm>
            <a:off x="405780" y="332656"/>
            <a:ext cx="10915650" cy="1162050"/>
          </a:xfrm>
          <a:prstGeom prst="rect">
            <a:avLst/>
          </a:prstGeom>
        </p:spPr>
      </p:pic>
      <p:sp>
        <p:nvSpPr>
          <p:cNvPr id="4" name="楕円 3">
            <a:extLst>
              <a:ext uri="{FF2B5EF4-FFF2-40B4-BE49-F238E27FC236}">
                <a16:creationId xmlns:a16="http://schemas.microsoft.com/office/drawing/2014/main" id="{7D082976-EC48-DC0A-57F7-010AA1A3EDAD}"/>
              </a:ext>
            </a:extLst>
          </p:cNvPr>
          <p:cNvSpPr/>
          <p:nvPr/>
        </p:nvSpPr>
        <p:spPr>
          <a:xfrm>
            <a:off x="981844" y="2027837"/>
            <a:ext cx="1800200" cy="897107"/>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地域交通</a:t>
            </a:r>
          </a:p>
        </p:txBody>
      </p:sp>
      <p:sp>
        <p:nvSpPr>
          <p:cNvPr id="5" name="テキスト ボックス 4">
            <a:extLst>
              <a:ext uri="{FF2B5EF4-FFF2-40B4-BE49-F238E27FC236}">
                <a16:creationId xmlns:a16="http://schemas.microsoft.com/office/drawing/2014/main" id="{96BD6F7F-83A1-AE97-5623-FE932F1D5190}"/>
              </a:ext>
            </a:extLst>
          </p:cNvPr>
          <p:cNvSpPr txBox="1"/>
          <p:nvPr/>
        </p:nvSpPr>
        <p:spPr>
          <a:xfrm>
            <a:off x="549796" y="1840178"/>
            <a:ext cx="1296144" cy="369332"/>
          </a:xfrm>
          <a:prstGeom prst="rect">
            <a:avLst/>
          </a:prstGeom>
          <a:noFill/>
          <a:ln>
            <a:solidFill>
              <a:schemeClr val="bg2"/>
            </a:solidFill>
          </a:ln>
        </p:spPr>
        <p:txBody>
          <a:bodyPr wrap="square" rtlCol="0" anchor="ctr" anchorCtr="1">
            <a:spAutoFit/>
          </a:bodyPr>
          <a:lstStyle/>
          <a:p>
            <a:r>
              <a:rPr kumimoji="1" lang="ja-JP" altLang="en-US" dirty="0"/>
              <a:t>例えば</a:t>
            </a:r>
          </a:p>
        </p:txBody>
      </p:sp>
      <p:sp>
        <p:nvSpPr>
          <p:cNvPr id="6" name="四角形: 角を丸くする 5">
            <a:extLst>
              <a:ext uri="{FF2B5EF4-FFF2-40B4-BE49-F238E27FC236}">
                <a16:creationId xmlns:a16="http://schemas.microsoft.com/office/drawing/2014/main" id="{8A24E5C6-4D8F-06E2-D12B-E206679A4409}"/>
              </a:ext>
            </a:extLst>
          </p:cNvPr>
          <p:cNvSpPr/>
          <p:nvPr/>
        </p:nvSpPr>
        <p:spPr>
          <a:xfrm>
            <a:off x="3070076" y="1988840"/>
            <a:ext cx="1584176"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高齢者等弱者関連</a:t>
            </a:r>
          </a:p>
        </p:txBody>
      </p:sp>
      <p:sp>
        <p:nvSpPr>
          <p:cNvPr id="7" name="四角形: 角を丸くする 6">
            <a:extLst>
              <a:ext uri="{FF2B5EF4-FFF2-40B4-BE49-F238E27FC236}">
                <a16:creationId xmlns:a16="http://schemas.microsoft.com/office/drawing/2014/main" id="{032C00B2-0A0B-D9EB-97E4-3D04646B1D1B}"/>
              </a:ext>
            </a:extLst>
          </p:cNvPr>
          <p:cNvSpPr/>
          <p:nvPr/>
        </p:nvSpPr>
        <p:spPr>
          <a:xfrm>
            <a:off x="4912345" y="1988840"/>
            <a:ext cx="4608512"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買い物・病院等弱者対策</a:t>
            </a:r>
          </a:p>
        </p:txBody>
      </p:sp>
      <p:sp>
        <p:nvSpPr>
          <p:cNvPr id="8" name="四角形: 角を丸くする 7">
            <a:extLst>
              <a:ext uri="{FF2B5EF4-FFF2-40B4-BE49-F238E27FC236}">
                <a16:creationId xmlns:a16="http://schemas.microsoft.com/office/drawing/2014/main" id="{A473F43D-4C81-194A-4920-BF19B78AA69A}"/>
              </a:ext>
            </a:extLst>
          </p:cNvPr>
          <p:cNvSpPr/>
          <p:nvPr/>
        </p:nvSpPr>
        <p:spPr>
          <a:xfrm>
            <a:off x="4912706" y="2636912"/>
            <a:ext cx="4608512"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学校統合・学校プール廃止など</a:t>
            </a:r>
            <a:endParaRPr kumimoji="1" lang="en-US" altLang="ja-JP" dirty="0"/>
          </a:p>
          <a:p>
            <a:pPr algn="ctr"/>
            <a:r>
              <a:rPr kumimoji="1" lang="ja-JP" altLang="en-US" dirty="0"/>
              <a:t>父兄の負担軽減（塾通い・保育園送迎）</a:t>
            </a:r>
          </a:p>
        </p:txBody>
      </p:sp>
      <p:sp>
        <p:nvSpPr>
          <p:cNvPr id="9" name="四角形: 角を丸くする 8">
            <a:extLst>
              <a:ext uri="{FF2B5EF4-FFF2-40B4-BE49-F238E27FC236}">
                <a16:creationId xmlns:a16="http://schemas.microsoft.com/office/drawing/2014/main" id="{5BBF4269-2A41-D948-F49E-014894A3D3B2}"/>
              </a:ext>
            </a:extLst>
          </p:cNvPr>
          <p:cNvSpPr/>
          <p:nvPr/>
        </p:nvSpPr>
        <p:spPr>
          <a:xfrm>
            <a:off x="3070076" y="2672916"/>
            <a:ext cx="1584176"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こども関連</a:t>
            </a:r>
          </a:p>
        </p:txBody>
      </p:sp>
      <p:sp>
        <p:nvSpPr>
          <p:cNvPr id="10" name="四角形: 角を丸くする 9">
            <a:extLst>
              <a:ext uri="{FF2B5EF4-FFF2-40B4-BE49-F238E27FC236}">
                <a16:creationId xmlns:a16="http://schemas.microsoft.com/office/drawing/2014/main" id="{1ABE5663-E1C7-E50B-971A-CF9BF57F65B8}"/>
              </a:ext>
            </a:extLst>
          </p:cNvPr>
          <p:cNvSpPr/>
          <p:nvPr/>
        </p:nvSpPr>
        <p:spPr>
          <a:xfrm>
            <a:off x="3075170" y="3356992"/>
            <a:ext cx="1584176"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地方線廃止</a:t>
            </a:r>
          </a:p>
        </p:txBody>
      </p:sp>
      <p:sp>
        <p:nvSpPr>
          <p:cNvPr id="11" name="四角形: 角を丸くする 10">
            <a:extLst>
              <a:ext uri="{FF2B5EF4-FFF2-40B4-BE49-F238E27FC236}">
                <a16:creationId xmlns:a16="http://schemas.microsoft.com/office/drawing/2014/main" id="{E49E87DC-7AA0-3388-1D9C-E565D43EAC49}"/>
              </a:ext>
            </a:extLst>
          </p:cNvPr>
          <p:cNvSpPr/>
          <p:nvPr/>
        </p:nvSpPr>
        <p:spPr>
          <a:xfrm>
            <a:off x="4942284" y="3344594"/>
            <a:ext cx="4608512"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足の確保・地域利便性確保</a:t>
            </a:r>
          </a:p>
        </p:txBody>
      </p:sp>
      <p:sp>
        <p:nvSpPr>
          <p:cNvPr id="12" name="四角形: 角を丸くする 11">
            <a:extLst>
              <a:ext uri="{FF2B5EF4-FFF2-40B4-BE49-F238E27FC236}">
                <a16:creationId xmlns:a16="http://schemas.microsoft.com/office/drawing/2014/main" id="{6393872B-1CC3-A736-2E8F-567EB38E72E0}"/>
              </a:ext>
            </a:extLst>
          </p:cNvPr>
          <p:cNvSpPr/>
          <p:nvPr/>
        </p:nvSpPr>
        <p:spPr>
          <a:xfrm>
            <a:off x="9694812" y="1988840"/>
            <a:ext cx="1800200"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福祉部門</a:t>
            </a:r>
          </a:p>
        </p:txBody>
      </p:sp>
      <p:sp>
        <p:nvSpPr>
          <p:cNvPr id="13" name="四角形: 角を丸くする 12">
            <a:extLst>
              <a:ext uri="{FF2B5EF4-FFF2-40B4-BE49-F238E27FC236}">
                <a16:creationId xmlns:a16="http://schemas.microsoft.com/office/drawing/2014/main" id="{72C4FE7B-65FD-F593-1109-0E4BA18B348F}"/>
              </a:ext>
            </a:extLst>
          </p:cNvPr>
          <p:cNvSpPr/>
          <p:nvPr/>
        </p:nvSpPr>
        <p:spPr>
          <a:xfrm>
            <a:off x="9694812" y="2636912"/>
            <a:ext cx="1800200"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教育委員会部門</a:t>
            </a:r>
          </a:p>
        </p:txBody>
      </p:sp>
      <p:sp>
        <p:nvSpPr>
          <p:cNvPr id="14" name="四角形: 角を丸くする 13">
            <a:extLst>
              <a:ext uri="{FF2B5EF4-FFF2-40B4-BE49-F238E27FC236}">
                <a16:creationId xmlns:a16="http://schemas.microsoft.com/office/drawing/2014/main" id="{1F5D1D52-C452-E2F3-2965-57D4D4D9B474}"/>
              </a:ext>
            </a:extLst>
          </p:cNvPr>
          <p:cNvSpPr/>
          <p:nvPr/>
        </p:nvSpPr>
        <p:spPr>
          <a:xfrm>
            <a:off x="9702241" y="3356993"/>
            <a:ext cx="1800200"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地方創生？</a:t>
            </a:r>
          </a:p>
        </p:txBody>
      </p:sp>
      <p:sp>
        <p:nvSpPr>
          <p:cNvPr id="16" name="右中かっこ 15">
            <a:extLst>
              <a:ext uri="{FF2B5EF4-FFF2-40B4-BE49-F238E27FC236}">
                <a16:creationId xmlns:a16="http://schemas.microsoft.com/office/drawing/2014/main" id="{D1C26461-CA44-BD90-27AE-C50DED63E14F}"/>
              </a:ext>
            </a:extLst>
          </p:cNvPr>
          <p:cNvSpPr/>
          <p:nvPr/>
        </p:nvSpPr>
        <p:spPr>
          <a:xfrm rot="5400000">
            <a:off x="5831222" y="-794626"/>
            <a:ext cx="454372" cy="1072919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B812BDB-5133-75FC-2396-1B3F76D97EE9}"/>
              </a:ext>
            </a:extLst>
          </p:cNvPr>
          <p:cNvSpPr/>
          <p:nvPr/>
        </p:nvSpPr>
        <p:spPr>
          <a:xfrm>
            <a:off x="2782044" y="5085184"/>
            <a:ext cx="6624736" cy="1224136"/>
          </a:xfrm>
          <a:prstGeom prst="roundRect">
            <a:avLst/>
          </a:prstGeom>
          <a:solidFill>
            <a:srgbClr val="CCFF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地域の足という観点から</a:t>
            </a:r>
            <a:endParaRPr kumimoji="1" lang="en-US" altLang="ja-JP" dirty="0"/>
          </a:p>
          <a:p>
            <a:pPr algn="ctr"/>
            <a:r>
              <a:rPr kumimoji="1" lang="ja-JP" altLang="en-US" dirty="0"/>
              <a:t>総合的マネージメント</a:t>
            </a:r>
            <a:endParaRPr kumimoji="1" lang="en-US" altLang="ja-JP" dirty="0"/>
          </a:p>
          <a:p>
            <a:pPr algn="ctr"/>
            <a:r>
              <a:rPr kumimoji="1" lang="ja-JP" altLang="en-US" dirty="0"/>
              <a:t>縦割りを超越した検討・推進のスキーム</a:t>
            </a:r>
            <a:endParaRPr kumimoji="1" lang="en-US" altLang="ja-JP" dirty="0"/>
          </a:p>
          <a:p>
            <a:pPr algn="ctr"/>
            <a:r>
              <a:rPr kumimoji="1" lang="ja-JP" altLang="en-US" dirty="0"/>
              <a:t>各部署の課題を統合したアドバイス・コンサル業務包括受注</a:t>
            </a:r>
          </a:p>
        </p:txBody>
      </p:sp>
    </p:spTree>
    <p:extLst>
      <p:ext uri="{BB962C8B-B14F-4D97-AF65-F5344CB8AC3E}">
        <p14:creationId xmlns:p14="http://schemas.microsoft.com/office/powerpoint/2010/main" val="25183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F746BA3-4DF3-BAFB-213A-EA2189B2D481}"/>
              </a:ext>
            </a:extLst>
          </p:cNvPr>
          <p:cNvPicPr>
            <a:picLocks noChangeAspect="1"/>
          </p:cNvPicPr>
          <p:nvPr/>
        </p:nvPicPr>
        <p:blipFill>
          <a:blip r:embed="rId2"/>
          <a:stretch>
            <a:fillRect/>
          </a:stretch>
        </p:blipFill>
        <p:spPr>
          <a:xfrm>
            <a:off x="1557908" y="188640"/>
            <a:ext cx="8931002" cy="1383518"/>
          </a:xfrm>
          <a:prstGeom prst="rect">
            <a:avLst/>
          </a:prstGeom>
        </p:spPr>
      </p:pic>
      <p:sp>
        <p:nvSpPr>
          <p:cNvPr id="4" name="楕円 3">
            <a:extLst>
              <a:ext uri="{FF2B5EF4-FFF2-40B4-BE49-F238E27FC236}">
                <a16:creationId xmlns:a16="http://schemas.microsoft.com/office/drawing/2014/main" id="{9CF51D6A-02DC-5EC7-AB24-679A3B2E09BE}"/>
              </a:ext>
            </a:extLst>
          </p:cNvPr>
          <p:cNvSpPr/>
          <p:nvPr/>
        </p:nvSpPr>
        <p:spPr>
          <a:xfrm>
            <a:off x="765820" y="1988840"/>
            <a:ext cx="3600400" cy="14401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まちづくり</a:t>
            </a:r>
            <a:endParaRPr kumimoji="1" lang="en-US" altLang="ja-JP" dirty="0"/>
          </a:p>
          <a:p>
            <a:pPr algn="ctr"/>
            <a:r>
              <a:rPr kumimoji="1" lang="ja-JP" altLang="en-US" dirty="0"/>
              <a:t>基本構想から</a:t>
            </a:r>
            <a:endParaRPr kumimoji="1" lang="en-US" altLang="ja-JP" dirty="0"/>
          </a:p>
          <a:p>
            <a:pPr algn="ctr"/>
            <a:r>
              <a:rPr kumimoji="1" lang="ja-JP" altLang="en-US" dirty="0"/>
              <a:t>個々の案件取り組み</a:t>
            </a:r>
            <a:endParaRPr kumimoji="1" lang="en-US" altLang="ja-JP" dirty="0"/>
          </a:p>
        </p:txBody>
      </p:sp>
      <p:sp>
        <p:nvSpPr>
          <p:cNvPr id="5" name="楕円 4">
            <a:extLst>
              <a:ext uri="{FF2B5EF4-FFF2-40B4-BE49-F238E27FC236}">
                <a16:creationId xmlns:a16="http://schemas.microsoft.com/office/drawing/2014/main" id="{A0054523-A083-3385-F368-F53F1922942F}"/>
              </a:ext>
            </a:extLst>
          </p:cNvPr>
          <p:cNvSpPr/>
          <p:nvPr/>
        </p:nvSpPr>
        <p:spPr>
          <a:xfrm>
            <a:off x="4726260" y="1988840"/>
            <a:ext cx="3600400" cy="1440160"/>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包括・複合などや</a:t>
            </a:r>
            <a:endParaRPr kumimoji="1" lang="en-US" altLang="ja-JP" dirty="0"/>
          </a:p>
          <a:p>
            <a:pPr algn="ctr"/>
            <a:r>
              <a:rPr kumimoji="1" lang="ja-JP" altLang="en-US" dirty="0"/>
              <a:t>様々なキーワード</a:t>
            </a:r>
            <a:endParaRPr kumimoji="1" lang="en-US" altLang="ja-JP" dirty="0"/>
          </a:p>
          <a:p>
            <a:pPr algn="ctr"/>
            <a:r>
              <a:rPr kumimoji="1" lang="ja-JP" altLang="en-US" dirty="0"/>
              <a:t>の包括検討</a:t>
            </a:r>
            <a:endParaRPr kumimoji="1" lang="en-US" altLang="ja-JP" dirty="0"/>
          </a:p>
        </p:txBody>
      </p:sp>
      <p:sp>
        <p:nvSpPr>
          <p:cNvPr id="6" name="四角形: 角を丸くする 5">
            <a:extLst>
              <a:ext uri="{FF2B5EF4-FFF2-40B4-BE49-F238E27FC236}">
                <a16:creationId xmlns:a16="http://schemas.microsoft.com/office/drawing/2014/main" id="{F65C4922-4ED1-C875-67F4-6FD33E1313BE}"/>
              </a:ext>
            </a:extLst>
          </p:cNvPr>
          <p:cNvSpPr/>
          <p:nvPr/>
        </p:nvSpPr>
        <p:spPr>
          <a:xfrm>
            <a:off x="8758708" y="1950084"/>
            <a:ext cx="2808312" cy="151216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個々の施設</a:t>
            </a:r>
            <a:endParaRPr kumimoji="1" lang="en-US" altLang="ja-JP" dirty="0"/>
          </a:p>
          <a:p>
            <a:pPr algn="ctr"/>
            <a:r>
              <a:rPr kumimoji="1" lang="ja-JP" altLang="en-US" dirty="0"/>
              <a:t>根本的な見直し</a:t>
            </a:r>
            <a:endParaRPr kumimoji="1" lang="en-US" altLang="ja-JP" dirty="0"/>
          </a:p>
          <a:p>
            <a:pPr algn="ctr"/>
            <a:r>
              <a:rPr kumimoji="1" lang="ja-JP" altLang="en-US" dirty="0"/>
              <a:t>公園：何のためにあるのか</a:t>
            </a:r>
          </a:p>
        </p:txBody>
      </p:sp>
      <p:sp>
        <p:nvSpPr>
          <p:cNvPr id="7" name="楕円 6">
            <a:extLst>
              <a:ext uri="{FF2B5EF4-FFF2-40B4-BE49-F238E27FC236}">
                <a16:creationId xmlns:a16="http://schemas.microsoft.com/office/drawing/2014/main" id="{6E070598-FDA7-E749-F822-43A468B32991}"/>
              </a:ext>
            </a:extLst>
          </p:cNvPr>
          <p:cNvSpPr/>
          <p:nvPr/>
        </p:nvSpPr>
        <p:spPr>
          <a:xfrm>
            <a:off x="1413892" y="4005064"/>
            <a:ext cx="2448272" cy="2232248"/>
          </a:xfrm>
          <a:prstGeom prst="ellipse">
            <a:avLst/>
          </a:prstGeom>
          <a:solidFill>
            <a:srgbClr val="99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個々の施設</a:t>
            </a:r>
            <a:endParaRPr kumimoji="1" lang="en-US" altLang="ja-JP" sz="1200" dirty="0"/>
          </a:p>
          <a:p>
            <a:pPr algn="ctr"/>
            <a:r>
              <a:rPr kumimoji="1" lang="ja-JP" altLang="en-US" sz="1200" dirty="0"/>
              <a:t>根本検討</a:t>
            </a:r>
            <a:endParaRPr kumimoji="1" lang="en-US" altLang="ja-JP" sz="1200" dirty="0"/>
          </a:p>
          <a:p>
            <a:pPr algn="ctr"/>
            <a:r>
              <a:rPr kumimoji="1" lang="ja-JP" altLang="en-US" sz="1200" dirty="0"/>
              <a:t>何のために必要？</a:t>
            </a:r>
            <a:endParaRPr kumimoji="1" lang="en-US" altLang="ja-JP" sz="1200" dirty="0"/>
          </a:p>
          <a:p>
            <a:pPr algn="ctr"/>
            <a:r>
              <a:rPr kumimoji="1" lang="ja-JP" altLang="en-US" sz="1200" dirty="0"/>
              <a:t>個々施設の</a:t>
            </a:r>
            <a:endParaRPr kumimoji="1" lang="en-US" altLang="ja-JP" sz="1200" dirty="0"/>
          </a:p>
          <a:p>
            <a:pPr algn="ctr"/>
            <a:r>
              <a:rPr kumimoji="1" lang="ja-JP" altLang="en-US" sz="1200" dirty="0"/>
              <a:t>必須要件検討</a:t>
            </a:r>
            <a:endParaRPr kumimoji="1" lang="en-US" altLang="ja-JP" sz="1200" dirty="0"/>
          </a:p>
          <a:p>
            <a:pPr algn="ctr"/>
            <a:r>
              <a:rPr kumimoji="1" lang="ja-JP" altLang="en-US" sz="1200" dirty="0"/>
              <a:t>機能・性能要件の</a:t>
            </a:r>
            <a:endParaRPr kumimoji="1" lang="en-US" altLang="ja-JP" sz="1200" dirty="0"/>
          </a:p>
          <a:p>
            <a:pPr algn="ctr"/>
            <a:r>
              <a:rPr kumimoji="1" lang="ja-JP" altLang="en-US" sz="1200" dirty="0"/>
              <a:t>具体化</a:t>
            </a:r>
            <a:endParaRPr kumimoji="1" lang="en-US" altLang="ja-JP" sz="1200" dirty="0"/>
          </a:p>
          <a:p>
            <a:pPr algn="ctr"/>
            <a:endParaRPr kumimoji="1" lang="en-US" altLang="ja-JP" sz="1200" dirty="0"/>
          </a:p>
          <a:p>
            <a:pPr algn="ctr"/>
            <a:r>
              <a:rPr kumimoji="1" lang="ja-JP" altLang="en-US" sz="1200" dirty="0"/>
              <a:t>性能発注</a:t>
            </a:r>
            <a:endParaRPr kumimoji="1" lang="en-US" altLang="ja-JP" sz="1200" dirty="0"/>
          </a:p>
          <a:p>
            <a:pPr algn="ctr"/>
            <a:r>
              <a:rPr kumimoji="1" lang="ja-JP" altLang="en-US" sz="1200" dirty="0"/>
              <a:t>包括・複合</a:t>
            </a:r>
            <a:endParaRPr kumimoji="1" lang="en-US" altLang="ja-JP" sz="1200" dirty="0"/>
          </a:p>
          <a:p>
            <a:pPr algn="ctr"/>
            <a:r>
              <a:rPr kumimoji="1" lang="ja-JP" altLang="en-US" sz="1200" dirty="0"/>
              <a:t>性能充足手法</a:t>
            </a:r>
          </a:p>
        </p:txBody>
      </p:sp>
      <p:sp>
        <p:nvSpPr>
          <p:cNvPr id="8" name="楕円 7">
            <a:extLst>
              <a:ext uri="{FF2B5EF4-FFF2-40B4-BE49-F238E27FC236}">
                <a16:creationId xmlns:a16="http://schemas.microsoft.com/office/drawing/2014/main" id="{722D320A-581A-691F-79EB-46513B1B1781}"/>
              </a:ext>
            </a:extLst>
          </p:cNvPr>
          <p:cNvSpPr/>
          <p:nvPr/>
        </p:nvSpPr>
        <p:spPr>
          <a:xfrm>
            <a:off x="5317290" y="4000872"/>
            <a:ext cx="2448272" cy="2232248"/>
          </a:xfrm>
          <a:prstGeom prst="ellipse">
            <a:avLst/>
          </a:prstGeom>
          <a:solidFill>
            <a:srgbClr val="99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複合・包括</a:t>
            </a:r>
            <a:endParaRPr kumimoji="1" lang="en-US" altLang="ja-JP" sz="1400" dirty="0"/>
          </a:p>
          <a:p>
            <a:pPr algn="ctr"/>
            <a:r>
              <a:rPr kumimoji="1" lang="ja-JP" altLang="en-US" sz="1400" dirty="0"/>
              <a:t>トータル地域</a:t>
            </a:r>
            <a:endParaRPr kumimoji="1" lang="en-US" altLang="ja-JP" sz="1400" dirty="0"/>
          </a:p>
          <a:p>
            <a:pPr algn="ctr"/>
            <a:r>
              <a:rPr kumimoji="1" lang="ja-JP" altLang="en-US" sz="1400" dirty="0"/>
              <a:t>マネージメント</a:t>
            </a:r>
            <a:endParaRPr kumimoji="1" lang="en-US" altLang="ja-JP" sz="1400" dirty="0"/>
          </a:p>
          <a:p>
            <a:pPr algn="ctr"/>
            <a:endParaRPr kumimoji="1" lang="en-US" altLang="ja-JP" sz="1400" dirty="0"/>
          </a:p>
          <a:p>
            <a:pPr algn="ctr"/>
            <a:r>
              <a:rPr kumimoji="1" lang="ja-JP" altLang="en-US" sz="1400" dirty="0"/>
              <a:t>合理的な行政運営</a:t>
            </a:r>
            <a:endParaRPr kumimoji="1" lang="en-US" altLang="ja-JP" sz="1400" dirty="0"/>
          </a:p>
          <a:p>
            <a:pPr algn="ctr"/>
            <a:endParaRPr kumimoji="1" lang="en-US" altLang="ja-JP" sz="1400" dirty="0"/>
          </a:p>
          <a:p>
            <a:pPr algn="ctr"/>
            <a:r>
              <a:rPr kumimoji="1" lang="ja-JP" altLang="en-US" sz="1400" dirty="0"/>
              <a:t>提案手法</a:t>
            </a:r>
            <a:endParaRPr kumimoji="1" lang="en-US" altLang="ja-JP" sz="1400" dirty="0"/>
          </a:p>
          <a:p>
            <a:pPr algn="ctr"/>
            <a:r>
              <a:rPr kumimoji="1" lang="ja-JP" altLang="en-US" sz="1400" dirty="0"/>
              <a:t>提案スキーム</a:t>
            </a:r>
            <a:endParaRPr kumimoji="1" lang="en-US" altLang="ja-JP" sz="1400" dirty="0"/>
          </a:p>
          <a:p>
            <a:pPr algn="ctr"/>
            <a:r>
              <a:rPr kumimoji="1" lang="ja-JP" altLang="en-US" sz="1400" dirty="0"/>
              <a:t>提案経路</a:t>
            </a:r>
          </a:p>
        </p:txBody>
      </p:sp>
      <p:sp>
        <p:nvSpPr>
          <p:cNvPr id="9" name="正方形/長方形 8">
            <a:extLst>
              <a:ext uri="{FF2B5EF4-FFF2-40B4-BE49-F238E27FC236}">
                <a16:creationId xmlns:a16="http://schemas.microsoft.com/office/drawing/2014/main" id="{F9829C4E-DBD0-6C3C-6185-AD1EF3EDD0F8}"/>
              </a:ext>
            </a:extLst>
          </p:cNvPr>
          <p:cNvSpPr/>
          <p:nvPr/>
        </p:nvSpPr>
        <p:spPr>
          <a:xfrm>
            <a:off x="8182644" y="3744742"/>
            <a:ext cx="3888432" cy="2736304"/>
          </a:xfrm>
          <a:prstGeom prst="rect">
            <a:avLst/>
          </a:prstGeom>
          <a:solidFill>
            <a:srgbClr val="FF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自治体での行政改革</a:t>
            </a:r>
            <a:endParaRPr kumimoji="1" lang="en-US" altLang="ja-JP" dirty="0"/>
          </a:p>
          <a:p>
            <a:pPr algn="ctr"/>
            <a:r>
              <a:rPr kumimoji="1" lang="ja-JP" altLang="en-US" dirty="0"/>
              <a:t>コンサル業務の包括委託</a:t>
            </a:r>
            <a:endParaRPr kumimoji="1" lang="en-US" altLang="ja-JP" dirty="0"/>
          </a:p>
          <a:p>
            <a:pPr algn="ctr"/>
            <a:r>
              <a:rPr kumimoji="1" lang="ja-JP" altLang="en-US" dirty="0"/>
              <a:t>指定管理の包括委託</a:t>
            </a:r>
            <a:endParaRPr kumimoji="1" lang="en-US" altLang="ja-JP" dirty="0"/>
          </a:p>
          <a:p>
            <a:pPr algn="ctr"/>
            <a:r>
              <a:rPr kumimoji="1" lang="ja-JP" altLang="en-US" dirty="0"/>
              <a:t>行政事務の包括委託</a:t>
            </a:r>
            <a:endParaRPr kumimoji="1" lang="en-US" altLang="ja-JP" dirty="0"/>
          </a:p>
          <a:p>
            <a:pPr algn="ctr"/>
            <a:endParaRPr kumimoji="1" lang="en-US" altLang="ja-JP" dirty="0"/>
          </a:p>
          <a:p>
            <a:pPr algn="ctr"/>
            <a:r>
              <a:rPr kumimoji="1" lang="ja-JP" altLang="en-US" dirty="0"/>
              <a:t>などなど</a:t>
            </a:r>
            <a:endParaRPr kumimoji="1" lang="en-US" altLang="ja-JP" dirty="0"/>
          </a:p>
          <a:p>
            <a:pPr algn="ctr"/>
            <a:endParaRPr kumimoji="1" lang="en-US" altLang="ja-JP" dirty="0"/>
          </a:p>
          <a:p>
            <a:pPr algn="ctr"/>
            <a:r>
              <a:rPr kumimoji="1" lang="ja-JP" altLang="en-US" dirty="0"/>
              <a:t>合理的な行政運営の提案</a:t>
            </a:r>
          </a:p>
        </p:txBody>
      </p:sp>
      <p:cxnSp>
        <p:nvCxnSpPr>
          <p:cNvPr id="11" name="直線矢印コネクタ 10">
            <a:extLst>
              <a:ext uri="{FF2B5EF4-FFF2-40B4-BE49-F238E27FC236}">
                <a16:creationId xmlns:a16="http://schemas.microsoft.com/office/drawing/2014/main" id="{6DA63A31-FC7D-FA50-C2BC-3D73B05572AE}"/>
              </a:ext>
            </a:extLst>
          </p:cNvPr>
          <p:cNvCxnSpPr>
            <a:cxnSpLocks/>
            <a:endCxn id="7" idx="0"/>
          </p:cNvCxnSpPr>
          <p:nvPr/>
        </p:nvCxnSpPr>
        <p:spPr>
          <a:xfrm flipH="1">
            <a:off x="2638028" y="3348608"/>
            <a:ext cx="6281464" cy="6564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74AF325-72DF-6158-FB82-13957DDC20D0}"/>
              </a:ext>
            </a:extLst>
          </p:cNvPr>
          <p:cNvCxnSpPr>
            <a:cxnSpLocks/>
            <a:stCxn id="8" idx="6"/>
            <a:endCxn id="9" idx="1"/>
          </p:cNvCxnSpPr>
          <p:nvPr/>
        </p:nvCxnSpPr>
        <p:spPr>
          <a:xfrm flipV="1">
            <a:off x="7765562" y="5112894"/>
            <a:ext cx="417082" cy="41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39EEE6B7-5A0A-AE40-A544-6AD5007A7C00}"/>
              </a:ext>
            </a:extLst>
          </p:cNvPr>
          <p:cNvCxnSpPr>
            <a:cxnSpLocks/>
            <a:stCxn id="7" idx="6"/>
            <a:endCxn id="8" idx="2"/>
          </p:cNvCxnSpPr>
          <p:nvPr/>
        </p:nvCxnSpPr>
        <p:spPr>
          <a:xfrm flipV="1">
            <a:off x="3862164" y="5116996"/>
            <a:ext cx="1455126" cy="41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5A62C9A-F90A-2574-1094-003942E9F606}"/>
              </a:ext>
            </a:extLst>
          </p:cNvPr>
          <p:cNvCxnSpPr>
            <a:cxnSpLocks/>
            <a:stCxn id="5" idx="6"/>
            <a:endCxn id="6" idx="1"/>
          </p:cNvCxnSpPr>
          <p:nvPr/>
        </p:nvCxnSpPr>
        <p:spPr>
          <a:xfrm flipV="1">
            <a:off x="8326660" y="2706168"/>
            <a:ext cx="432048" cy="27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475DF8B-7DF2-14A1-8FD4-888357AF6A70}"/>
              </a:ext>
            </a:extLst>
          </p:cNvPr>
          <p:cNvCxnSpPr>
            <a:cxnSpLocks/>
            <a:stCxn id="4" idx="6"/>
            <a:endCxn id="5" idx="2"/>
          </p:cNvCxnSpPr>
          <p:nvPr/>
        </p:nvCxnSpPr>
        <p:spPr>
          <a:xfrm>
            <a:off x="4366220" y="2708920"/>
            <a:ext cx="3600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35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AC0799-802C-D243-A85B-2C45A3B910FA}"/>
              </a:ext>
            </a:extLst>
          </p:cNvPr>
          <p:cNvSpPr>
            <a:spLocks noGrp="1"/>
          </p:cNvSpPr>
          <p:nvPr>
            <p:ph type="title"/>
          </p:nvPr>
        </p:nvSpPr>
        <p:spPr>
          <a:xfrm>
            <a:off x="2349996" y="476672"/>
            <a:ext cx="6696744" cy="591344"/>
          </a:xfrm>
        </p:spPr>
        <p:txBody>
          <a:bodyPr>
            <a:normAutofit fontScale="90000"/>
          </a:bodyPr>
          <a:lstStyle/>
          <a:p>
            <a:r>
              <a:rPr lang="en-US" altLang="ja-JP" dirty="0"/>
              <a:t>PPP</a:t>
            </a:r>
            <a:r>
              <a:rPr lang="ja-JP" altLang="en-US" dirty="0"/>
              <a:t>・</a:t>
            </a:r>
            <a:r>
              <a:rPr lang="en-US" altLang="ja-JP" dirty="0"/>
              <a:t>PFI</a:t>
            </a:r>
            <a:r>
              <a:rPr lang="ja-JP" altLang="en-US" dirty="0"/>
              <a:t>事業発注での課題（１）</a:t>
            </a:r>
          </a:p>
        </p:txBody>
      </p:sp>
      <p:sp>
        <p:nvSpPr>
          <p:cNvPr id="3" name="コンテンツ プレースホルダー 2">
            <a:extLst>
              <a:ext uri="{FF2B5EF4-FFF2-40B4-BE49-F238E27FC236}">
                <a16:creationId xmlns:a16="http://schemas.microsoft.com/office/drawing/2014/main" id="{860885DF-5CDF-ED30-55C0-3A35FAD55988}"/>
              </a:ext>
            </a:extLst>
          </p:cNvPr>
          <p:cNvSpPr>
            <a:spLocks noGrp="1"/>
          </p:cNvSpPr>
          <p:nvPr>
            <p:ph idx="1"/>
          </p:nvPr>
        </p:nvSpPr>
        <p:spPr>
          <a:xfrm>
            <a:off x="1125860" y="1256656"/>
            <a:ext cx="8686801" cy="5052664"/>
          </a:xfrm>
        </p:spPr>
        <p:txBody>
          <a:bodyPr/>
          <a:lstStyle/>
          <a:p>
            <a:r>
              <a:rPr lang="ja-JP" altLang="en-US" dirty="0"/>
              <a:t>金融分野</a:t>
            </a:r>
            <a:endParaRPr lang="en-US" altLang="ja-JP" dirty="0"/>
          </a:p>
          <a:p>
            <a:pPr lvl="1"/>
            <a:r>
              <a:rPr lang="en-US" altLang="ja-JP" dirty="0"/>
              <a:t>100</a:t>
            </a:r>
            <a:r>
              <a:rPr lang="ja-JP" altLang="en-US" dirty="0"/>
              <a:t>％サービス対価での融資なのに、プロジェクトファイナンスと称している。</a:t>
            </a:r>
            <a:endParaRPr lang="en-US" altLang="ja-JP" dirty="0"/>
          </a:p>
          <a:p>
            <a:pPr lvl="2"/>
            <a:r>
              <a:rPr lang="ja-JP" altLang="en-US" dirty="0"/>
              <a:t>（自治体債務保証型融資で、リスクのあるプロジェクトファイナンスとは全く違う）</a:t>
            </a:r>
            <a:endParaRPr lang="en-US" altLang="ja-JP" dirty="0"/>
          </a:p>
          <a:p>
            <a:pPr lvl="2"/>
            <a:r>
              <a:rPr lang="ja-JP" altLang="en-US" dirty="0"/>
              <a:t>不要な金融経費が発生して、</a:t>
            </a:r>
            <a:r>
              <a:rPr lang="en-US" altLang="ja-JP" dirty="0"/>
              <a:t>PFI</a:t>
            </a:r>
            <a:r>
              <a:rPr lang="ja-JP" altLang="en-US" dirty="0"/>
              <a:t>事業がやりにくくなっている</a:t>
            </a:r>
            <a:endParaRPr lang="en-US" altLang="ja-JP" dirty="0"/>
          </a:p>
          <a:p>
            <a:pPr lvl="2"/>
            <a:r>
              <a:rPr lang="ja-JP" altLang="en-US" dirty="0"/>
              <a:t>不要な検討期間を要し、融資構築が困難になっている</a:t>
            </a:r>
            <a:endParaRPr lang="en-US" altLang="ja-JP" dirty="0"/>
          </a:p>
          <a:p>
            <a:pPr lvl="1"/>
            <a:r>
              <a:rPr lang="en-US" altLang="ja-JP" dirty="0"/>
              <a:t>LIBOR</a:t>
            </a:r>
            <a:r>
              <a:rPr lang="ja-JP" altLang="en-US" dirty="0"/>
              <a:t>廃止後の基準金利設定のコンセンサス不在</a:t>
            </a:r>
            <a:endParaRPr lang="en-US" altLang="ja-JP" dirty="0"/>
          </a:p>
          <a:p>
            <a:pPr lvl="2"/>
            <a:r>
              <a:rPr lang="ja-JP" altLang="en-US" dirty="0"/>
              <a:t>全銀協</a:t>
            </a:r>
            <a:r>
              <a:rPr lang="en-US" altLang="ja-JP" dirty="0"/>
              <a:t>TIBOR</a:t>
            </a:r>
            <a:r>
              <a:rPr lang="ja-JP" altLang="en-US" dirty="0"/>
              <a:t>あたりが使いやすいので、コンサル業界でもコンセンサスをとれないか</a:t>
            </a:r>
            <a:endParaRPr lang="en-US" altLang="ja-JP" dirty="0"/>
          </a:p>
          <a:p>
            <a:r>
              <a:rPr lang="ja-JP" altLang="en-US" dirty="0"/>
              <a:t>優先検討規定の適用がまだまだ</a:t>
            </a:r>
            <a:endParaRPr lang="en-US" altLang="ja-JP" dirty="0"/>
          </a:p>
          <a:p>
            <a:pPr lvl="1"/>
            <a:r>
              <a:rPr lang="en-US" altLang="ja-JP" dirty="0"/>
              <a:t>PFI</a:t>
            </a:r>
            <a:r>
              <a:rPr lang="ja-JP" altLang="en-US" dirty="0"/>
              <a:t>事業の選定プロセスを簡略化して事業を増やしたいができていない</a:t>
            </a:r>
            <a:endParaRPr lang="en-US" altLang="ja-JP" dirty="0"/>
          </a:p>
          <a:p>
            <a:pPr lvl="2"/>
            <a:r>
              <a:rPr lang="ja-JP" altLang="en-US" dirty="0"/>
              <a:t>不要な検討業務を</a:t>
            </a:r>
            <a:r>
              <a:rPr lang="en-US" altLang="ja-JP" dirty="0"/>
              <a:t>1</a:t>
            </a:r>
            <a:r>
              <a:rPr lang="ja-JP" altLang="en-US" dirty="0"/>
              <a:t>年かけてやるために事業発注が阻害されている</a:t>
            </a:r>
            <a:endParaRPr lang="en-US" altLang="ja-JP" dirty="0"/>
          </a:p>
          <a:p>
            <a:pPr lvl="2"/>
            <a:r>
              <a:rPr lang="ja-JP" altLang="en-US" dirty="0"/>
              <a:t>コンサルは仕事が減るように思っているが、発注支援業務が増え、民間支援業務も増える</a:t>
            </a:r>
            <a:endParaRPr lang="en-US" altLang="ja-JP" dirty="0"/>
          </a:p>
          <a:p>
            <a:r>
              <a:rPr lang="ja-JP" altLang="en-US" dirty="0"/>
              <a:t>基本計画・基本設計・予定価格（債務負担額）などを行政で一旦実施</a:t>
            </a:r>
            <a:endParaRPr lang="en-US" altLang="ja-JP" dirty="0"/>
          </a:p>
          <a:p>
            <a:pPr lvl="1"/>
            <a:r>
              <a:rPr lang="en-US" altLang="ja-JP" dirty="0"/>
              <a:t>PFI</a:t>
            </a:r>
            <a:r>
              <a:rPr lang="ja-JP" altLang="en-US" dirty="0"/>
              <a:t>のような提案に基づく事業実施の場合、架空の話で不要な業務</a:t>
            </a:r>
            <a:endParaRPr lang="en-US" altLang="ja-JP" dirty="0"/>
          </a:p>
          <a:p>
            <a:pPr lvl="1"/>
            <a:r>
              <a:rPr lang="ja-JP" altLang="en-US" dirty="0"/>
              <a:t>サウンディングや提案後交渉方式などで簡略化できるように</a:t>
            </a:r>
            <a:endParaRPr lang="en-US" altLang="ja-JP" dirty="0"/>
          </a:p>
          <a:p>
            <a:pPr lvl="2"/>
            <a:endParaRPr lang="en-US" altLang="ja-JP" dirty="0"/>
          </a:p>
          <a:p>
            <a:pPr lvl="1"/>
            <a:endParaRPr lang="en-US" altLang="ja-JP" dirty="0"/>
          </a:p>
          <a:p>
            <a:endParaRPr lang="ja-JP" altLang="en-US" dirty="0"/>
          </a:p>
        </p:txBody>
      </p:sp>
    </p:spTree>
    <p:extLst>
      <p:ext uri="{BB962C8B-B14F-4D97-AF65-F5344CB8AC3E}">
        <p14:creationId xmlns:p14="http://schemas.microsoft.com/office/powerpoint/2010/main" val="146607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AC0799-802C-D243-A85B-2C45A3B910FA}"/>
              </a:ext>
            </a:extLst>
          </p:cNvPr>
          <p:cNvSpPr>
            <a:spLocks noGrp="1"/>
          </p:cNvSpPr>
          <p:nvPr>
            <p:ph type="title"/>
          </p:nvPr>
        </p:nvSpPr>
        <p:spPr>
          <a:xfrm>
            <a:off x="2349996" y="476672"/>
            <a:ext cx="6696744" cy="591344"/>
          </a:xfrm>
        </p:spPr>
        <p:txBody>
          <a:bodyPr>
            <a:normAutofit fontScale="90000"/>
          </a:bodyPr>
          <a:lstStyle/>
          <a:p>
            <a:r>
              <a:rPr lang="en-US" altLang="ja-JP" dirty="0"/>
              <a:t>PPP</a:t>
            </a:r>
            <a:r>
              <a:rPr lang="ja-JP" altLang="en-US" dirty="0"/>
              <a:t>・</a:t>
            </a:r>
            <a:r>
              <a:rPr lang="en-US" altLang="ja-JP" dirty="0"/>
              <a:t>PFI</a:t>
            </a:r>
            <a:r>
              <a:rPr lang="ja-JP" altLang="en-US" dirty="0"/>
              <a:t>事業発注での課題（２）</a:t>
            </a:r>
          </a:p>
        </p:txBody>
      </p:sp>
      <p:sp>
        <p:nvSpPr>
          <p:cNvPr id="3" name="コンテンツ プレースホルダー 2">
            <a:extLst>
              <a:ext uri="{FF2B5EF4-FFF2-40B4-BE49-F238E27FC236}">
                <a16:creationId xmlns:a16="http://schemas.microsoft.com/office/drawing/2014/main" id="{860885DF-5CDF-ED30-55C0-3A35FAD55988}"/>
              </a:ext>
            </a:extLst>
          </p:cNvPr>
          <p:cNvSpPr>
            <a:spLocks noGrp="1"/>
          </p:cNvSpPr>
          <p:nvPr>
            <p:ph idx="1"/>
          </p:nvPr>
        </p:nvSpPr>
        <p:spPr>
          <a:xfrm>
            <a:off x="1125860" y="1256656"/>
            <a:ext cx="10297144" cy="5052664"/>
          </a:xfrm>
        </p:spPr>
        <p:txBody>
          <a:bodyPr/>
          <a:lstStyle/>
          <a:p>
            <a:r>
              <a:rPr lang="ja-JP" altLang="en-US" dirty="0"/>
              <a:t>さまざまな誤解認識</a:t>
            </a:r>
            <a:endParaRPr lang="en-US" altLang="ja-JP" dirty="0"/>
          </a:p>
          <a:p>
            <a:pPr lvl="1"/>
            <a:r>
              <a:rPr lang="ja-JP" altLang="en-US" dirty="0"/>
              <a:t>代表企業はずっと、何かの業務責任がある</a:t>
            </a:r>
            <a:endParaRPr lang="en-US" altLang="ja-JP" dirty="0"/>
          </a:p>
          <a:p>
            <a:pPr lvl="2"/>
            <a:r>
              <a:rPr lang="en-US" altLang="ja-JP" dirty="0"/>
              <a:t>SPC</a:t>
            </a:r>
            <a:r>
              <a:rPr lang="ja-JP" altLang="en-US" dirty="0"/>
              <a:t>ができた後は、代表企業はただの株主（最大株主）（株主としての責任以外はない）</a:t>
            </a:r>
            <a:endParaRPr lang="en-US" altLang="ja-JP" dirty="0"/>
          </a:p>
          <a:p>
            <a:pPr lvl="2"/>
            <a:r>
              <a:rPr lang="ja-JP" altLang="en-US" dirty="0"/>
              <a:t>代表企業が何かの業務を担当するときは、業務担当企業の責任はある</a:t>
            </a:r>
            <a:endParaRPr lang="en-US" altLang="ja-JP" dirty="0"/>
          </a:p>
          <a:p>
            <a:pPr lvl="1"/>
            <a:r>
              <a:rPr lang="en-US" altLang="ja-JP" dirty="0"/>
              <a:t>PFI</a:t>
            </a:r>
            <a:r>
              <a:rPr lang="ja-JP" altLang="en-US" dirty="0"/>
              <a:t>に参加するのには、資金力がないと無理</a:t>
            </a:r>
            <a:endParaRPr lang="en-US" altLang="ja-JP" dirty="0"/>
          </a:p>
          <a:p>
            <a:pPr lvl="2"/>
            <a:r>
              <a:rPr lang="ja-JP" altLang="en-US" dirty="0"/>
              <a:t>担当する業務の実施力があれば資金力は不要（銀行融資で業務経費は賄える：</a:t>
            </a:r>
            <a:r>
              <a:rPr lang="en-US" altLang="ja-JP" dirty="0"/>
              <a:t>SPC</a:t>
            </a:r>
            <a:r>
              <a:rPr lang="ja-JP" altLang="en-US" dirty="0"/>
              <a:t>が借りる）</a:t>
            </a:r>
            <a:endParaRPr lang="en-US" altLang="ja-JP" dirty="0"/>
          </a:p>
          <a:p>
            <a:pPr lvl="1"/>
            <a:r>
              <a:rPr lang="en-US" altLang="ja-JP" dirty="0"/>
              <a:t>PFI</a:t>
            </a:r>
            <a:r>
              <a:rPr lang="ja-JP" altLang="en-US" dirty="0"/>
              <a:t>になると、地元企業は仕事はできず、全部東京に持ってかれる</a:t>
            </a:r>
            <a:endParaRPr lang="en-US" altLang="ja-JP" dirty="0"/>
          </a:p>
          <a:p>
            <a:pPr lvl="2"/>
            <a:r>
              <a:rPr lang="ja-JP" altLang="en-US" dirty="0"/>
              <a:t>地域貢献点や発注条件で、地元の方がとりいい。お金も地元に多く落ちる建付けが多い。</a:t>
            </a:r>
            <a:endParaRPr lang="en-US" altLang="ja-JP" dirty="0"/>
          </a:p>
          <a:p>
            <a:r>
              <a:rPr lang="ja-JP" altLang="en-US" dirty="0"/>
              <a:t>審査委員会できちんと勉強できる機会を作らない。</a:t>
            </a:r>
            <a:endParaRPr lang="en-US" altLang="ja-JP" dirty="0"/>
          </a:p>
          <a:p>
            <a:pPr lvl="1"/>
            <a:r>
              <a:rPr lang="en-US" altLang="ja-JP" dirty="0"/>
              <a:t>PFI</a:t>
            </a:r>
            <a:r>
              <a:rPr lang="ja-JP" altLang="en-US" dirty="0"/>
              <a:t>にとって、提案審査はとても大事なのに、</a:t>
            </a:r>
            <a:r>
              <a:rPr lang="en-US" altLang="ja-JP" dirty="0"/>
              <a:t>3</a:t>
            </a:r>
            <a:r>
              <a:rPr lang="ja-JP" altLang="en-US" dirty="0"/>
              <a:t>，</a:t>
            </a:r>
            <a:r>
              <a:rPr lang="en-US" altLang="ja-JP" dirty="0"/>
              <a:t>4</a:t>
            </a:r>
            <a:r>
              <a:rPr lang="ja-JP" altLang="en-US" dirty="0"/>
              <a:t>回の会議だけで決めている</a:t>
            </a:r>
            <a:endParaRPr lang="en-US" altLang="ja-JP" dirty="0"/>
          </a:p>
          <a:p>
            <a:pPr lvl="1"/>
            <a:r>
              <a:rPr lang="ja-JP" altLang="en-US" dirty="0"/>
              <a:t>行政のまちづくり方針に沿った提案が選定されるよう、しっかり勉強していただく必要。</a:t>
            </a:r>
            <a:endParaRPr lang="en-US" altLang="ja-JP" dirty="0"/>
          </a:p>
          <a:p>
            <a:r>
              <a:rPr lang="ja-JP" altLang="en-US" dirty="0"/>
              <a:t>モニタリングが重要なのにできていない</a:t>
            </a:r>
            <a:endParaRPr lang="en-US" altLang="ja-JP" dirty="0"/>
          </a:p>
          <a:p>
            <a:pPr lvl="1"/>
            <a:r>
              <a:rPr lang="ja-JP" altLang="en-US" dirty="0"/>
              <a:t>事業終了時に、事業の評価に必要なセルフモニタリングが要求できていないし、提案にも入っていない。</a:t>
            </a:r>
            <a:endParaRPr lang="en-US" altLang="ja-JP" dirty="0"/>
          </a:p>
          <a:p>
            <a:endParaRPr lang="ja-JP" altLang="en-US" dirty="0"/>
          </a:p>
        </p:txBody>
      </p:sp>
    </p:spTree>
    <p:extLst>
      <p:ext uri="{BB962C8B-B14F-4D97-AF65-F5344CB8AC3E}">
        <p14:creationId xmlns:p14="http://schemas.microsoft.com/office/powerpoint/2010/main" val="1998017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109F7A7-376A-22DA-5DA5-B70E90E4AB9E}"/>
              </a:ext>
            </a:extLst>
          </p:cNvPr>
          <p:cNvSpPr>
            <a:spLocks noGrp="1"/>
          </p:cNvSpPr>
          <p:nvPr>
            <p:ph type="ctrTitle"/>
          </p:nvPr>
        </p:nvSpPr>
        <p:spPr>
          <a:xfrm>
            <a:off x="1065214" y="533400"/>
            <a:ext cx="7189438" cy="2514601"/>
          </a:xfrm>
        </p:spPr>
        <p:txBody>
          <a:bodyPr/>
          <a:lstStyle/>
          <a:p>
            <a:r>
              <a:rPr lang="ja-JP" altLang="en-US" dirty="0"/>
              <a:t>ご清聴ありがとうございました。</a:t>
            </a:r>
          </a:p>
        </p:txBody>
      </p:sp>
      <p:sp>
        <p:nvSpPr>
          <p:cNvPr id="5" name="字幕 4">
            <a:extLst>
              <a:ext uri="{FF2B5EF4-FFF2-40B4-BE49-F238E27FC236}">
                <a16:creationId xmlns:a16="http://schemas.microsoft.com/office/drawing/2014/main" id="{932932C8-80CF-EE07-F515-673B9DFF7E41}"/>
              </a:ext>
            </a:extLst>
          </p:cNvPr>
          <p:cNvSpPr>
            <a:spLocks noGrp="1"/>
          </p:cNvSpPr>
          <p:nvPr>
            <p:ph type="subTitle" idx="1"/>
          </p:nvPr>
        </p:nvSpPr>
        <p:spPr>
          <a:xfrm>
            <a:off x="2205980" y="4221088"/>
            <a:ext cx="6757392" cy="2113632"/>
          </a:xfrm>
        </p:spPr>
        <p:txBody>
          <a:bodyPr/>
          <a:lstStyle/>
          <a:p>
            <a:r>
              <a:rPr lang="ja-JP" altLang="en-US" dirty="0"/>
              <a:t>文責：一般社団法人　国土政策研究会</a:t>
            </a:r>
            <a:endParaRPr lang="en-US" altLang="ja-JP" dirty="0"/>
          </a:p>
          <a:p>
            <a:r>
              <a:rPr lang="en-US" altLang="ja-JP" dirty="0"/>
              <a:t>	</a:t>
            </a:r>
            <a:r>
              <a:rPr lang="ja-JP" altLang="en-US" dirty="0"/>
              <a:t>理事：伊庭　良知</a:t>
            </a:r>
            <a:endParaRPr lang="en-US" altLang="ja-JP" dirty="0"/>
          </a:p>
          <a:p>
            <a:r>
              <a:rPr lang="en-US" altLang="ja-JP" dirty="0"/>
              <a:t>	E</a:t>
            </a:r>
            <a:r>
              <a:rPr lang="ja-JP" altLang="en-US" dirty="0"/>
              <a:t>ー</a:t>
            </a:r>
            <a:r>
              <a:rPr lang="en-US" altLang="ja-JP" dirty="0"/>
              <a:t>Mail:</a:t>
            </a:r>
            <a:r>
              <a:rPr lang="ja-JP" altLang="en-US" dirty="0"/>
              <a:t>　　</a:t>
            </a:r>
            <a:r>
              <a:rPr lang="en-US" altLang="ja-JP" dirty="0">
                <a:hlinkClick r:id="rId2"/>
              </a:rPr>
              <a:t>y.iba.jj2@gmail.com</a:t>
            </a:r>
            <a:endParaRPr lang="en-US" altLang="ja-JP" dirty="0"/>
          </a:p>
          <a:p>
            <a:r>
              <a:rPr lang="en-US" altLang="ja-JP" dirty="0"/>
              <a:t>         </a:t>
            </a:r>
            <a:r>
              <a:rPr lang="ja-JP" altLang="en-US" dirty="0"/>
              <a:t>携帯</a:t>
            </a:r>
            <a:r>
              <a:rPr lang="en-US" altLang="ja-JP" dirty="0"/>
              <a:t>	</a:t>
            </a:r>
            <a:r>
              <a:rPr lang="ja-JP" altLang="en-US" dirty="0"/>
              <a:t>：　　</a:t>
            </a:r>
            <a:r>
              <a:rPr lang="en-US" altLang="ja-JP" dirty="0"/>
              <a:t>090-8102-3434</a:t>
            </a:r>
          </a:p>
          <a:p>
            <a:endParaRPr lang="ja-JP" altLang="en-US" dirty="0"/>
          </a:p>
        </p:txBody>
      </p:sp>
    </p:spTree>
    <p:extLst>
      <p:ext uri="{BB962C8B-B14F-4D97-AF65-F5344CB8AC3E}">
        <p14:creationId xmlns:p14="http://schemas.microsoft.com/office/powerpoint/2010/main" val="40281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533400"/>
            <a:ext cx="8686801" cy="735360"/>
          </a:xfrm>
        </p:spPr>
        <p:txBody>
          <a:bodyPr rtlCol="0">
            <a:normAutofit fontScale="90000"/>
          </a:bodyPr>
          <a:lstStyle/>
          <a:p>
            <a:pPr rtl="0"/>
            <a:r>
              <a:rPr lang="ja-JP" altLang="en-US" dirty="0"/>
              <a:t>コンサルタント業務の分野カテゴリー（公共側）</a:t>
            </a:r>
          </a:p>
        </p:txBody>
      </p:sp>
      <p:sp>
        <p:nvSpPr>
          <p:cNvPr id="3" name="コンテンツ プレースホルダー 2"/>
          <p:cNvSpPr>
            <a:spLocks noGrp="1"/>
          </p:cNvSpPr>
          <p:nvPr>
            <p:ph idx="1"/>
          </p:nvPr>
        </p:nvSpPr>
        <p:spPr>
          <a:xfrm>
            <a:off x="549796" y="1484784"/>
            <a:ext cx="11089232" cy="4968552"/>
          </a:xfrm>
        </p:spPr>
        <p:txBody>
          <a:bodyPr rtlCol="0"/>
          <a:lstStyle/>
          <a:p>
            <a:pPr marL="45720" indent="0" rtl="0">
              <a:buNone/>
            </a:pPr>
            <a:r>
              <a:rPr lang="ja-JP" altLang="en-US" dirty="0"/>
              <a:t>１．自治体等のマネージメントに係る事業分野</a:t>
            </a:r>
            <a:endParaRPr lang="en-US" altLang="ja-JP" dirty="0"/>
          </a:p>
          <a:p>
            <a:pPr marL="45720" indent="0" rtl="0">
              <a:buNone/>
            </a:pPr>
            <a:r>
              <a:rPr lang="en-US" altLang="ja-JP" dirty="0"/>
              <a:t>	</a:t>
            </a:r>
            <a:r>
              <a:rPr lang="ja-JP" altLang="en-US" dirty="0"/>
              <a:t>基本構想・マスタープラン・等の支援・作成</a:t>
            </a:r>
            <a:endParaRPr lang="en-US" altLang="ja-JP" dirty="0"/>
          </a:p>
          <a:p>
            <a:pPr marL="45720" indent="0" rtl="0">
              <a:buNone/>
            </a:pPr>
            <a:r>
              <a:rPr lang="en-US" altLang="ja-JP" dirty="0"/>
              <a:t>	</a:t>
            </a:r>
            <a:r>
              <a:rPr lang="ja-JP" altLang="en-US" dirty="0"/>
              <a:t>自治体経営の合理化支援</a:t>
            </a:r>
          </a:p>
          <a:p>
            <a:pPr marL="45720" indent="0" rtl="0">
              <a:buNone/>
            </a:pPr>
            <a:r>
              <a:rPr lang="ja-JP" altLang="en-US" dirty="0"/>
              <a:t>２．公共事業発注の支援業務</a:t>
            </a:r>
            <a:endParaRPr lang="en-US" altLang="ja-JP" dirty="0"/>
          </a:p>
          <a:p>
            <a:pPr marL="45720" indent="0" rtl="0">
              <a:buNone/>
            </a:pPr>
            <a:r>
              <a:rPr lang="en-US" altLang="ja-JP" dirty="0"/>
              <a:t>	</a:t>
            </a:r>
            <a:r>
              <a:rPr lang="ja-JP" altLang="en-US" dirty="0"/>
              <a:t>インフラ整備・更新・維持管理・運営</a:t>
            </a:r>
            <a:endParaRPr lang="en-US" altLang="ja-JP" dirty="0"/>
          </a:p>
          <a:p>
            <a:pPr marL="45720" indent="0" rtl="0">
              <a:buNone/>
            </a:pPr>
            <a:r>
              <a:rPr lang="en-US" altLang="ja-JP" dirty="0"/>
              <a:t>	</a:t>
            </a:r>
            <a:r>
              <a:rPr lang="ja-JP" altLang="en-US" dirty="0"/>
              <a:t>市町村民サービスの提供</a:t>
            </a:r>
          </a:p>
          <a:p>
            <a:pPr marL="45720" indent="0" rtl="0">
              <a:buNone/>
            </a:pPr>
            <a:r>
              <a:rPr lang="ja-JP" altLang="en-US" dirty="0"/>
              <a:t>３．自治体職員への情報提供からの業務受注分野</a:t>
            </a:r>
            <a:endParaRPr lang="en-US" altLang="ja-JP" dirty="0"/>
          </a:p>
          <a:p>
            <a:pPr marL="45720" indent="0" rtl="0">
              <a:buNone/>
            </a:pPr>
            <a:r>
              <a:rPr lang="en-US" altLang="ja-JP" dirty="0"/>
              <a:t>	</a:t>
            </a:r>
            <a:r>
              <a:rPr lang="ja-JP" altLang="en-US" dirty="0"/>
              <a:t>国の方針転換・推進方針情報・補助金・交付金等の情報提供・アクションへの反映支援</a:t>
            </a:r>
            <a:endParaRPr lang="en-US" altLang="ja-JP" dirty="0"/>
          </a:p>
          <a:p>
            <a:pPr marL="45720" indent="0" rtl="0">
              <a:buNone/>
            </a:pPr>
            <a:r>
              <a:rPr lang="en-US" altLang="ja-JP" dirty="0"/>
              <a:t>	</a:t>
            </a:r>
            <a:r>
              <a:rPr lang="ja-JP" altLang="en-US" dirty="0"/>
              <a:t>新しい技術・制度・スキームなどの情報提供・アクションへの反映支援</a:t>
            </a:r>
          </a:p>
        </p:txBody>
      </p:sp>
      <p:sp>
        <p:nvSpPr>
          <p:cNvPr id="4" name="四角形: 角を丸くする 3">
            <a:extLst>
              <a:ext uri="{FF2B5EF4-FFF2-40B4-BE49-F238E27FC236}">
                <a16:creationId xmlns:a16="http://schemas.microsoft.com/office/drawing/2014/main" id="{3DBECACC-8C1B-66C4-ADD1-C83587BCBF5F}"/>
              </a:ext>
            </a:extLst>
          </p:cNvPr>
          <p:cNvSpPr/>
          <p:nvPr/>
        </p:nvSpPr>
        <p:spPr>
          <a:xfrm>
            <a:off x="1773932" y="5874532"/>
            <a:ext cx="9001000"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事業の応募企業の確保と受託企業確保までの責任をもった受託の検討</a:t>
            </a:r>
            <a:endParaRPr kumimoji="1" lang="en-US" altLang="ja-JP" dirty="0"/>
          </a:p>
          <a:p>
            <a:pPr algn="ctr"/>
            <a:r>
              <a:rPr kumimoji="1" lang="ja-JP" altLang="en-US" dirty="0"/>
              <a:t>事業推進の成功時と失敗時の受託対価設定の考え方</a:t>
            </a:r>
          </a:p>
        </p:txBody>
      </p:sp>
      <p:sp>
        <p:nvSpPr>
          <p:cNvPr id="5" name="楕円 4">
            <a:extLst>
              <a:ext uri="{FF2B5EF4-FFF2-40B4-BE49-F238E27FC236}">
                <a16:creationId xmlns:a16="http://schemas.microsoft.com/office/drawing/2014/main" id="{F9C47F10-867D-6053-D2AA-3C95B1DF939A}"/>
              </a:ext>
            </a:extLst>
          </p:cNvPr>
          <p:cNvSpPr/>
          <p:nvPr/>
        </p:nvSpPr>
        <p:spPr>
          <a:xfrm>
            <a:off x="7102524" y="1124744"/>
            <a:ext cx="4392488" cy="3672408"/>
          </a:xfrm>
          <a:prstGeom prst="ellipse">
            <a:avLst/>
          </a:prstGeom>
          <a:solidFill>
            <a:srgbClr val="FF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コンサルタント業務の</a:t>
            </a:r>
            <a:endParaRPr kumimoji="1" lang="en-US" altLang="ja-JP" dirty="0"/>
          </a:p>
          <a:p>
            <a:pPr algn="ctr"/>
            <a:r>
              <a:rPr kumimoji="1" lang="ja-JP" altLang="en-US" dirty="0"/>
              <a:t>成果品とはなにか？</a:t>
            </a:r>
            <a:endParaRPr kumimoji="1" lang="en-US" altLang="ja-JP" dirty="0"/>
          </a:p>
          <a:p>
            <a:pPr algn="ctr"/>
            <a:endParaRPr kumimoji="1" lang="en-US" altLang="ja-JP" dirty="0"/>
          </a:p>
          <a:p>
            <a:pPr algn="ctr"/>
            <a:r>
              <a:rPr kumimoji="1" lang="ja-JP" altLang="en-US" dirty="0"/>
              <a:t>少なくとも応募企業があること</a:t>
            </a:r>
            <a:endParaRPr kumimoji="1" lang="en-US" altLang="ja-JP" dirty="0"/>
          </a:p>
          <a:p>
            <a:pPr algn="ctr"/>
            <a:r>
              <a:rPr kumimoji="1" lang="ja-JP" altLang="en-US" dirty="0"/>
              <a:t>事業契約までにいたること</a:t>
            </a:r>
            <a:endParaRPr kumimoji="1" lang="en-US" altLang="ja-JP" dirty="0"/>
          </a:p>
          <a:p>
            <a:pPr algn="ctr"/>
            <a:endParaRPr kumimoji="1" lang="en-US" altLang="ja-JP" dirty="0"/>
          </a:p>
          <a:p>
            <a:pPr algn="ctr"/>
            <a:r>
              <a:rPr kumimoji="1" lang="ja-JP" altLang="en-US" dirty="0"/>
              <a:t>文書作成がゴールでない</a:t>
            </a:r>
            <a:endParaRPr kumimoji="1" lang="en-US" altLang="ja-JP" dirty="0"/>
          </a:p>
          <a:p>
            <a:pPr algn="ctr"/>
            <a:endParaRPr kumimoji="1" lang="en-US" altLang="ja-JP" dirty="0"/>
          </a:p>
          <a:p>
            <a:pPr algn="ctr"/>
            <a:r>
              <a:rPr kumimoji="1" lang="ja-JP" altLang="en-US" dirty="0"/>
              <a:t>事業応募がないのは</a:t>
            </a:r>
            <a:endParaRPr kumimoji="1" lang="en-US" altLang="ja-JP" dirty="0"/>
          </a:p>
          <a:p>
            <a:pPr algn="ctr"/>
            <a:r>
              <a:rPr kumimoji="1" lang="ja-JP" altLang="en-US" dirty="0"/>
              <a:t>コンサルにも責任</a:t>
            </a:r>
          </a:p>
        </p:txBody>
      </p:sp>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533400"/>
            <a:ext cx="8686801" cy="735360"/>
          </a:xfrm>
        </p:spPr>
        <p:txBody>
          <a:bodyPr rtlCol="0">
            <a:normAutofit fontScale="90000"/>
          </a:bodyPr>
          <a:lstStyle/>
          <a:p>
            <a:pPr rtl="0"/>
            <a:r>
              <a:rPr lang="ja-JP" altLang="en-US" dirty="0"/>
              <a:t>コンサルタント業務の分野カテゴリー（民間側）</a:t>
            </a:r>
          </a:p>
        </p:txBody>
      </p:sp>
      <p:sp>
        <p:nvSpPr>
          <p:cNvPr id="3" name="コンテンツ プレースホルダー 2"/>
          <p:cNvSpPr>
            <a:spLocks noGrp="1"/>
          </p:cNvSpPr>
          <p:nvPr>
            <p:ph idx="1"/>
          </p:nvPr>
        </p:nvSpPr>
        <p:spPr>
          <a:xfrm>
            <a:off x="549796" y="1484784"/>
            <a:ext cx="11089232" cy="4968552"/>
          </a:xfrm>
        </p:spPr>
        <p:txBody>
          <a:bodyPr rtlCol="0"/>
          <a:lstStyle/>
          <a:p>
            <a:pPr marL="45720" indent="0" rtl="0">
              <a:buNone/>
            </a:pPr>
            <a:r>
              <a:rPr lang="ja-JP" altLang="en-US" dirty="0"/>
              <a:t>１．民間企業における</a:t>
            </a:r>
            <a:r>
              <a:rPr lang="en-US" altLang="ja-JP" dirty="0"/>
              <a:t>PPP</a:t>
            </a:r>
            <a:r>
              <a:rPr lang="ja-JP" altLang="en-US" dirty="0"/>
              <a:t>・</a:t>
            </a:r>
            <a:r>
              <a:rPr lang="en-US" altLang="ja-JP" dirty="0"/>
              <a:t>PFI</a:t>
            </a:r>
            <a:r>
              <a:rPr lang="ja-JP" altLang="en-US" dirty="0"/>
              <a:t>事業参画体制の構築指導・アドバイス業務</a:t>
            </a:r>
            <a:endParaRPr lang="en-US" altLang="ja-JP" dirty="0"/>
          </a:p>
          <a:p>
            <a:pPr marL="45720" indent="0" rtl="0">
              <a:buNone/>
            </a:pPr>
            <a:r>
              <a:rPr lang="en-US" altLang="ja-JP" dirty="0"/>
              <a:t>	</a:t>
            </a:r>
            <a:r>
              <a:rPr lang="ja-JP" altLang="en-US" dirty="0"/>
              <a:t>事業参画への組織構築</a:t>
            </a:r>
          </a:p>
          <a:p>
            <a:pPr marL="45720" indent="0" rtl="0">
              <a:buNone/>
            </a:pPr>
            <a:r>
              <a:rPr lang="ja-JP" altLang="en-US" dirty="0"/>
              <a:t>２．民間事業コンソーシャム構築へのマッチング業務</a:t>
            </a:r>
            <a:endParaRPr lang="en-US" altLang="ja-JP" dirty="0"/>
          </a:p>
          <a:p>
            <a:pPr marL="45720" indent="0" rtl="0">
              <a:buNone/>
            </a:pPr>
            <a:r>
              <a:rPr lang="en-US" altLang="ja-JP" dirty="0"/>
              <a:t>	</a:t>
            </a:r>
            <a:r>
              <a:rPr lang="ja-JP" altLang="en-US" dirty="0"/>
              <a:t>異業種企業によるチーム編成の指導・チーム内企業間協定締結指導</a:t>
            </a:r>
            <a:endParaRPr lang="en-US" altLang="ja-JP" dirty="0"/>
          </a:p>
          <a:p>
            <a:pPr marL="45720" indent="0" rtl="0">
              <a:buNone/>
            </a:pPr>
            <a:r>
              <a:rPr lang="ja-JP" altLang="en-US" dirty="0"/>
              <a:t>３．コンソーシャムチーム運営：提案作成指導・支援・業務委託</a:t>
            </a:r>
            <a:endParaRPr lang="en-US" altLang="ja-JP" dirty="0"/>
          </a:p>
          <a:p>
            <a:pPr marL="45720" indent="0" rtl="0">
              <a:buNone/>
            </a:pPr>
            <a:r>
              <a:rPr lang="en-US" altLang="ja-JP" dirty="0"/>
              <a:t>	</a:t>
            </a:r>
            <a:r>
              <a:rPr lang="ja-JP" altLang="en-US" dirty="0"/>
              <a:t>コンテンツの引き出し・誘導・とりまとめ・提案作成業務支援</a:t>
            </a:r>
            <a:endParaRPr lang="en-US" altLang="ja-JP" dirty="0"/>
          </a:p>
          <a:p>
            <a:pPr marL="45720" indent="0" rtl="0">
              <a:buNone/>
            </a:pPr>
            <a:r>
              <a:rPr lang="ja-JP" altLang="en-US" dirty="0"/>
              <a:t>４．金融機関との交渉支援</a:t>
            </a:r>
            <a:endParaRPr lang="en-US" altLang="ja-JP" dirty="0"/>
          </a:p>
          <a:p>
            <a:pPr marL="45720" indent="0" rtl="0">
              <a:buNone/>
            </a:pPr>
            <a:r>
              <a:rPr lang="en-US" altLang="ja-JP" dirty="0"/>
              <a:t>	</a:t>
            </a:r>
            <a:r>
              <a:rPr lang="ja-JP" altLang="en-US" dirty="0"/>
              <a:t>融資確約の取得指導</a:t>
            </a:r>
            <a:endParaRPr lang="en-US" altLang="ja-JP" dirty="0"/>
          </a:p>
          <a:p>
            <a:pPr marL="45720" indent="0" rtl="0">
              <a:buNone/>
            </a:pPr>
            <a:endParaRPr lang="ja-JP" altLang="en-US" dirty="0"/>
          </a:p>
        </p:txBody>
      </p:sp>
      <p:sp>
        <p:nvSpPr>
          <p:cNvPr id="4" name="四角形: 角を丸くする 3">
            <a:extLst>
              <a:ext uri="{FF2B5EF4-FFF2-40B4-BE49-F238E27FC236}">
                <a16:creationId xmlns:a16="http://schemas.microsoft.com/office/drawing/2014/main" id="{40BBF617-BDAC-08A2-91C6-472D66B3D4BF}"/>
              </a:ext>
            </a:extLst>
          </p:cNvPr>
          <p:cNvSpPr/>
          <p:nvPr/>
        </p:nvSpPr>
        <p:spPr>
          <a:xfrm>
            <a:off x="1773932" y="5589240"/>
            <a:ext cx="9001000" cy="57606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落札請負人としてリスクを負った業務受託と対価設定</a:t>
            </a:r>
            <a:endParaRPr kumimoji="1" lang="en-US" altLang="ja-JP" dirty="0"/>
          </a:p>
          <a:p>
            <a:pPr algn="ctr"/>
            <a:r>
              <a:rPr kumimoji="1" lang="ja-JP" altLang="en-US" dirty="0"/>
              <a:t>成功時と失敗時の受託対価設定の考え方</a:t>
            </a:r>
          </a:p>
        </p:txBody>
      </p:sp>
      <p:sp>
        <p:nvSpPr>
          <p:cNvPr id="5" name="楕円 4">
            <a:extLst>
              <a:ext uri="{FF2B5EF4-FFF2-40B4-BE49-F238E27FC236}">
                <a16:creationId xmlns:a16="http://schemas.microsoft.com/office/drawing/2014/main" id="{ABD7D095-C799-4C32-EF8E-599B628B962D}"/>
              </a:ext>
            </a:extLst>
          </p:cNvPr>
          <p:cNvSpPr/>
          <p:nvPr/>
        </p:nvSpPr>
        <p:spPr>
          <a:xfrm>
            <a:off x="8398668" y="1300412"/>
            <a:ext cx="3430117" cy="2376264"/>
          </a:xfrm>
          <a:prstGeom prst="ellipse">
            <a:avLst/>
          </a:prstGeom>
          <a:solidFill>
            <a:srgbClr val="CC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落札が成果品</a:t>
            </a:r>
            <a:endParaRPr kumimoji="1" lang="en-US" altLang="ja-JP" dirty="0"/>
          </a:p>
          <a:p>
            <a:pPr algn="ctr"/>
            <a:endParaRPr kumimoji="1" lang="en-US" altLang="ja-JP" dirty="0"/>
          </a:p>
          <a:p>
            <a:pPr algn="ctr"/>
            <a:r>
              <a:rPr kumimoji="1" lang="ja-JP" altLang="en-US" dirty="0"/>
              <a:t>提案書提出がゴールでない</a:t>
            </a:r>
            <a:endParaRPr kumimoji="1" lang="en-US" altLang="ja-JP" dirty="0"/>
          </a:p>
          <a:p>
            <a:pPr algn="ctr"/>
            <a:endParaRPr kumimoji="1" lang="en-US" altLang="ja-JP" dirty="0"/>
          </a:p>
          <a:p>
            <a:pPr algn="ctr"/>
            <a:r>
              <a:rPr kumimoji="1" lang="ja-JP" altLang="en-US" dirty="0"/>
              <a:t>失注に</a:t>
            </a:r>
            <a:endParaRPr kumimoji="1" lang="en-US" altLang="ja-JP" dirty="0"/>
          </a:p>
          <a:p>
            <a:pPr algn="ctr"/>
            <a:r>
              <a:rPr kumimoji="1" lang="ja-JP" altLang="en-US" dirty="0"/>
              <a:t>コンサルも</a:t>
            </a:r>
            <a:endParaRPr kumimoji="1" lang="en-US" altLang="ja-JP" dirty="0"/>
          </a:p>
          <a:p>
            <a:pPr algn="ctr"/>
            <a:r>
              <a:rPr kumimoji="1" lang="ja-JP" altLang="en-US" dirty="0"/>
              <a:t>責任がある</a:t>
            </a:r>
          </a:p>
        </p:txBody>
      </p:sp>
    </p:spTree>
    <p:extLst>
      <p:ext uri="{BB962C8B-B14F-4D97-AF65-F5344CB8AC3E}">
        <p14:creationId xmlns:p14="http://schemas.microsoft.com/office/powerpoint/2010/main" val="2866742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C649A0D-C158-B394-6C4C-CE4A285C375E}"/>
              </a:ext>
            </a:extLst>
          </p:cNvPr>
          <p:cNvSpPr>
            <a:spLocks noGrp="1"/>
          </p:cNvSpPr>
          <p:nvPr>
            <p:ph type="title"/>
          </p:nvPr>
        </p:nvSpPr>
        <p:spPr>
          <a:xfrm>
            <a:off x="1845940" y="365682"/>
            <a:ext cx="8686801" cy="591344"/>
          </a:xfrm>
        </p:spPr>
        <p:txBody>
          <a:bodyPr>
            <a:normAutofit/>
          </a:bodyPr>
          <a:lstStyle/>
          <a:p>
            <a:r>
              <a:rPr lang="ja-JP" altLang="en-US" dirty="0"/>
              <a:t>公民連携分野の公共側支援業務の全体像</a:t>
            </a:r>
          </a:p>
        </p:txBody>
      </p:sp>
      <p:sp>
        <p:nvSpPr>
          <p:cNvPr id="5" name="四角形: 角を丸くする 4">
            <a:extLst>
              <a:ext uri="{FF2B5EF4-FFF2-40B4-BE49-F238E27FC236}">
                <a16:creationId xmlns:a16="http://schemas.microsoft.com/office/drawing/2014/main" id="{E3A7FBBC-D8DE-C02D-5BD3-1AE6F220CB28}"/>
              </a:ext>
            </a:extLst>
          </p:cNvPr>
          <p:cNvSpPr/>
          <p:nvPr/>
        </p:nvSpPr>
        <p:spPr>
          <a:xfrm>
            <a:off x="1207923" y="1268760"/>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上位計画策定</a:t>
            </a:r>
            <a:endParaRPr kumimoji="1" lang="en-US" altLang="ja-JP" dirty="0"/>
          </a:p>
          <a:p>
            <a:pPr algn="ctr"/>
            <a:r>
              <a:rPr kumimoji="1" lang="ja-JP" altLang="en-US" dirty="0"/>
              <a:t>支援</a:t>
            </a:r>
          </a:p>
        </p:txBody>
      </p:sp>
      <p:sp>
        <p:nvSpPr>
          <p:cNvPr id="6" name="四角形: 角を丸くする 5">
            <a:extLst>
              <a:ext uri="{FF2B5EF4-FFF2-40B4-BE49-F238E27FC236}">
                <a16:creationId xmlns:a16="http://schemas.microsoft.com/office/drawing/2014/main" id="{F629525F-EEE9-C78E-BEBE-0B4C7D1A0D96}"/>
              </a:ext>
            </a:extLst>
          </p:cNvPr>
          <p:cNvSpPr/>
          <p:nvPr/>
        </p:nvSpPr>
        <p:spPr>
          <a:xfrm>
            <a:off x="3296155" y="1268760"/>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整備手法選定支援</a:t>
            </a:r>
          </a:p>
        </p:txBody>
      </p:sp>
      <p:sp>
        <p:nvSpPr>
          <p:cNvPr id="7" name="四角形: 角を丸くする 6">
            <a:extLst>
              <a:ext uri="{FF2B5EF4-FFF2-40B4-BE49-F238E27FC236}">
                <a16:creationId xmlns:a16="http://schemas.microsoft.com/office/drawing/2014/main" id="{62632C54-6BAC-7B1D-2FD8-8389CEA8FE0F}"/>
              </a:ext>
            </a:extLst>
          </p:cNvPr>
          <p:cNvSpPr/>
          <p:nvPr/>
        </p:nvSpPr>
        <p:spPr>
          <a:xfrm>
            <a:off x="5312379" y="1268760"/>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事業者募集</a:t>
            </a:r>
            <a:endParaRPr kumimoji="1" lang="en-US" altLang="ja-JP" dirty="0"/>
          </a:p>
          <a:p>
            <a:pPr algn="ctr"/>
            <a:r>
              <a:rPr kumimoji="1" lang="ja-JP" altLang="en-US" dirty="0"/>
              <a:t>支援</a:t>
            </a:r>
          </a:p>
        </p:txBody>
      </p:sp>
      <p:sp>
        <p:nvSpPr>
          <p:cNvPr id="8" name="四角形: 角を丸くする 7">
            <a:extLst>
              <a:ext uri="{FF2B5EF4-FFF2-40B4-BE49-F238E27FC236}">
                <a16:creationId xmlns:a16="http://schemas.microsoft.com/office/drawing/2014/main" id="{E0D3A6CB-9C22-8D99-1FAC-843E5F4FA24E}"/>
              </a:ext>
            </a:extLst>
          </p:cNvPr>
          <p:cNvSpPr/>
          <p:nvPr/>
        </p:nvSpPr>
        <p:spPr>
          <a:xfrm>
            <a:off x="7362368" y="1268087"/>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事業モニタリング支援</a:t>
            </a:r>
          </a:p>
        </p:txBody>
      </p:sp>
      <p:sp>
        <p:nvSpPr>
          <p:cNvPr id="9" name="四角形: 角を丸くする 8">
            <a:extLst>
              <a:ext uri="{FF2B5EF4-FFF2-40B4-BE49-F238E27FC236}">
                <a16:creationId xmlns:a16="http://schemas.microsoft.com/office/drawing/2014/main" id="{612F8CA0-3F8D-660D-FD53-396ADA6F587E}"/>
              </a:ext>
            </a:extLst>
          </p:cNvPr>
          <p:cNvSpPr/>
          <p:nvPr/>
        </p:nvSpPr>
        <p:spPr>
          <a:xfrm>
            <a:off x="9406780" y="1268087"/>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事業完了</a:t>
            </a:r>
            <a:endParaRPr kumimoji="1" lang="en-US" altLang="ja-JP" dirty="0"/>
          </a:p>
          <a:p>
            <a:pPr algn="ctr"/>
            <a:r>
              <a:rPr kumimoji="1" lang="ja-JP" altLang="en-US" dirty="0"/>
              <a:t>評価支援</a:t>
            </a:r>
          </a:p>
        </p:txBody>
      </p:sp>
      <p:sp>
        <p:nvSpPr>
          <p:cNvPr id="10" name="四角形: 角を丸くする 9">
            <a:extLst>
              <a:ext uri="{FF2B5EF4-FFF2-40B4-BE49-F238E27FC236}">
                <a16:creationId xmlns:a16="http://schemas.microsoft.com/office/drawing/2014/main" id="{3DF2A5E2-463B-E0C1-098D-D3E9478FA0F6}"/>
              </a:ext>
            </a:extLst>
          </p:cNvPr>
          <p:cNvSpPr/>
          <p:nvPr/>
        </p:nvSpPr>
        <p:spPr>
          <a:xfrm>
            <a:off x="1207923" y="1988840"/>
            <a:ext cx="5760640" cy="360040"/>
          </a:xfrm>
          <a:prstGeom prst="roundRect">
            <a:avLst/>
          </a:prstGeom>
          <a:solidFill>
            <a:srgbClr val="CCFF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サウンディング・個別対話実施支援</a:t>
            </a:r>
          </a:p>
        </p:txBody>
      </p:sp>
      <p:sp>
        <p:nvSpPr>
          <p:cNvPr id="11" name="四角形: 角を丸くする 10">
            <a:extLst>
              <a:ext uri="{FF2B5EF4-FFF2-40B4-BE49-F238E27FC236}">
                <a16:creationId xmlns:a16="http://schemas.microsoft.com/office/drawing/2014/main" id="{20DBF4EB-E74F-AD36-5BBD-5FDD7E09DDCE}"/>
              </a:ext>
            </a:extLst>
          </p:cNvPr>
          <p:cNvSpPr/>
          <p:nvPr/>
        </p:nvSpPr>
        <p:spPr>
          <a:xfrm>
            <a:off x="1207923" y="263691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基本構想</a:t>
            </a:r>
            <a:endParaRPr kumimoji="1" lang="en-US" altLang="ja-JP" sz="1400" dirty="0"/>
          </a:p>
          <a:p>
            <a:pPr algn="ctr"/>
            <a:r>
              <a:rPr kumimoji="1" lang="ja-JP" altLang="en-US" sz="1400" dirty="0"/>
              <a:t>基本計画</a:t>
            </a:r>
            <a:endParaRPr kumimoji="1" lang="en-US" altLang="ja-JP" sz="1400" dirty="0"/>
          </a:p>
          <a:p>
            <a:pPr algn="ctr"/>
            <a:r>
              <a:rPr kumimoji="1" lang="ja-JP" altLang="en-US" sz="1400" dirty="0"/>
              <a:t>マスタープラン</a:t>
            </a:r>
            <a:endParaRPr kumimoji="1" lang="en-US" altLang="ja-JP" sz="1400" dirty="0"/>
          </a:p>
          <a:p>
            <a:pPr algn="ctr"/>
            <a:r>
              <a:rPr kumimoji="1" lang="ja-JP" altLang="en-US" sz="1400" dirty="0"/>
              <a:t>など</a:t>
            </a:r>
          </a:p>
        </p:txBody>
      </p:sp>
      <p:sp>
        <p:nvSpPr>
          <p:cNvPr id="12" name="四角形: 角を丸くする 11">
            <a:extLst>
              <a:ext uri="{FF2B5EF4-FFF2-40B4-BE49-F238E27FC236}">
                <a16:creationId xmlns:a16="http://schemas.microsoft.com/office/drawing/2014/main" id="{FF1B391E-7074-A7EB-71A5-5840E208475A}"/>
              </a:ext>
            </a:extLst>
          </p:cNvPr>
          <p:cNvSpPr/>
          <p:nvPr/>
        </p:nvSpPr>
        <p:spPr>
          <a:xfrm>
            <a:off x="1207923" y="4000764"/>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必要な地方創生の方向性情報</a:t>
            </a:r>
            <a:endParaRPr kumimoji="1" lang="en-US" altLang="ja-JP" sz="1200" dirty="0"/>
          </a:p>
          <a:p>
            <a:pPr algn="ctr"/>
            <a:endParaRPr kumimoji="1" lang="en-US" altLang="ja-JP" sz="1200" dirty="0"/>
          </a:p>
          <a:p>
            <a:pPr algn="ctr"/>
            <a:r>
              <a:rPr kumimoji="1" lang="ja-JP" altLang="en-US" sz="1200" dirty="0"/>
              <a:t>閣議決定事項</a:t>
            </a:r>
            <a:endParaRPr kumimoji="1" lang="en-US" altLang="ja-JP" sz="1200" dirty="0"/>
          </a:p>
          <a:p>
            <a:pPr algn="ctr"/>
            <a:r>
              <a:rPr kumimoji="1" lang="ja-JP" altLang="en-US" sz="1200" dirty="0"/>
              <a:t>経済財政諮問会議</a:t>
            </a:r>
            <a:endParaRPr kumimoji="1" lang="en-US" altLang="ja-JP" sz="1200" dirty="0"/>
          </a:p>
          <a:p>
            <a:pPr algn="ctr"/>
            <a:r>
              <a:rPr kumimoji="1" lang="ja-JP" altLang="en-US" sz="1200" dirty="0"/>
              <a:t>地方創生</a:t>
            </a:r>
            <a:endParaRPr kumimoji="1" lang="en-US" altLang="ja-JP" sz="1200" dirty="0"/>
          </a:p>
          <a:p>
            <a:pPr algn="ctr"/>
            <a:r>
              <a:rPr kumimoji="1" lang="en-US" altLang="ja-JP" sz="1200" dirty="0"/>
              <a:t>SDG</a:t>
            </a:r>
            <a:r>
              <a:rPr kumimoji="1" lang="ja-JP" altLang="en-US" sz="1200" dirty="0"/>
              <a:t>ｓ</a:t>
            </a:r>
            <a:endParaRPr kumimoji="1" lang="en-US" altLang="ja-JP" sz="1200" dirty="0"/>
          </a:p>
          <a:p>
            <a:pPr algn="ctr"/>
            <a:r>
              <a:rPr kumimoji="1" lang="ja-JP" altLang="en-US" sz="1200" dirty="0"/>
              <a:t>ＧＸ／ＤＸ</a:t>
            </a:r>
            <a:endParaRPr kumimoji="1" lang="en-US" altLang="ja-JP" sz="1200" dirty="0"/>
          </a:p>
          <a:p>
            <a:pPr algn="ctr"/>
            <a:r>
              <a:rPr kumimoji="1" lang="ja-JP" altLang="en-US" sz="1200" dirty="0"/>
              <a:t>交付金・補助金の</a:t>
            </a:r>
            <a:endParaRPr kumimoji="1" lang="en-US" altLang="ja-JP" sz="1200" dirty="0"/>
          </a:p>
          <a:p>
            <a:pPr algn="ctr"/>
            <a:r>
              <a:rPr kumimoji="1" lang="ja-JP" altLang="en-US" sz="1200" dirty="0"/>
              <a:t>方向性　等</a:t>
            </a:r>
          </a:p>
        </p:txBody>
      </p:sp>
      <p:sp>
        <p:nvSpPr>
          <p:cNvPr id="13" name="四角形: 角を丸くする 12">
            <a:extLst>
              <a:ext uri="{FF2B5EF4-FFF2-40B4-BE49-F238E27FC236}">
                <a16:creationId xmlns:a16="http://schemas.microsoft.com/office/drawing/2014/main" id="{4E30AE39-078F-E92E-5B1A-030C3EBA0CC6}"/>
              </a:ext>
            </a:extLst>
          </p:cNvPr>
          <p:cNvSpPr/>
          <p:nvPr/>
        </p:nvSpPr>
        <p:spPr>
          <a:xfrm>
            <a:off x="3291092" y="263476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手法検討調査</a:t>
            </a:r>
            <a:endParaRPr kumimoji="1" lang="en-US" altLang="ja-JP" sz="1400" dirty="0"/>
          </a:p>
          <a:p>
            <a:pPr algn="ctr"/>
            <a:r>
              <a:rPr kumimoji="1" lang="ja-JP" altLang="en-US" sz="1400" dirty="0"/>
              <a:t>可能性調査</a:t>
            </a:r>
            <a:endParaRPr kumimoji="1" lang="en-US" altLang="ja-JP" sz="1400" dirty="0"/>
          </a:p>
          <a:p>
            <a:pPr algn="ctr"/>
            <a:r>
              <a:rPr kumimoji="1" lang="ja-JP" altLang="en-US" sz="1400" dirty="0"/>
              <a:t>など</a:t>
            </a:r>
          </a:p>
        </p:txBody>
      </p:sp>
      <p:sp>
        <p:nvSpPr>
          <p:cNvPr id="14" name="四角形: 角を丸くする 13">
            <a:extLst>
              <a:ext uri="{FF2B5EF4-FFF2-40B4-BE49-F238E27FC236}">
                <a16:creationId xmlns:a16="http://schemas.microsoft.com/office/drawing/2014/main" id="{036C8B64-BECF-B495-BF73-9BCCE4D2930B}"/>
              </a:ext>
            </a:extLst>
          </p:cNvPr>
          <p:cNvSpPr/>
          <p:nvPr/>
        </p:nvSpPr>
        <p:spPr>
          <a:xfrm>
            <a:off x="3291092" y="3998309"/>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PPP</a:t>
            </a:r>
            <a:r>
              <a:rPr kumimoji="1" lang="ja-JP" altLang="en-US" sz="1200" dirty="0"/>
              <a:t>・</a:t>
            </a:r>
            <a:r>
              <a:rPr kumimoji="1" lang="en-US" altLang="ja-JP" sz="1200" dirty="0"/>
              <a:t>PFI</a:t>
            </a:r>
            <a:r>
              <a:rPr kumimoji="1" lang="ja-JP" altLang="en-US" sz="1200" dirty="0"/>
              <a:t>ア</a:t>
            </a:r>
            <a:endParaRPr kumimoji="1" lang="en-US" altLang="ja-JP" sz="1200" dirty="0"/>
          </a:p>
          <a:p>
            <a:pPr algn="ctr"/>
            <a:r>
              <a:rPr kumimoji="1" lang="ja-JP" altLang="en-US" sz="1200" dirty="0"/>
              <a:t>クションプラン</a:t>
            </a:r>
            <a:endParaRPr kumimoji="1" lang="en-US" altLang="ja-JP" sz="1200" dirty="0"/>
          </a:p>
          <a:p>
            <a:pPr algn="ctr"/>
            <a:endParaRPr kumimoji="1" lang="en-US" altLang="ja-JP" sz="1200" dirty="0"/>
          </a:p>
          <a:p>
            <a:pPr algn="ctr"/>
            <a:r>
              <a:rPr kumimoji="1" lang="ja-JP" altLang="en-US" sz="1200" dirty="0"/>
              <a:t>交付金交付方針</a:t>
            </a:r>
            <a:endParaRPr kumimoji="1" lang="en-US" altLang="ja-JP" sz="1200" dirty="0"/>
          </a:p>
          <a:p>
            <a:pPr algn="ctr"/>
            <a:r>
              <a:rPr kumimoji="1" lang="ja-JP" altLang="en-US" sz="1200" dirty="0"/>
              <a:t>各年度予算案</a:t>
            </a:r>
            <a:endParaRPr kumimoji="1" lang="en-US" altLang="ja-JP" sz="1200" dirty="0"/>
          </a:p>
          <a:p>
            <a:pPr algn="ctr"/>
            <a:endParaRPr kumimoji="1" lang="en-US" altLang="ja-JP" sz="1200" dirty="0"/>
          </a:p>
          <a:p>
            <a:pPr algn="ctr"/>
            <a:r>
              <a:rPr kumimoji="1" lang="ja-JP" altLang="en-US" sz="1200" dirty="0"/>
              <a:t>発注者責任懇談会</a:t>
            </a:r>
            <a:endParaRPr kumimoji="1" lang="en-US" altLang="ja-JP" sz="1200" dirty="0"/>
          </a:p>
          <a:p>
            <a:pPr algn="ctr"/>
            <a:r>
              <a:rPr kumimoji="1" lang="ja-JP" altLang="en-US" sz="1200" dirty="0"/>
              <a:t>事業契約ガイドライン等</a:t>
            </a:r>
            <a:endParaRPr kumimoji="1" lang="en-US" altLang="ja-JP" sz="1200" dirty="0"/>
          </a:p>
          <a:p>
            <a:pPr algn="ctr"/>
            <a:r>
              <a:rPr kumimoji="1" lang="en-US" altLang="ja-JP" sz="1200" dirty="0"/>
              <a:t>PFI</a:t>
            </a:r>
            <a:r>
              <a:rPr kumimoji="1" lang="ja-JP" altLang="en-US" sz="1200" dirty="0"/>
              <a:t>法・品確法</a:t>
            </a:r>
            <a:endParaRPr kumimoji="1" lang="en-US" altLang="ja-JP" sz="1200" dirty="0"/>
          </a:p>
          <a:p>
            <a:pPr algn="ctr"/>
            <a:r>
              <a:rPr kumimoji="1" lang="ja-JP" altLang="en-US" sz="1200" dirty="0"/>
              <a:t>都市計画法等</a:t>
            </a:r>
          </a:p>
        </p:txBody>
      </p:sp>
      <p:sp>
        <p:nvSpPr>
          <p:cNvPr id="15" name="四角形: 角を丸くする 14">
            <a:extLst>
              <a:ext uri="{FF2B5EF4-FFF2-40B4-BE49-F238E27FC236}">
                <a16:creationId xmlns:a16="http://schemas.microsoft.com/office/drawing/2014/main" id="{20FF9B42-D32C-CCE1-5052-4FA39E2EF137}"/>
              </a:ext>
            </a:extLst>
          </p:cNvPr>
          <p:cNvSpPr/>
          <p:nvPr/>
        </p:nvSpPr>
        <p:spPr>
          <a:xfrm>
            <a:off x="5312379" y="264314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発注文書作成</a:t>
            </a:r>
            <a:endParaRPr kumimoji="1" lang="en-US" altLang="ja-JP" sz="1400" dirty="0"/>
          </a:p>
          <a:p>
            <a:pPr algn="ctr"/>
            <a:r>
              <a:rPr kumimoji="1" lang="ja-JP" altLang="en-US" sz="1400" dirty="0"/>
              <a:t>募集業務支援</a:t>
            </a:r>
            <a:endParaRPr kumimoji="1" lang="en-US" altLang="ja-JP" sz="1400" dirty="0"/>
          </a:p>
          <a:p>
            <a:pPr algn="ctr"/>
            <a:r>
              <a:rPr kumimoji="1" lang="ja-JP" altLang="en-US" sz="1400" dirty="0"/>
              <a:t>審査委員会運営支援</a:t>
            </a:r>
            <a:endParaRPr kumimoji="1" lang="en-US" altLang="ja-JP" sz="1400" dirty="0"/>
          </a:p>
          <a:p>
            <a:pPr algn="ctr"/>
            <a:r>
              <a:rPr kumimoji="1" lang="ja-JP" altLang="en-US" sz="1400" dirty="0"/>
              <a:t>質疑応答支援等</a:t>
            </a:r>
          </a:p>
        </p:txBody>
      </p:sp>
      <p:sp>
        <p:nvSpPr>
          <p:cNvPr id="16" name="四角形: 角を丸くする 15">
            <a:extLst>
              <a:ext uri="{FF2B5EF4-FFF2-40B4-BE49-F238E27FC236}">
                <a16:creationId xmlns:a16="http://schemas.microsoft.com/office/drawing/2014/main" id="{8FA0BF35-5A06-8736-5B43-5F07DC124824}"/>
              </a:ext>
            </a:extLst>
          </p:cNvPr>
          <p:cNvSpPr/>
          <p:nvPr/>
        </p:nvSpPr>
        <p:spPr>
          <a:xfrm>
            <a:off x="5312379" y="4006689"/>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200" dirty="0"/>
              <a:t>PPP</a:t>
            </a:r>
            <a:r>
              <a:rPr kumimoji="1" lang="ja-JP" altLang="en-US" sz="1200" dirty="0"/>
              <a:t>・</a:t>
            </a:r>
            <a:r>
              <a:rPr kumimoji="1" lang="en-US" altLang="ja-JP" sz="1200" dirty="0"/>
              <a:t>PFI</a:t>
            </a:r>
            <a:r>
              <a:rPr kumimoji="1" lang="ja-JP" altLang="en-US" sz="1200" dirty="0"/>
              <a:t>ア</a:t>
            </a:r>
            <a:endParaRPr kumimoji="1" lang="en-US" altLang="ja-JP" sz="1200" dirty="0"/>
          </a:p>
          <a:p>
            <a:pPr algn="ctr"/>
            <a:r>
              <a:rPr kumimoji="1" lang="ja-JP" altLang="en-US" sz="1200" dirty="0"/>
              <a:t>クションプラン</a:t>
            </a:r>
            <a:endParaRPr kumimoji="1" lang="en-US" altLang="ja-JP" sz="1200" dirty="0"/>
          </a:p>
          <a:p>
            <a:pPr algn="ctr"/>
            <a:endParaRPr kumimoji="1" lang="en-US" altLang="ja-JP" sz="1200" dirty="0"/>
          </a:p>
          <a:p>
            <a:pPr algn="ctr"/>
            <a:r>
              <a:rPr kumimoji="1" lang="ja-JP" altLang="en-US" sz="1200" dirty="0"/>
              <a:t>交付金交付方針</a:t>
            </a:r>
            <a:endParaRPr kumimoji="1" lang="en-US" altLang="ja-JP" sz="1200" dirty="0"/>
          </a:p>
          <a:p>
            <a:pPr algn="ctr"/>
            <a:r>
              <a:rPr kumimoji="1" lang="ja-JP" altLang="en-US" sz="1200" dirty="0"/>
              <a:t>各年度予算案</a:t>
            </a:r>
            <a:endParaRPr kumimoji="1" lang="en-US" altLang="ja-JP" sz="1200" dirty="0"/>
          </a:p>
          <a:p>
            <a:pPr algn="ctr"/>
            <a:endParaRPr kumimoji="1" lang="en-US" altLang="ja-JP" sz="1200" dirty="0"/>
          </a:p>
          <a:p>
            <a:pPr algn="ctr"/>
            <a:r>
              <a:rPr kumimoji="1" lang="ja-JP" altLang="en-US" sz="1200" dirty="0"/>
              <a:t>発注者責任懇談会</a:t>
            </a:r>
            <a:endParaRPr kumimoji="1" lang="en-US" altLang="ja-JP" sz="1200" dirty="0"/>
          </a:p>
          <a:p>
            <a:pPr algn="ctr"/>
            <a:r>
              <a:rPr kumimoji="1" lang="ja-JP" altLang="en-US" sz="1200" dirty="0"/>
              <a:t>事業契約ガイドライン等</a:t>
            </a:r>
            <a:endParaRPr kumimoji="1" lang="en-US" altLang="ja-JP" sz="1200" dirty="0"/>
          </a:p>
          <a:p>
            <a:pPr algn="ctr"/>
            <a:r>
              <a:rPr kumimoji="1" lang="en-US" altLang="ja-JP" sz="1200" dirty="0"/>
              <a:t>PFI</a:t>
            </a:r>
            <a:r>
              <a:rPr kumimoji="1" lang="ja-JP" altLang="en-US" sz="1200" dirty="0"/>
              <a:t>法・品確法</a:t>
            </a:r>
            <a:endParaRPr kumimoji="1" lang="en-US" altLang="ja-JP" sz="1200" dirty="0"/>
          </a:p>
          <a:p>
            <a:pPr algn="ctr"/>
            <a:r>
              <a:rPr kumimoji="1" lang="ja-JP" altLang="en-US" sz="1200" dirty="0"/>
              <a:t>都市計画法等</a:t>
            </a:r>
          </a:p>
        </p:txBody>
      </p:sp>
      <p:sp>
        <p:nvSpPr>
          <p:cNvPr id="17" name="四角形: 角を丸くする 16">
            <a:extLst>
              <a:ext uri="{FF2B5EF4-FFF2-40B4-BE49-F238E27FC236}">
                <a16:creationId xmlns:a16="http://schemas.microsoft.com/office/drawing/2014/main" id="{0AAEF10C-B660-F757-7430-6876E472782D}"/>
              </a:ext>
            </a:extLst>
          </p:cNvPr>
          <p:cNvSpPr/>
          <p:nvPr/>
        </p:nvSpPr>
        <p:spPr>
          <a:xfrm>
            <a:off x="7333666" y="264314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dirty="0"/>
              <a:t>業務監査支援</a:t>
            </a:r>
            <a:endParaRPr kumimoji="1" lang="en-US" altLang="ja-JP" sz="1100" dirty="0"/>
          </a:p>
          <a:p>
            <a:pPr algn="ctr"/>
            <a:r>
              <a:rPr kumimoji="1" lang="ja-JP" altLang="en-US" sz="1100" dirty="0"/>
              <a:t>（事業期間中）</a:t>
            </a:r>
            <a:endParaRPr kumimoji="1" lang="en-US" altLang="ja-JP" sz="1100" dirty="0"/>
          </a:p>
          <a:p>
            <a:pPr algn="ctr"/>
            <a:r>
              <a:rPr kumimoji="1" lang="ja-JP" altLang="en-US" sz="1100" dirty="0"/>
              <a:t>建設期間中</a:t>
            </a:r>
            <a:endParaRPr kumimoji="1" lang="en-US" altLang="ja-JP" sz="1100" dirty="0"/>
          </a:p>
          <a:p>
            <a:pPr algn="ctr"/>
            <a:r>
              <a:rPr kumimoji="1" lang="ja-JP" altLang="en-US" sz="1100" dirty="0"/>
              <a:t>維持管理・運営期間</a:t>
            </a:r>
          </a:p>
        </p:txBody>
      </p:sp>
      <p:sp>
        <p:nvSpPr>
          <p:cNvPr id="18" name="四角形: 角を丸くする 17">
            <a:extLst>
              <a:ext uri="{FF2B5EF4-FFF2-40B4-BE49-F238E27FC236}">
                <a16:creationId xmlns:a16="http://schemas.microsoft.com/office/drawing/2014/main" id="{9321A775-A1F1-37AD-E7B2-91BF7FC42B57}"/>
              </a:ext>
            </a:extLst>
          </p:cNvPr>
          <p:cNvSpPr/>
          <p:nvPr/>
        </p:nvSpPr>
        <p:spPr>
          <a:xfrm>
            <a:off x="7333666" y="4006689"/>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要求水準チェックリスト</a:t>
            </a:r>
            <a:endParaRPr kumimoji="1" lang="en-US" altLang="ja-JP" sz="1200" dirty="0"/>
          </a:p>
          <a:p>
            <a:pPr algn="ctr"/>
            <a:r>
              <a:rPr kumimoji="1" lang="ja-JP" altLang="en-US" sz="1200" dirty="0"/>
              <a:t>提案内容チェックリスト</a:t>
            </a:r>
            <a:endParaRPr kumimoji="1" lang="en-US" altLang="ja-JP" sz="1200" dirty="0"/>
          </a:p>
          <a:p>
            <a:pPr algn="ctr"/>
            <a:r>
              <a:rPr kumimoji="1" lang="en-US" altLang="ja-JP" sz="1200" dirty="0"/>
              <a:t>CS</a:t>
            </a:r>
            <a:r>
              <a:rPr kumimoji="1" lang="ja-JP" altLang="en-US" sz="1200" dirty="0"/>
              <a:t>活動支援</a:t>
            </a:r>
            <a:endParaRPr kumimoji="1" lang="en-US" altLang="ja-JP" sz="1200" dirty="0"/>
          </a:p>
          <a:p>
            <a:pPr algn="ctr"/>
            <a:r>
              <a:rPr kumimoji="1" lang="ja-JP" altLang="en-US" sz="1200" dirty="0"/>
              <a:t>利用者アンケート</a:t>
            </a:r>
            <a:endParaRPr kumimoji="1" lang="en-US" altLang="ja-JP" sz="1200" dirty="0"/>
          </a:p>
          <a:p>
            <a:pPr algn="ctr"/>
            <a:endParaRPr kumimoji="1" lang="en-US" altLang="ja-JP" sz="1200" dirty="0"/>
          </a:p>
          <a:p>
            <a:pPr algn="ctr"/>
            <a:r>
              <a:rPr kumimoji="1" lang="ja-JP" altLang="en-US" sz="1200" dirty="0"/>
              <a:t>年報・月報</a:t>
            </a:r>
            <a:endParaRPr kumimoji="1" lang="en-US" altLang="ja-JP" sz="1200" dirty="0"/>
          </a:p>
          <a:p>
            <a:pPr algn="ctr"/>
            <a:r>
              <a:rPr kumimoji="1" lang="ja-JP" altLang="en-US" sz="1200" dirty="0"/>
              <a:t>（公共側）</a:t>
            </a:r>
            <a:endParaRPr kumimoji="1" lang="en-US" altLang="ja-JP" sz="1200" dirty="0"/>
          </a:p>
          <a:p>
            <a:pPr algn="ctr"/>
            <a:r>
              <a:rPr kumimoji="1" lang="en-US" altLang="ja-JP" sz="1200" dirty="0"/>
              <a:t>SPC</a:t>
            </a:r>
            <a:r>
              <a:rPr kumimoji="1" lang="ja-JP" altLang="en-US" sz="1200" dirty="0"/>
              <a:t>作成文書チェック</a:t>
            </a:r>
          </a:p>
        </p:txBody>
      </p:sp>
      <p:sp>
        <p:nvSpPr>
          <p:cNvPr id="19" name="四角形: 角を丸くする 18">
            <a:extLst>
              <a:ext uri="{FF2B5EF4-FFF2-40B4-BE49-F238E27FC236}">
                <a16:creationId xmlns:a16="http://schemas.microsoft.com/office/drawing/2014/main" id="{ED22C27D-EB65-D2A6-994C-6920E3180D06}"/>
              </a:ext>
            </a:extLst>
          </p:cNvPr>
          <p:cNvSpPr/>
          <p:nvPr/>
        </p:nvSpPr>
        <p:spPr>
          <a:xfrm>
            <a:off x="9354953" y="263476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a:t>PPP</a:t>
            </a:r>
            <a:r>
              <a:rPr kumimoji="1" lang="ja-JP" altLang="en-US" sz="1400" dirty="0"/>
              <a:t>・</a:t>
            </a:r>
            <a:r>
              <a:rPr kumimoji="1" lang="en-US" altLang="ja-JP" sz="1400" dirty="0"/>
              <a:t>PFI</a:t>
            </a:r>
            <a:r>
              <a:rPr kumimoji="1" lang="ja-JP" altLang="en-US" sz="1400" dirty="0"/>
              <a:t>事業</a:t>
            </a:r>
            <a:endParaRPr kumimoji="1" lang="en-US" altLang="ja-JP" sz="1400" dirty="0"/>
          </a:p>
          <a:p>
            <a:pPr algn="ctr"/>
            <a:r>
              <a:rPr kumimoji="1" lang="ja-JP" altLang="en-US" sz="1400" dirty="0"/>
              <a:t>効果測定</a:t>
            </a:r>
            <a:endParaRPr kumimoji="1" lang="en-US" altLang="ja-JP" sz="1400" dirty="0"/>
          </a:p>
          <a:p>
            <a:pPr algn="ctr"/>
            <a:r>
              <a:rPr kumimoji="1" lang="ja-JP" altLang="en-US" sz="1400" dirty="0"/>
              <a:t>終了後事業継続計画策定支援</a:t>
            </a:r>
          </a:p>
        </p:txBody>
      </p:sp>
      <p:sp>
        <p:nvSpPr>
          <p:cNvPr id="20" name="四角形: 角を丸くする 19">
            <a:extLst>
              <a:ext uri="{FF2B5EF4-FFF2-40B4-BE49-F238E27FC236}">
                <a16:creationId xmlns:a16="http://schemas.microsoft.com/office/drawing/2014/main" id="{A2D519DF-1104-26BC-170A-4B6940656345}"/>
              </a:ext>
            </a:extLst>
          </p:cNvPr>
          <p:cNvSpPr/>
          <p:nvPr/>
        </p:nvSpPr>
        <p:spPr>
          <a:xfrm>
            <a:off x="9354953" y="3998309"/>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事業期間中発行文書精査</a:t>
            </a:r>
            <a:endParaRPr kumimoji="1" lang="en-US" altLang="ja-JP" sz="1200" dirty="0"/>
          </a:p>
          <a:p>
            <a:pPr algn="ctr"/>
            <a:r>
              <a:rPr kumimoji="1" lang="ja-JP" altLang="en-US" sz="1200" dirty="0"/>
              <a:t>行政負担軽減効果測定・報告</a:t>
            </a:r>
            <a:endParaRPr kumimoji="1" lang="en-US" altLang="ja-JP" sz="1200" dirty="0"/>
          </a:p>
          <a:p>
            <a:pPr algn="ctr"/>
            <a:r>
              <a:rPr kumimoji="1" lang="ja-JP" altLang="en-US" sz="1200" dirty="0"/>
              <a:t>満足度調査</a:t>
            </a:r>
            <a:endParaRPr kumimoji="1" lang="en-US" altLang="ja-JP" sz="1200" dirty="0"/>
          </a:p>
          <a:p>
            <a:pPr algn="ctr"/>
            <a:endParaRPr kumimoji="1" lang="en-US" altLang="ja-JP" sz="1200" dirty="0"/>
          </a:p>
          <a:p>
            <a:pPr algn="ctr"/>
            <a:r>
              <a:rPr kumimoji="1" lang="ja-JP" altLang="en-US" sz="1200" dirty="0"/>
              <a:t>その後の維持管理運営計画策定</a:t>
            </a:r>
            <a:endParaRPr kumimoji="1" lang="en-US" altLang="ja-JP" sz="1200" dirty="0"/>
          </a:p>
          <a:p>
            <a:pPr algn="ctr"/>
            <a:r>
              <a:rPr kumimoji="1" lang="ja-JP" altLang="en-US" sz="1200" dirty="0"/>
              <a:t>随契規則</a:t>
            </a:r>
            <a:endParaRPr kumimoji="1" lang="en-US" altLang="ja-JP" sz="1200" dirty="0"/>
          </a:p>
          <a:p>
            <a:pPr algn="ctr"/>
            <a:r>
              <a:rPr kumimoji="1" lang="ja-JP" altLang="en-US" sz="1200" dirty="0"/>
              <a:t>公募条例等</a:t>
            </a:r>
            <a:endParaRPr kumimoji="1" lang="en-US" altLang="ja-JP" sz="1200" dirty="0"/>
          </a:p>
        </p:txBody>
      </p:sp>
      <p:sp>
        <p:nvSpPr>
          <p:cNvPr id="21" name="楕円 20">
            <a:extLst>
              <a:ext uri="{FF2B5EF4-FFF2-40B4-BE49-F238E27FC236}">
                <a16:creationId xmlns:a16="http://schemas.microsoft.com/office/drawing/2014/main" id="{64A0CAD4-42BA-9732-8AC6-2358A3BA85B2}"/>
              </a:ext>
            </a:extLst>
          </p:cNvPr>
          <p:cNvSpPr/>
          <p:nvPr/>
        </p:nvSpPr>
        <p:spPr>
          <a:xfrm>
            <a:off x="9550796" y="1939000"/>
            <a:ext cx="1460341" cy="432048"/>
          </a:xfrm>
          <a:prstGeom prst="ellipse">
            <a:avLst/>
          </a:prstGeom>
          <a:solidFill>
            <a:srgbClr val="CCFF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事業終了</a:t>
            </a:r>
            <a:endParaRPr kumimoji="1" lang="en-US" altLang="ja-JP" sz="1400" dirty="0"/>
          </a:p>
          <a:p>
            <a:pPr algn="ctr"/>
            <a:r>
              <a:rPr kumimoji="1" lang="ja-JP" altLang="en-US" sz="1400" dirty="0"/>
              <a:t>数年前</a:t>
            </a:r>
          </a:p>
        </p:txBody>
      </p:sp>
      <p:cxnSp>
        <p:nvCxnSpPr>
          <p:cNvPr id="23" name="直線矢印コネクタ 22">
            <a:extLst>
              <a:ext uri="{FF2B5EF4-FFF2-40B4-BE49-F238E27FC236}">
                <a16:creationId xmlns:a16="http://schemas.microsoft.com/office/drawing/2014/main" id="{D6F3100C-0203-D0B0-A6B7-4FD37A8C8DF6}"/>
              </a:ext>
            </a:extLst>
          </p:cNvPr>
          <p:cNvCxnSpPr>
            <a:stCxn id="5" idx="3"/>
            <a:endCxn id="6" idx="1"/>
          </p:cNvCxnSpPr>
          <p:nvPr/>
        </p:nvCxnSpPr>
        <p:spPr>
          <a:xfrm>
            <a:off x="2864107" y="1564432"/>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F593AE6A-DEBF-2BD7-9099-D92E6915DDFC}"/>
              </a:ext>
            </a:extLst>
          </p:cNvPr>
          <p:cNvCxnSpPr/>
          <p:nvPr/>
        </p:nvCxnSpPr>
        <p:spPr>
          <a:xfrm>
            <a:off x="4947276" y="1590336"/>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8E1562D-646A-C2B8-3EB3-9BE3549620FD}"/>
              </a:ext>
            </a:extLst>
          </p:cNvPr>
          <p:cNvCxnSpPr/>
          <p:nvPr/>
        </p:nvCxnSpPr>
        <p:spPr>
          <a:xfrm>
            <a:off x="6968563" y="1591975"/>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ED5799E-D6B3-B83B-9DCD-56B2A62F2232}"/>
              </a:ext>
            </a:extLst>
          </p:cNvPr>
          <p:cNvCxnSpPr/>
          <p:nvPr/>
        </p:nvCxnSpPr>
        <p:spPr>
          <a:xfrm>
            <a:off x="9018552" y="1590336"/>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CDBC224B-7CF2-EAFF-FEAA-1538FD89B159}"/>
              </a:ext>
            </a:extLst>
          </p:cNvPr>
          <p:cNvSpPr/>
          <p:nvPr/>
        </p:nvSpPr>
        <p:spPr>
          <a:xfrm>
            <a:off x="7353350" y="1939000"/>
            <a:ext cx="1676286" cy="432048"/>
          </a:xfrm>
          <a:prstGeom prst="ellipse">
            <a:avLst/>
          </a:prstGeom>
          <a:solidFill>
            <a:srgbClr val="CCFF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建設期間</a:t>
            </a:r>
            <a:endParaRPr kumimoji="1" lang="en-US" altLang="ja-JP" sz="1400" dirty="0"/>
          </a:p>
          <a:p>
            <a:pPr algn="ctr"/>
            <a:r>
              <a:rPr kumimoji="1" lang="ja-JP" altLang="en-US" sz="1400" dirty="0"/>
              <a:t>運営期間</a:t>
            </a:r>
          </a:p>
        </p:txBody>
      </p:sp>
    </p:spTree>
    <p:extLst>
      <p:ext uri="{BB962C8B-B14F-4D97-AF65-F5344CB8AC3E}">
        <p14:creationId xmlns:p14="http://schemas.microsoft.com/office/powerpoint/2010/main" val="276561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C649A0D-C158-B394-6C4C-CE4A285C375E}"/>
              </a:ext>
            </a:extLst>
          </p:cNvPr>
          <p:cNvSpPr>
            <a:spLocks noGrp="1"/>
          </p:cNvSpPr>
          <p:nvPr>
            <p:ph type="title"/>
          </p:nvPr>
        </p:nvSpPr>
        <p:spPr>
          <a:xfrm>
            <a:off x="1845940" y="365682"/>
            <a:ext cx="8686801" cy="591344"/>
          </a:xfrm>
        </p:spPr>
        <p:txBody>
          <a:bodyPr>
            <a:normAutofit/>
          </a:bodyPr>
          <a:lstStyle/>
          <a:p>
            <a:r>
              <a:rPr lang="ja-JP" altLang="en-US" dirty="0"/>
              <a:t>公民連携分野の民間側支援業務の全体像</a:t>
            </a:r>
          </a:p>
        </p:txBody>
      </p:sp>
      <p:sp>
        <p:nvSpPr>
          <p:cNvPr id="5" name="四角形: 角を丸くする 4">
            <a:extLst>
              <a:ext uri="{FF2B5EF4-FFF2-40B4-BE49-F238E27FC236}">
                <a16:creationId xmlns:a16="http://schemas.microsoft.com/office/drawing/2014/main" id="{E3A7FBBC-D8DE-C02D-5BD3-1AE6F220CB28}"/>
              </a:ext>
            </a:extLst>
          </p:cNvPr>
          <p:cNvSpPr/>
          <p:nvPr/>
        </p:nvSpPr>
        <p:spPr>
          <a:xfrm>
            <a:off x="1207923" y="1268760"/>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上位計画策定</a:t>
            </a:r>
            <a:endParaRPr kumimoji="1" lang="en-US" altLang="ja-JP" dirty="0"/>
          </a:p>
          <a:p>
            <a:pPr algn="ctr"/>
            <a:r>
              <a:rPr kumimoji="1" lang="ja-JP" altLang="en-US" dirty="0"/>
              <a:t>支援</a:t>
            </a:r>
          </a:p>
        </p:txBody>
      </p:sp>
      <p:sp>
        <p:nvSpPr>
          <p:cNvPr id="6" name="四角形: 角を丸くする 5">
            <a:extLst>
              <a:ext uri="{FF2B5EF4-FFF2-40B4-BE49-F238E27FC236}">
                <a16:creationId xmlns:a16="http://schemas.microsoft.com/office/drawing/2014/main" id="{F629525F-EEE9-C78E-BEBE-0B4C7D1A0D96}"/>
              </a:ext>
            </a:extLst>
          </p:cNvPr>
          <p:cNvSpPr/>
          <p:nvPr/>
        </p:nvSpPr>
        <p:spPr>
          <a:xfrm>
            <a:off x="3296155" y="1268760"/>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整備手法選定支援</a:t>
            </a:r>
          </a:p>
        </p:txBody>
      </p:sp>
      <p:sp>
        <p:nvSpPr>
          <p:cNvPr id="7" name="四角形: 角を丸くする 6">
            <a:extLst>
              <a:ext uri="{FF2B5EF4-FFF2-40B4-BE49-F238E27FC236}">
                <a16:creationId xmlns:a16="http://schemas.microsoft.com/office/drawing/2014/main" id="{62632C54-6BAC-7B1D-2FD8-8389CEA8FE0F}"/>
              </a:ext>
            </a:extLst>
          </p:cNvPr>
          <p:cNvSpPr/>
          <p:nvPr/>
        </p:nvSpPr>
        <p:spPr>
          <a:xfrm>
            <a:off x="5312379" y="1268760"/>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事業者募集</a:t>
            </a:r>
            <a:endParaRPr kumimoji="1" lang="en-US" altLang="ja-JP" dirty="0"/>
          </a:p>
          <a:p>
            <a:pPr algn="ctr"/>
            <a:r>
              <a:rPr kumimoji="1" lang="ja-JP" altLang="en-US" dirty="0"/>
              <a:t>支援</a:t>
            </a:r>
          </a:p>
        </p:txBody>
      </p:sp>
      <p:sp>
        <p:nvSpPr>
          <p:cNvPr id="8" name="四角形: 角を丸くする 7">
            <a:extLst>
              <a:ext uri="{FF2B5EF4-FFF2-40B4-BE49-F238E27FC236}">
                <a16:creationId xmlns:a16="http://schemas.microsoft.com/office/drawing/2014/main" id="{E0D3A6CB-9C22-8D99-1FAC-843E5F4FA24E}"/>
              </a:ext>
            </a:extLst>
          </p:cNvPr>
          <p:cNvSpPr/>
          <p:nvPr/>
        </p:nvSpPr>
        <p:spPr>
          <a:xfrm>
            <a:off x="7362368" y="1268087"/>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事業モニタリング支援</a:t>
            </a:r>
          </a:p>
        </p:txBody>
      </p:sp>
      <p:sp>
        <p:nvSpPr>
          <p:cNvPr id="9" name="四角形: 角を丸くする 8">
            <a:extLst>
              <a:ext uri="{FF2B5EF4-FFF2-40B4-BE49-F238E27FC236}">
                <a16:creationId xmlns:a16="http://schemas.microsoft.com/office/drawing/2014/main" id="{612F8CA0-3F8D-660D-FD53-396ADA6F587E}"/>
              </a:ext>
            </a:extLst>
          </p:cNvPr>
          <p:cNvSpPr/>
          <p:nvPr/>
        </p:nvSpPr>
        <p:spPr>
          <a:xfrm>
            <a:off x="9406780" y="1268087"/>
            <a:ext cx="1656184" cy="59134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事業完了</a:t>
            </a:r>
            <a:endParaRPr kumimoji="1" lang="en-US" altLang="ja-JP" dirty="0"/>
          </a:p>
          <a:p>
            <a:pPr algn="ctr"/>
            <a:r>
              <a:rPr kumimoji="1" lang="ja-JP" altLang="en-US" dirty="0"/>
              <a:t>評価支援</a:t>
            </a:r>
          </a:p>
        </p:txBody>
      </p:sp>
      <p:sp>
        <p:nvSpPr>
          <p:cNvPr id="10" name="四角形: 角を丸くする 9">
            <a:extLst>
              <a:ext uri="{FF2B5EF4-FFF2-40B4-BE49-F238E27FC236}">
                <a16:creationId xmlns:a16="http://schemas.microsoft.com/office/drawing/2014/main" id="{3DF2A5E2-463B-E0C1-098D-D3E9478FA0F6}"/>
              </a:ext>
            </a:extLst>
          </p:cNvPr>
          <p:cNvSpPr/>
          <p:nvPr/>
        </p:nvSpPr>
        <p:spPr>
          <a:xfrm>
            <a:off x="1207923" y="1988840"/>
            <a:ext cx="5760640" cy="360040"/>
          </a:xfrm>
          <a:prstGeom prst="roundRect">
            <a:avLst/>
          </a:prstGeom>
          <a:solidFill>
            <a:srgbClr val="CCFF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サウンディング・個別対話実施支援</a:t>
            </a:r>
          </a:p>
        </p:txBody>
      </p:sp>
      <p:sp>
        <p:nvSpPr>
          <p:cNvPr id="11" name="四角形: 角を丸くする 10">
            <a:extLst>
              <a:ext uri="{FF2B5EF4-FFF2-40B4-BE49-F238E27FC236}">
                <a16:creationId xmlns:a16="http://schemas.microsoft.com/office/drawing/2014/main" id="{20DBF4EB-E74F-AD36-5BBD-5FDD7E09DDCE}"/>
              </a:ext>
            </a:extLst>
          </p:cNvPr>
          <p:cNvSpPr/>
          <p:nvPr/>
        </p:nvSpPr>
        <p:spPr>
          <a:xfrm>
            <a:off x="1207922" y="2636912"/>
            <a:ext cx="3739353"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民間提案の構築支援（</a:t>
            </a:r>
            <a:r>
              <a:rPr kumimoji="1" lang="en-US" altLang="ja-JP" sz="1400" dirty="0"/>
              <a:t>6</a:t>
            </a:r>
            <a:r>
              <a:rPr kumimoji="1" lang="ja-JP" altLang="en-US" sz="1400" dirty="0"/>
              <a:t>条提案）</a:t>
            </a:r>
            <a:endParaRPr kumimoji="1" lang="en-US" altLang="ja-JP" sz="1400" dirty="0"/>
          </a:p>
          <a:p>
            <a:pPr algn="ctr"/>
            <a:r>
              <a:rPr kumimoji="1" lang="ja-JP" altLang="en-US" sz="1400" dirty="0"/>
              <a:t>応募チーム構成支援（企業マッチング）</a:t>
            </a:r>
            <a:endParaRPr kumimoji="1" lang="en-US" altLang="ja-JP" sz="1400" dirty="0"/>
          </a:p>
          <a:p>
            <a:pPr algn="ctr"/>
            <a:r>
              <a:rPr kumimoji="1" lang="ja-JP" altLang="en-US" sz="1400" dirty="0"/>
              <a:t>発注で予想されるスキームの解説・提案</a:t>
            </a:r>
            <a:endParaRPr kumimoji="1" lang="en-US" altLang="ja-JP" sz="1400" dirty="0"/>
          </a:p>
          <a:p>
            <a:pPr algn="ctr"/>
            <a:r>
              <a:rPr kumimoji="1" lang="ja-JP" altLang="en-US" sz="1400" dirty="0"/>
              <a:t>コンソ</a:t>
            </a:r>
            <a:r>
              <a:rPr kumimoji="1" lang="en-US" altLang="ja-JP" sz="1400" dirty="0"/>
              <a:t>―</a:t>
            </a:r>
            <a:r>
              <a:rPr kumimoji="1" lang="ja-JP" altLang="en-US" sz="1400" dirty="0"/>
              <a:t>シャムチーム運営支援</a:t>
            </a:r>
          </a:p>
        </p:txBody>
      </p:sp>
      <p:sp>
        <p:nvSpPr>
          <p:cNvPr id="12" name="四角形: 角を丸くする 11">
            <a:extLst>
              <a:ext uri="{FF2B5EF4-FFF2-40B4-BE49-F238E27FC236}">
                <a16:creationId xmlns:a16="http://schemas.microsoft.com/office/drawing/2014/main" id="{FF1B391E-7074-A7EB-71A5-5840E208475A}"/>
              </a:ext>
            </a:extLst>
          </p:cNvPr>
          <p:cNvSpPr/>
          <p:nvPr/>
        </p:nvSpPr>
        <p:spPr>
          <a:xfrm>
            <a:off x="1207923" y="4000764"/>
            <a:ext cx="3739352"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必要な地方創生の方向性情報</a:t>
            </a:r>
            <a:endParaRPr kumimoji="1" lang="en-US" altLang="ja-JP" sz="1400" dirty="0"/>
          </a:p>
          <a:p>
            <a:pPr algn="ctr"/>
            <a:endParaRPr kumimoji="1" lang="en-US" altLang="ja-JP" sz="1400" dirty="0"/>
          </a:p>
          <a:p>
            <a:pPr algn="ctr"/>
            <a:r>
              <a:rPr kumimoji="1" lang="ja-JP" altLang="en-US" sz="1400" dirty="0"/>
              <a:t>閣議決定事項</a:t>
            </a:r>
            <a:endParaRPr kumimoji="1" lang="en-US" altLang="ja-JP" sz="1400" dirty="0"/>
          </a:p>
          <a:p>
            <a:pPr algn="ctr"/>
            <a:r>
              <a:rPr kumimoji="1" lang="ja-JP" altLang="en-US" sz="1400" dirty="0"/>
              <a:t>経済財政諮問会議</a:t>
            </a:r>
            <a:endParaRPr kumimoji="1" lang="en-US" altLang="ja-JP" sz="1400" dirty="0"/>
          </a:p>
          <a:p>
            <a:pPr algn="ctr"/>
            <a:r>
              <a:rPr kumimoji="1" lang="ja-JP" altLang="en-US" sz="1400" dirty="0"/>
              <a:t>地方創生</a:t>
            </a:r>
            <a:endParaRPr kumimoji="1" lang="en-US" altLang="ja-JP" sz="1400" dirty="0"/>
          </a:p>
          <a:p>
            <a:pPr algn="ctr"/>
            <a:r>
              <a:rPr kumimoji="1" lang="en-US" altLang="ja-JP" sz="1400" dirty="0"/>
              <a:t>SDG</a:t>
            </a:r>
            <a:r>
              <a:rPr kumimoji="1" lang="ja-JP" altLang="en-US" sz="1400" dirty="0"/>
              <a:t>ｓ</a:t>
            </a:r>
            <a:endParaRPr kumimoji="1" lang="en-US" altLang="ja-JP" sz="1400" dirty="0"/>
          </a:p>
          <a:p>
            <a:pPr algn="ctr"/>
            <a:r>
              <a:rPr kumimoji="1" lang="ja-JP" altLang="en-US" sz="1400" dirty="0"/>
              <a:t>ＧＸ／ＤＸ</a:t>
            </a:r>
            <a:endParaRPr kumimoji="1" lang="en-US" altLang="ja-JP" sz="1400" dirty="0"/>
          </a:p>
          <a:p>
            <a:pPr algn="ctr"/>
            <a:r>
              <a:rPr kumimoji="1" lang="ja-JP" altLang="en-US" sz="1400" dirty="0"/>
              <a:t>交付金・補助金の</a:t>
            </a:r>
            <a:endParaRPr kumimoji="1" lang="en-US" altLang="ja-JP" sz="1400" dirty="0"/>
          </a:p>
          <a:p>
            <a:pPr algn="ctr"/>
            <a:r>
              <a:rPr kumimoji="1" lang="ja-JP" altLang="en-US" sz="1400" dirty="0"/>
              <a:t>方向性　等</a:t>
            </a:r>
          </a:p>
        </p:txBody>
      </p:sp>
      <p:sp>
        <p:nvSpPr>
          <p:cNvPr id="15" name="四角形: 角を丸くする 14">
            <a:extLst>
              <a:ext uri="{FF2B5EF4-FFF2-40B4-BE49-F238E27FC236}">
                <a16:creationId xmlns:a16="http://schemas.microsoft.com/office/drawing/2014/main" id="{20FF9B42-D32C-CCE1-5052-4FA39E2EF137}"/>
              </a:ext>
            </a:extLst>
          </p:cNvPr>
          <p:cNvSpPr/>
          <p:nvPr/>
        </p:nvSpPr>
        <p:spPr>
          <a:xfrm>
            <a:off x="5312379" y="264314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コンソーシャムチーム運営支援</a:t>
            </a:r>
            <a:endParaRPr kumimoji="1" lang="en-US" altLang="ja-JP" sz="1400" dirty="0"/>
          </a:p>
          <a:p>
            <a:pPr algn="ctr"/>
            <a:r>
              <a:rPr kumimoji="1" lang="ja-JP" altLang="en-US" sz="1400" dirty="0"/>
              <a:t>提案策定支援</a:t>
            </a:r>
            <a:endParaRPr kumimoji="1" lang="en-US" altLang="ja-JP" sz="1400" dirty="0"/>
          </a:p>
          <a:p>
            <a:pPr algn="ctr"/>
            <a:r>
              <a:rPr kumimoji="1" lang="ja-JP" altLang="en-US" sz="1400" dirty="0"/>
              <a:t>本業受注</a:t>
            </a:r>
          </a:p>
        </p:txBody>
      </p:sp>
      <p:sp>
        <p:nvSpPr>
          <p:cNvPr id="16" name="四角形: 角を丸くする 15">
            <a:extLst>
              <a:ext uri="{FF2B5EF4-FFF2-40B4-BE49-F238E27FC236}">
                <a16:creationId xmlns:a16="http://schemas.microsoft.com/office/drawing/2014/main" id="{8FA0BF35-5A06-8736-5B43-5F07DC124824}"/>
              </a:ext>
            </a:extLst>
          </p:cNvPr>
          <p:cNvSpPr/>
          <p:nvPr/>
        </p:nvSpPr>
        <p:spPr>
          <a:xfrm>
            <a:off x="5312379" y="4006689"/>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発注文書分析</a:t>
            </a:r>
            <a:endParaRPr kumimoji="1" lang="en-US" altLang="ja-JP" sz="1200" dirty="0"/>
          </a:p>
          <a:p>
            <a:pPr algn="ctr"/>
            <a:r>
              <a:rPr kumimoji="1" lang="ja-JP" altLang="en-US" sz="1200" dirty="0"/>
              <a:t>提案コンセプト</a:t>
            </a:r>
            <a:endParaRPr kumimoji="1" lang="en-US" altLang="ja-JP" sz="1200" dirty="0"/>
          </a:p>
          <a:p>
            <a:pPr algn="ctr"/>
            <a:r>
              <a:rPr kumimoji="1" lang="ja-JP" altLang="en-US" sz="1200" dirty="0"/>
              <a:t>構築</a:t>
            </a:r>
            <a:endParaRPr kumimoji="1" lang="en-US" altLang="ja-JP" sz="1200" dirty="0"/>
          </a:p>
          <a:p>
            <a:pPr algn="ctr"/>
            <a:r>
              <a:rPr kumimoji="1" lang="ja-JP" altLang="en-US" sz="1200" dirty="0"/>
              <a:t>提案策定作成支援</a:t>
            </a:r>
            <a:endParaRPr kumimoji="1" lang="en-US" altLang="ja-JP" sz="1200" dirty="0"/>
          </a:p>
          <a:p>
            <a:pPr algn="ctr"/>
            <a:endParaRPr kumimoji="1" lang="en-US" altLang="ja-JP" sz="1200" dirty="0"/>
          </a:p>
          <a:p>
            <a:pPr algn="ctr"/>
            <a:r>
              <a:rPr kumimoji="1" lang="ja-JP" altLang="en-US" sz="1200" dirty="0"/>
              <a:t>プロジェクト</a:t>
            </a:r>
            <a:endParaRPr kumimoji="1" lang="en-US" altLang="ja-JP" sz="1200" dirty="0"/>
          </a:p>
          <a:p>
            <a:pPr algn="ctr"/>
            <a:r>
              <a:rPr kumimoji="1" lang="ja-JP" altLang="en-US" sz="1200" dirty="0"/>
              <a:t>マネージャ業務</a:t>
            </a:r>
            <a:endParaRPr kumimoji="1" lang="en-US" altLang="ja-JP" sz="1200" dirty="0"/>
          </a:p>
          <a:p>
            <a:pPr algn="ctr"/>
            <a:endParaRPr kumimoji="1" lang="en-US" altLang="ja-JP" sz="1200" dirty="0"/>
          </a:p>
          <a:p>
            <a:pPr algn="ctr"/>
            <a:endParaRPr kumimoji="1" lang="en-US" altLang="ja-JP" sz="1200" dirty="0"/>
          </a:p>
          <a:p>
            <a:pPr algn="ctr"/>
            <a:endParaRPr kumimoji="1" lang="en-US" altLang="ja-JP" sz="1200" dirty="0"/>
          </a:p>
          <a:p>
            <a:pPr algn="ctr"/>
            <a:endParaRPr kumimoji="1" lang="en-US" altLang="ja-JP" sz="1200" dirty="0"/>
          </a:p>
        </p:txBody>
      </p:sp>
      <p:sp>
        <p:nvSpPr>
          <p:cNvPr id="17" name="四角形: 角を丸くする 16">
            <a:extLst>
              <a:ext uri="{FF2B5EF4-FFF2-40B4-BE49-F238E27FC236}">
                <a16:creationId xmlns:a16="http://schemas.microsoft.com/office/drawing/2014/main" id="{0AAEF10C-B660-F757-7430-6876E472782D}"/>
              </a:ext>
            </a:extLst>
          </p:cNvPr>
          <p:cNvSpPr/>
          <p:nvPr/>
        </p:nvSpPr>
        <p:spPr>
          <a:xfrm>
            <a:off x="7333666" y="264314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100" dirty="0"/>
              <a:t>SPC</a:t>
            </a:r>
            <a:r>
              <a:rPr kumimoji="1" lang="ja-JP" altLang="en-US" sz="1100" dirty="0"/>
              <a:t>内部モニタリング受託</a:t>
            </a:r>
            <a:endParaRPr kumimoji="1" lang="en-US" altLang="ja-JP" sz="1100" dirty="0"/>
          </a:p>
          <a:p>
            <a:pPr algn="ctr"/>
            <a:r>
              <a:rPr kumimoji="1" lang="ja-JP" altLang="en-US" sz="1100" dirty="0"/>
              <a:t>建設期間中</a:t>
            </a:r>
            <a:endParaRPr kumimoji="1" lang="en-US" altLang="ja-JP" sz="1100" dirty="0"/>
          </a:p>
          <a:p>
            <a:pPr algn="ctr"/>
            <a:r>
              <a:rPr kumimoji="1" lang="ja-JP" altLang="en-US" sz="1100" dirty="0"/>
              <a:t>維持管理運営期間中</a:t>
            </a:r>
            <a:endParaRPr kumimoji="1" lang="en-US" altLang="ja-JP" sz="1100" dirty="0"/>
          </a:p>
        </p:txBody>
      </p:sp>
      <p:sp>
        <p:nvSpPr>
          <p:cNvPr id="18" name="四角形: 角を丸くする 17">
            <a:extLst>
              <a:ext uri="{FF2B5EF4-FFF2-40B4-BE49-F238E27FC236}">
                <a16:creationId xmlns:a16="http://schemas.microsoft.com/office/drawing/2014/main" id="{9321A775-A1F1-37AD-E7B2-91BF7FC42B57}"/>
              </a:ext>
            </a:extLst>
          </p:cNvPr>
          <p:cNvSpPr/>
          <p:nvPr/>
        </p:nvSpPr>
        <p:spPr>
          <a:xfrm>
            <a:off x="7333666" y="4006689"/>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公共側も途中いい加減になって、</a:t>
            </a:r>
            <a:endParaRPr kumimoji="1" lang="en-US" altLang="ja-JP" sz="1200" dirty="0"/>
          </a:p>
          <a:p>
            <a:pPr algn="ctr"/>
            <a:r>
              <a:rPr kumimoji="1" lang="ja-JP" altLang="en-US" sz="1200" dirty="0"/>
              <a:t>事業終了時苦労する</a:t>
            </a:r>
            <a:endParaRPr kumimoji="1" lang="en-US" altLang="ja-JP" sz="1200" dirty="0"/>
          </a:p>
          <a:p>
            <a:pPr algn="ctr"/>
            <a:r>
              <a:rPr kumimoji="1" lang="ja-JP" altLang="en-US" sz="1200" dirty="0"/>
              <a:t>提案時にもきちんとやることの提案</a:t>
            </a:r>
            <a:endParaRPr kumimoji="1" lang="en-US" altLang="ja-JP" sz="1200" dirty="0"/>
          </a:p>
          <a:p>
            <a:pPr algn="ctr"/>
            <a:r>
              <a:rPr kumimoji="1" lang="ja-JP" altLang="en-US" sz="1200" dirty="0"/>
              <a:t>少額であっても</a:t>
            </a:r>
            <a:endParaRPr kumimoji="1" lang="en-US" altLang="ja-JP" sz="1200" dirty="0"/>
          </a:p>
          <a:p>
            <a:pPr algn="ctr"/>
            <a:r>
              <a:rPr kumimoji="1" lang="ja-JP" altLang="en-US" sz="1200" dirty="0"/>
              <a:t>受託しておくことで長期受注</a:t>
            </a:r>
            <a:endParaRPr kumimoji="1" lang="en-US" altLang="ja-JP" sz="1200" dirty="0"/>
          </a:p>
          <a:p>
            <a:pPr algn="ctr"/>
            <a:endParaRPr kumimoji="1" lang="ja-JP" altLang="en-US" sz="1200" dirty="0"/>
          </a:p>
        </p:txBody>
      </p:sp>
      <p:sp>
        <p:nvSpPr>
          <p:cNvPr id="19" name="四角形: 角を丸くする 18">
            <a:extLst>
              <a:ext uri="{FF2B5EF4-FFF2-40B4-BE49-F238E27FC236}">
                <a16:creationId xmlns:a16="http://schemas.microsoft.com/office/drawing/2014/main" id="{ED22C27D-EB65-D2A6-994C-6920E3180D06}"/>
              </a:ext>
            </a:extLst>
          </p:cNvPr>
          <p:cNvSpPr/>
          <p:nvPr/>
        </p:nvSpPr>
        <p:spPr>
          <a:xfrm>
            <a:off x="9354953" y="2634762"/>
            <a:ext cx="1656184" cy="1080120"/>
          </a:xfrm>
          <a:prstGeom prst="roundRect">
            <a:avLst/>
          </a:prstGeom>
          <a:solidFill>
            <a:srgbClr val="CCFFCC"/>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a:t>PPP</a:t>
            </a:r>
            <a:r>
              <a:rPr kumimoji="1" lang="ja-JP" altLang="en-US" sz="1400" dirty="0"/>
              <a:t>・</a:t>
            </a:r>
            <a:r>
              <a:rPr kumimoji="1" lang="en-US" altLang="ja-JP" sz="1400" dirty="0"/>
              <a:t>PFI</a:t>
            </a:r>
            <a:r>
              <a:rPr kumimoji="1" lang="ja-JP" altLang="en-US" sz="1400" dirty="0"/>
              <a:t>事業</a:t>
            </a:r>
            <a:endParaRPr kumimoji="1" lang="en-US" altLang="ja-JP" sz="1400" dirty="0"/>
          </a:p>
          <a:p>
            <a:pPr algn="ctr"/>
            <a:r>
              <a:rPr kumimoji="1" lang="ja-JP" altLang="en-US" sz="1400" dirty="0"/>
              <a:t>効果測定</a:t>
            </a:r>
            <a:endParaRPr kumimoji="1" lang="en-US" altLang="ja-JP" sz="1400" dirty="0"/>
          </a:p>
          <a:p>
            <a:pPr algn="ctr"/>
            <a:r>
              <a:rPr kumimoji="1" lang="ja-JP" altLang="en-US" sz="1400" dirty="0"/>
              <a:t>終了後事業継続計画策定支援</a:t>
            </a:r>
          </a:p>
        </p:txBody>
      </p:sp>
      <p:sp>
        <p:nvSpPr>
          <p:cNvPr id="20" name="四角形: 角を丸くする 19">
            <a:extLst>
              <a:ext uri="{FF2B5EF4-FFF2-40B4-BE49-F238E27FC236}">
                <a16:creationId xmlns:a16="http://schemas.microsoft.com/office/drawing/2014/main" id="{A2D519DF-1104-26BC-170A-4B6940656345}"/>
              </a:ext>
            </a:extLst>
          </p:cNvPr>
          <p:cNvSpPr/>
          <p:nvPr/>
        </p:nvSpPr>
        <p:spPr>
          <a:xfrm>
            <a:off x="9354953" y="3998309"/>
            <a:ext cx="1656184" cy="2020523"/>
          </a:xfrm>
          <a:prstGeom prst="roundRect">
            <a:avLst/>
          </a:prstGeom>
          <a:solidFill>
            <a:srgbClr val="FFCCF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時代の趨勢にあわせ</a:t>
            </a:r>
            <a:endParaRPr kumimoji="1" lang="en-US" altLang="ja-JP" sz="1200" dirty="0"/>
          </a:p>
          <a:p>
            <a:pPr algn="ctr"/>
            <a:r>
              <a:rPr kumimoji="1" lang="ja-JP" altLang="en-US" sz="1200" dirty="0"/>
              <a:t>事業終了後の計画検討</a:t>
            </a:r>
            <a:endParaRPr kumimoji="1" lang="en-US" altLang="ja-JP" sz="1200" dirty="0"/>
          </a:p>
          <a:p>
            <a:pPr algn="ctr"/>
            <a:r>
              <a:rPr kumimoji="1" lang="ja-JP" altLang="en-US" sz="1200" dirty="0"/>
              <a:t>そのための</a:t>
            </a:r>
            <a:endParaRPr kumimoji="1" lang="en-US" altLang="ja-JP" sz="1200" dirty="0"/>
          </a:p>
          <a:p>
            <a:pPr algn="ctr"/>
            <a:r>
              <a:rPr kumimoji="1" lang="en-US" altLang="ja-JP" sz="1200" dirty="0"/>
              <a:t>15</a:t>
            </a:r>
            <a:r>
              <a:rPr kumimoji="1" lang="ja-JP" altLang="en-US" sz="1200" dirty="0"/>
              <a:t>～</a:t>
            </a:r>
            <a:r>
              <a:rPr kumimoji="1" lang="en-US" altLang="ja-JP" sz="1200" dirty="0"/>
              <a:t>30</a:t>
            </a:r>
            <a:r>
              <a:rPr kumimoji="1" lang="ja-JP" altLang="en-US" sz="1200" dirty="0"/>
              <a:t>年の事業の記録</a:t>
            </a:r>
            <a:endParaRPr kumimoji="1" lang="en-US" altLang="ja-JP" sz="1200" dirty="0"/>
          </a:p>
          <a:p>
            <a:pPr algn="ctr"/>
            <a:r>
              <a:rPr kumimoji="1" lang="en-US" altLang="ja-JP" sz="1200" dirty="0"/>
              <a:t>SPC</a:t>
            </a:r>
            <a:r>
              <a:rPr kumimoji="1" lang="ja-JP" altLang="en-US" sz="1200" dirty="0"/>
              <a:t>事業者として</a:t>
            </a:r>
            <a:endParaRPr kumimoji="1" lang="en-US" altLang="ja-JP" sz="1200" dirty="0"/>
          </a:p>
          <a:p>
            <a:pPr algn="ctr"/>
            <a:r>
              <a:rPr kumimoji="1" lang="ja-JP" altLang="en-US" sz="1200" dirty="0"/>
              <a:t>信頼感確立</a:t>
            </a:r>
            <a:endParaRPr kumimoji="1" lang="en-US" altLang="ja-JP" sz="1200" dirty="0"/>
          </a:p>
        </p:txBody>
      </p:sp>
      <p:sp>
        <p:nvSpPr>
          <p:cNvPr id="21" name="楕円 20">
            <a:extLst>
              <a:ext uri="{FF2B5EF4-FFF2-40B4-BE49-F238E27FC236}">
                <a16:creationId xmlns:a16="http://schemas.microsoft.com/office/drawing/2014/main" id="{64A0CAD4-42BA-9732-8AC6-2358A3BA85B2}"/>
              </a:ext>
            </a:extLst>
          </p:cNvPr>
          <p:cNvSpPr/>
          <p:nvPr/>
        </p:nvSpPr>
        <p:spPr>
          <a:xfrm>
            <a:off x="9550796" y="1939000"/>
            <a:ext cx="1460341" cy="432048"/>
          </a:xfrm>
          <a:prstGeom prst="ellipse">
            <a:avLst/>
          </a:prstGeom>
          <a:solidFill>
            <a:srgbClr val="CCFF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事業終了</a:t>
            </a:r>
            <a:endParaRPr kumimoji="1" lang="en-US" altLang="ja-JP" sz="1400" dirty="0"/>
          </a:p>
          <a:p>
            <a:pPr algn="ctr"/>
            <a:r>
              <a:rPr kumimoji="1" lang="ja-JP" altLang="en-US" sz="1400" dirty="0"/>
              <a:t>数年前</a:t>
            </a:r>
          </a:p>
        </p:txBody>
      </p:sp>
      <p:cxnSp>
        <p:nvCxnSpPr>
          <p:cNvPr id="23" name="直線矢印コネクタ 22">
            <a:extLst>
              <a:ext uri="{FF2B5EF4-FFF2-40B4-BE49-F238E27FC236}">
                <a16:creationId xmlns:a16="http://schemas.microsoft.com/office/drawing/2014/main" id="{D6F3100C-0203-D0B0-A6B7-4FD37A8C8DF6}"/>
              </a:ext>
            </a:extLst>
          </p:cNvPr>
          <p:cNvCxnSpPr>
            <a:stCxn id="5" idx="3"/>
            <a:endCxn id="6" idx="1"/>
          </p:cNvCxnSpPr>
          <p:nvPr/>
        </p:nvCxnSpPr>
        <p:spPr>
          <a:xfrm>
            <a:off x="2864107" y="1564432"/>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F593AE6A-DEBF-2BD7-9099-D92E6915DDFC}"/>
              </a:ext>
            </a:extLst>
          </p:cNvPr>
          <p:cNvCxnSpPr/>
          <p:nvPr/>
        </p:nvCxnSpPr>
        <p:spPr>
          <a:xfrm>
            <a:off x="4947276" y="1590336"/>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8E1562D-646A-C2B8-3EB3-9BE3549620FD}"/>
              </a:ext>
            </a:extLst>
          </p:cNvPr>
          <p:cNvCxnSpPr/>
          <p:nvPr/>
        </p:nvCxnSpPr>
        <p:spPr>
          <a:xfrm>
            <a:off x="6968563" y="1591975"/>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ED5799E-D6B3-B83B-9DCD-56B2A62F2232}"/>
              </a:ext>
            </a:extLst>
          </p:cNvPr>
          <p:cNvCxnSpPr/>
          <p:nvPr/>
        </p:nvCxnSpPr>
        <p:spPr>
          <a:xfrm>
            <a:off x="9018552" y="1590336"/>
            <a:ext cx="432048" cy="0"/>
          </a:xfrm>
          <a:prstGeom prst="straightConnector1">
            <a:avLst/>
          </a:prstGeom>
          <a:ln w="57150">
            <a:solidFill>
              <a:srgbClr val="DC801A"/>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CDBC224B-7CF2-EAFF-FEAA-1538FD89B159}"/>
              </a:ext>
            </a:extLst>
          </p:cNvPr>
          <p:cNvSpPr/>
          <p:nvPr/>
        </p:nvSpPr>
        <p:spPr>
          <a:xfrm>
            <a:off x="7353350" y="1939000"/>
            <a:ext cx="1676286" cy="432048"/>
          </a:xfrm>
          <a:prstGeom prst="ellipse">
            <a:avLst/>
          </a:prstGeom>
          <a:solidFill>
            <a:srgbClr val="CCFFFF"/>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建設期間</a:t>
            </a:r>
            <a:endParaRPr kumimoji="1" lang="en-US" altLang="ja-JP" sz="1400" dirty="0"/>
          </a:p>
          <a:p>
            <a:pPr algn="ctr"/>
            <a:r>
              <a:rPr kumimoji="1" lang="ja-JP" altLang="en-US" sz="1400" dirty="0"/>
              <a:t>運営期間</a:t>
            </a:r>
          </a:p>
        </p:txBody>
      </p:sp>
    </p:spTree>
    <p:extLst>
      <p:ext uri="{BB962C8B-B14F-4D97-AF65-F5344CB8AC3E}">
        <p14:creationId xmlns:p14="http://schemas.microsoft.com/office/powerpoint/2010/main" val="2923673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4" y="533400"/>
            <a:ext cx="9277670" cy="1311424"/>
          </a:xfrm>
        </p:spPr>
        <p:txBody>
          <a:bodyPr rtlCol="0">
            <a:normAutofit/>
          </a:bodyPr>
          <a:lstStyle/>
          <a:p>
            <a:pPr rtl="0"/>
            <a:r>
              <a:rPr lang="ja-JP" altLang="en-US" sz="3600" dirty="0"/>
              <a:t>公共工事の入札契約方式の適用に</a:t>
            </a:r>
            <a:br>
              <a:rPr lang="en-US" altLang="ja-JP" sz="3600" dirty="0"/>
            </a:br>
            <a:r>
              <a:rPr lang="ja-JP" altLang="en-US" sz="3600" dirty="0"/>
              <a:t>関するガイドラインの改正（令和</a:t>
            </a:r>
            <a:r>
              <a:rPr lang="en-US" altLang="ja-JP" sz="3600" dirty="0"/>
              <a:t>4</a:t>
            </a:r>
            <a:r>
              <a:rPr lang="ja-JP" altLang="en-US" sz="3600" dirty="0"/>
              <a:t>年</a:t>
            </a:r>
            <a:r>
              <a:rPr lang="en-US" altLang="ja-JP" sz="3600" dirty="0"/>
              <a:t>3</a:t>
            </a:r>
            <a:r>
              <a:rPr lang="ja-JP" altLang="en-US" sz="3600" dirty="0"/>
              <a:t>月）</a:t>
            </a:r>
          </a:p>
        </p:txBody>
      </p:sp>
      <p:sp>
        <p:nvSpPr>
          <p:cNvPr id="3" name="コンテンツ プレースホルダー 2"/>
          <p:cNvSpPr>
            <a:spLocks noGrp="1"/>
          </p:cNvSpPr>
          <p:nvPr>
            <p:ph type="body" idx="1"/>
          </p:nvPr>
        </p:nvSpPr>
        <p:spPr>
          <a:xfrm>
            <a:off x="1065214" y="2276872"/>
            <a:ext cx="8686800" cy="3456384"/>
          </a:xfrm>
        </p:spPr>
        <p:txBody>
          <a:bodyPr rtlCol="0"/>
          <a:lstStyle/>
          <a:p>
            <a:pPr rtl="0"/>
            <a:r>
              <a:rPr lang="ja-JP" altLang="en-US" dirty="0"/>
              <a:t>公民連携分野では</a:t>
            </a:r>
            <a:endParaRPr lang="en-US" altLang="ja-JP" dirty="0"/>
          </a:p>
          <a:p>
            <a:pPr rtl="0"/>
            <a:r>
              <a:rPr lang="ja-JP" altLang="en-US" dirty="0"/>
              <a:t>技術提案交渉方式の考え方が極めて有効</a:t>
            </a:r>
            <a:endParaRPr lang="en-US" altLang="ja-JP" dirty="0"/>
          </a:p>
          <a:p>
            <a:pPr rtl="0"/>
            <a:endParaRPr lang="en-US" altLang="ja-JP" dirty="0"/>
          </a:p>
          <a:p>
            <a:pPr rtl="0"/>
            <a:r>
              <a:rPr lang="en-US" altLang="ja-JP" dirty="0"/>
              <a:t>PFI</a:t>
            </a:r>
            <a:r>
              <a:rPr lang="ja-JP" altLang="en-US" dirty="0"/>
              <a:t>事業では、基本、民間提案に基づく事業遂行なのに</a:t>
            </a:r>
            <a:endParaRPr lang="en-US" altLang="ja-JP" dirty="0"/>
          </a:p>
          <a:p>
            <a:pPr rtl="0"/>
            <a:r>
              <a:rPr lang="ja-JP" altLang="en-US" dirty="0"/>
              <a:t>自治体側で架空の内容や架空の積算に無駄な労力を費やしている</a:t>
            </a:r>
            <a:endParaRPr lang="en-US" altLang="ja-JP" dirty="0"/>
          </a:p>
          <a:p>
            <a:pPr rtl="0"/>
            <a:endParaRPr lang="en-US" altLang="ja-JP" dirty="0"/>
          </a:p>
          <a:p>
            <a:pPr rtl="0"/>
            <a:r>
              <a:rPr lang="ja-JP" altLang="en-US" dirty="0"/>
              <a:t>事業内容提案で、優先交渉権者を決めて</a:t>
            </a:r>
            <a:endParaRPr lang="en-US" altLang="ja-JP" dirty="0"/>
          </a:p>
          <a:p>
            <a:pPr rtl="0"/>
            <a:r>
              <a:rPr lang="ja-JP" altLang="en-US" dirty="0"/>
              <a:t>交渉しながら、事業内容、債務負担額を後から決める。</a:t>
            </a:r>
            <a:endParaRPr lang="en-US" altLang="ja-JP" dirty="0"/>
          </a:p>
          <a:p>
            <a:pPr rtl="0"/>
            <a:endParaRPr lang="ja-JP" altLang="en-US" dirty="0"/>
          </a:p>
        </p:txBody>
      </p:sp>
      <p:sp>
        <p:nvSpPr>
          <p:cNvPr id="4" name="楕円 3">
            <a:extLst>
              <a:ext uri="{FF2B5EF4-FFF2-40B4-BE49-F238E27FC236}">
                <a16:creationId xmlns:a16="http://schemas.microsoft.com/office/drawing/2014/main" id="{09CCB931-86D9-D58B-60FA-FE792E47D918}"/>
              </a:ext>
            </a:extLst>
          </p:cNvPr>
          <p:cNvSpPr/>
          <p:nvPr/>
        </p:nvSpPr>
        <p:spPr>
          <a:xfrm>
            <a:off x="7174532" y="1916832"/>
            <a:ext cx="4608512" cy="1584176"/>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PPP</a:t>
            </a:r>
            <a:r>
              <a:rPr kumimoji="1" lang="ja-JP" altLang="en-US" dirty="0"/>
              <a:t>・</a:t>
            </a:r>
            <a:r>
              <a:rPr kumimoji="1" lang="en-US" altLang="ja-JP" dirty="0"/>
              <a:t>PFI</a:t>
            </a:r>
            <a:r>
              <a:rPr kumimoji="1" lang="ja-JP" altLang="en-US" dirty="0"/>
              <a:t>は公共事業発注業務の</a:t>
            </a:r>
            <a:endParaRPr kumimoji="1" lang="en-US" altLang="ja-JP" dirty="0"/>
          </a:p>
          <a:p>
            <a:pPr algn="ctr"/>
            <a:r>
              <a:rPr kumimoji="1" lang="ja-JP" altLang="en-US" dirty="0"/>
              <a:t>一手法なのに</a:t>
            </a:r>
            <a:endParaRPr kumimoji="1" lang="en-US" altLang="ja-JP" dirty="0"/>
          </a:p>
          <a:p>
            <a:pPr algn="ctr"/>
            <a:r>
              <a:rPr kumimoji="1" lang="ja-JP" altLang="en-US" dirty="0"/>
              <a:t>改正の方向性が</a:t>
            </a:r>
            <a:endParaRPr kumimoji="1" lang="en-US" altLang="ja-JP" dirty="0"/>
          </a:p>
          <a:p>
            <a:pPr algn="ctr"/>
            <a:r>
              <a:rPr kumimoji="1" lang="ja-JP" altLang="en-US" dirty="0"/>
              <a:t>反映されていない</a:t>
            </a:r>
          </a:p>
        </p:txBody>
      </p:sp>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F08F0AB-A468-37DD-1278-E000DB79FAD1}"/>
              </a:ext>
            </a:extLst>
          </p:cNvPr>
          <p:cNvPicPr>
            <a:picLocks noChangeAspect="1"/>
          </p:cNvPicPr>
          <p:nvPr/>
        </p:nvPicPr>
        <p:blipFill>
          <a:blip r:embed="rId2"/>
          <a:stretch>
            <a:fillRect/>
          </a:stretch>
        </p:blipFill>
        <p:spPr>
          <a:xfrm>
            <a:off x="1466178" y="188639"/>
            <a:ext cx="9524778" cy="6668571"/>
          </a:xfrm>
          <a:prstGeom prst="rect">
            <a:avLst/>
          </a:prstGeom>
        </p:spPr>
      </p:pic>
    </p:spTree>
    <p:extLst>
      <p:ext uri="{BB962C8B-B14F-4D97-AF65-F5344CB8AC3E}">
        <p14:creationId xmlns:p14="http://schemas.microsoft.com/office/powerpoint/2010/main" val="308956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1CF748-273C-2EE1-1C5A-190D70E59ACA}"/>
              </a:ext>
            </a:extLst>
          </p:cNvPr>
          <p:cNvSpPr>
            <a:spLocks noGrp="1"/>
          </p:cNvSpPr>
          <p:nvPr>
            <p:ph type="title"/>
          </p:nvPr>
        </p:nvSpPr>
        <p:spPr>
          <a:xfrm>
            <a:off x="1065212" y="533400"/>
            <a:ext cx="8686801" cy="1023392"/>
          </a:xfrm>
        </p:spPr>
        <p:txBody>
          <a:bodyPr>
            <a:normAutofit/>
          </a:bodyPr>
          <a:lstStyle/>
          <a:p>
            <a:r>
              <a:rPr lang="ja-JP" altLang="en-US" dirty="0"/>
              <a:t>コンサル業務発注の多様化・合理化</a:t>
            </a:r>
            <a:br>
              <a:rPr lang="en-US" altLang="ja-JP" dirty="0"/>
            </a:br>
            <a:r>
              <a:rPr lang="en-US" altLang="ja-JP" dirty="0"/>
              <a:t>PPP/PFI</a:t>
            </a:r>
            <a:r>
              <a:rPr lang="ja-JP" altLang="en-US" dirty="0"/>
              <a:t>事業への書き換え</a:t>
            </a:r>
          </a:p>
        </p:txBody>
      </p:sp>
      <p:sp>
        <p:nvSpPr>
          <p:cNvPr id="3" name="楕円 2">
            <a:extLst>
              <a:ext uri="{FF2B5EF4-FFF2-40B4-BE49-F238E27FC236}">
                <a16:creationId xmlns:a16="http://schemas.microsoft.com/office/drawing/2014/main" id="{6B0122D1-CBE3-9493-A059-FB90D5DCB1C0}"/>
              </a:ext>
            </a:extLst>
          </p:cNvPr>
          <p:cNvSpPr/>
          <p:nvPr/>
        </p:nvSpPr>
        <p:spPr>
          <a:xfrm>
            <a:off x="765820" y="1844824"/>
            <a:ext cx="2304256" cy="136815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CM</a:t>
            </a:r>
            <a:r>
              <a:rPr kumimoji="1" lang="ja-JP" altLang="en-US" dirty="0"/>
              <a:t>方式</a:t>
            </a:r>
          </a:p>
        </p:txBody>
      </p:sp>
      <p:sp>
        <p:nvSpPr>
          <p:cNvPr id="4" name="四角形: 角を丸くする 3">
            <a:extLst>
              <a:ext uri="{FF2B5EF4-FFF2-40B4-BE49-F238E27FC236}">
                <a16:creationId xmlns:a16="http://schemas.microsoft.com/office/drawing/2014/main" id="{247CE748-313F-2DB5-FFF2-3DB7C3C20467}"/>
              </a:ext>
            </a:extLst>
          </p:cNvPr>
          <p:cNvSpPr/>
          <p:nvPr/>
        </p:nvSpPr>
        <p:spPr>
          <a:xfrm>
            <a:off x="3646140" y="1916832"/>
            <a:ext cx="2088232" cy="122413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発注マネージャー</a:t>
            </a:r>
          </a:p>
        </p:txBody>
      </p:sp>
      <p:sp>
        <p:nvSpPr>
          <p:cNvPr id="5" name="四角形: 角を丸くする 4">
            <a:extLst>
              <a:ext uri="{FF2B5EF4-FFF2-40B4-BE49-F238E27FC236}">
                <a16:creationId xmlns:a16="http://schemas.microsoft.com/office/drawing/2014/main" id="{EAB5049B-496E-99CD-448D-057EB50FDF5C}"/>
              </a:ext>
            </a:extLst>
          </p:cNvPr>
          <p:cNvSpPr/>
          <p:nvPr/>
        </p:nvSpPr>
        <p:spPr>
          <a:xfrm>
            <a:off x="6238428" y="1916832"/>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各工事発注</a:t>
            </a:r>
          </a:p>
        </p:txBody>
      </p:sp>
      <p:sp>
        <p:nvSpPr>
          <p:cNvPr id="6" name="四角形: 角を丸くする 5">
            <a:extLst>
              <a:ext uri="{FF2B5EF4-FFF2-40B4-BE49-F238E27FC236}">
                <a16:creationId xmlns:a16="http://schemas.microsoft.com/office/drawing/2014/main" id="{61892D6C-AA31-5E3C-D9B3-79DBD3B8CC67}"/>
              </a:ext>
            </a:extLst>
          </p:cNvPr>
          <p:cNvSpPr/>
          <p:nvPr/>
        </p:nvSpPr>
        <p:spPr>
          <a:xfrm>
            <a:off x="6238428" y="2348880"/>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コンサル発注包括マネージャー</a:t>
            </a:r>
          </a:p>
        </p:txBody>
      </p:sp>
      <p:sp>
        <p:nvSpPr>
          <p:cNvPr id="7" name="四角形: 角を丸くする 6">
            <a:extLst>
              <a:ext uri="{FF2B5EF4-FFF2-40B4-BE49-F238E27FC236}">
                <a16:creationId xmlns:a16="http://schemas.microsoft.com/office/drawing/2014/main" id="{25088239-AB44-46C7-EF01-AB5C21986FDA}"/>
              </a:ext>
            </a:extLst>
          </p:cNvPr>
          <p:cNvSpPr/>
          <p:nvPr/>
        </p:nvSpPr>
        <p:spPr>
          <a:xfrm>
            <a:off x="6238428" y="2780928"/>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a:t>PFI</a:t>
            </a:r>
            <a:r>
              <a:rPr kumimoji="1" lang="ja-JP" altLang="en-US" sz="1400" dirty="0"/>
              <a:t>事業発注マネージャー</a:t>
            </a:r>
            <a:endParaRPr kumimoji="1" lang="en-US" altLang="ja-JP" sz="1400" dirty="0"/>
          </a:p>
          <a:p>
            <a:pPr algn="ctr"/>
            <a:r>
              <a:rPr kumimoji="1" lang="ja-JP" altLang="en-US" sz="1400" dirty="0"/>
              <a:t>担当部署職員と連携して発注したら。。。</a:t>
            </a:r>
          </a:p>
        </p:txBody>
      </p:sp>
      <p:sp>
        <p:nvSpPr>
          <p:cNvPr id="8" name="四角形: 角を丸くする 7">
            <a:extLst>
              <a:ext uri="{FF2B5EF4-FFF2-40B4-BE49-F238E27FC236}">
                <a16:creationId xmlns:a16="http://schemas.microsoft.com/office/drawing/2014/main" id="{DA05A54F-0CB5-52AB-05AD-BBFCBAA332DF}"/>
              </a:ext>
            </a:extLst>
          </p:cNvPr>
          <p:cNvSpPr/>
          <p:nvPr/>
        </p:nvSpPr>
        <p:spPr>
          <a:xfrm>
            <a:off x="6235771" y="3591134"/>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地域コンサルと全国コンサルの協調</a:t>
            </a:r>
          </a:p>
        </p:txBody>
      </p:sp>
      <p:sp>
        <p:nvSpPr>
          <p:cNvPr id="9" name="楕円 8">
            <a:extLst>
              <a:ext uri="{FF2B5EF4-FFF2-40B4-BE49-F238E27FC236}">
                <a16:creationId xmlns:a16="http://schemas.microsoft.com/office/drawing/2014/main" id="{59A25639-143C-473F-0E17-CAB610FC3E1F}"/>
              </a:ext>
            </a:extLst>
          </p:cNvPr>
          <p:cNvSpPr/>
          <p:nvPr/>
        </p:nvSpPr>
        <p:spPr>
          <a:xfrm>
            <a:off x="765820" y="3519126"/>
            <a:ext cx="2304256" cy="136815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フレームワーク方式</a:t>
            </a:r>
          </a:p>
        </p:txBody>
      </p:sp>
      <p:sp>
        <p:nvSpPr>
          <p:cNvPr id="10" name="四角形: 角を丸くする 9">
            <a:extLst>
              <a:ext uri="{FF2B5EF4-FFF2-40B4-BE49-F238E27FC236}">
                <a16:creationId xmlns:a16="http://schemas.microsoft.com/office/drawing/2014/main" id="{8E860C71-4F2C-CAD2-D860-54233B244BE3}"/>
              </a:ext>
            </a:extLst>
          </p:cNvPr>
          <p:cNvSpPr/>
          <p:nvPr/>
        </p:nvSpPr>
        <p:spPr>
          <a:xfrm>
            <a:off x="3634324" y="3591134"/>
            <a:ext cx="2088232" cy="122413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コンサル業務</a:t>
            </a:r>
            <a:endParaRPr kumimoji="1" lang="en-US" altLang="ja-JP" dirty="0"/>
          </a:p>
          <a:p>
            <a:pPr algn="ctr"/>
            <a:r>
              <a:rPr kumimoji="1" lang="ja-JP" altLang="en-US" dirty="0"/>
              <a:t>指名合理化</a:t>
            </a:r>
            <a:endParaRPr kumimoji="1" lang="en-US" altLang="ja-JP" dirty="0"/>
          </a:p>
          <a:p>
            <a:pPr algn="ctr"/>
            <a:r>
              <a:rPr kumimoji="1" lang="ja-JP" altLang="en-US" dirty="0"/>
              <a:t>自治体ごとに</a:t>
            </a:r>
            <a:endParaRPr kumimoji="1" lang="en-US" altLang="ja-JP" dirty="0"/>
          </a:p>
          <a:p>
            <a:pPr algn="ctr"/>
            <a:r>
              <a:rPr kumimoji="1" lang="ja-JP" altLang="en-US" dirty="0"/>
              <a:t>コンサル割振</a:t>
            </a:r>
          </a:p>
        </p:txBody>
      </p:sp>
      <p:sp>
        <p:nvSpPr>
          <p:cNvPr id="11" name="四角形: 角を丸くする 10">
            <a:extLst>
              <a:ext uri="{FF2B5EF4-FFF2-40B4-BE49-F238E27FC236}">
                <a16:creationId xmlns:a16="http://schemas.microsoft.com/office/drawing/2014/main" id="{7AC0955C-EBA2-4EA3-0D7D-E017568104A4}"/>
              </a:ext>
            </a:extLst>
          </p:cNvPr>
          <p:cNvSpPr/>
          <p:nvPr/>
        </p:nvSpPr>
        <p:spPr>
          <a:xfrm>
            <a:off x="6238428" y="4077072"/>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コンサル業務の品質改善・職員の管理能力</a:t>
            </a:r>
          </a:p>
        </p:txBody>
      </p:sp>
      <p:sp>
        <p:nvSpPr>
          <p:cNvPr id="12" name="四角形: 角を丸くする 11">
            <a:extLst>
              <a:ext uri="{FF2B5EF4-FFF2-40B4-BE49-F238E27FC236}">
                <a16:creationId xmlns:a16="http://schemas.microsoft.com/office/drawing/2014/main" id="{6C823D87-C25F-A9FC-3FCC-D1680F88CACF}"/>
              </a:ext>
            </a:extLst>
          </p:cNvPr>
          <p:cNvSpPr/>
          <p:nvPr/>
        </p:nvSpPr>
        <p:spPr>
          <a:xfrm>
            <a:off x="6235771" y="4581129"/>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あらかじめのコンサル能力簡易評価</a:t>
            </a:r>
          </a:p>
        </p:txBody>
      </p:sp>
      <p:sp>
        <p:nvSpPr>
          <p:cNvPr id="13" name="楕円 12">
            <a:extLst>
              <a:ext uri="{FF2B5EF4-FFF2-40B4-BE49-F238E27FC236}">
                <a16:creationId xmlns:a16="http://schemas.microsoft.com/office/drawing/2014/main" id="{AC760AB7-7D38-1403-E2C2-541AF18B086C}"/>
              </a:ext>
            </a:extLst>
          </p:cNvPr>
          <p:cNvSpPr/>
          <p:nvPr/>
        </p:nvSpPr>
        <p:spPr>
          <a:xfrm>
            <a:off x="765820" y="5085184"/>
            <a:ext cx="2304256" cy="136815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包括発注</a:t>
            </a:r>
            <a:endParaRPr kumimoji="1" lang="en-US" altLang="ja-JP" dirty="0"/>
          </a:p>
          <a:p>
            <a:pPr algn="ctr"/>
            <a:r>
              <a:rPr kumimoji="1" lang="ja-JP" altLang="en-US" dirty="0"/>
              <a:t>方式</a:t>
            </a:r>
          </a:p>
        </p:txBody>
      </p:sp>
      <p:sp>
        <p:nvSpPr>
          <p:cNvPr id="14" name="四角形: 角を丸くする 13">
            <a:extLst>
              <a:ext uri="{FF2B5EF4-FFF2-40B4-BE49-F238E27FC236}">
                <a16:creationId xmlns:a16="http://schemas.microsoft.com/office/drawing/2014/main" id="{E52739C8-FBF2-FFB7-C17B-3FE53140DAC4}"/>
              </a:ext>
            </a:extLst>
          </p:cNvPr>
          <p:cNvSpPr/>
          <p:nvPr/>
        </p:nvSpPr>
        <p:spPr>
          <a:xfrm>
            <a:off x="3661514" y="5157192"/>
            <a:ext cx="2088232" cy="122413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手法検討</a:t>
            </a:r>
            <a:endParaRPr kumimoji="1" lang="en-US" altLang="ja-JP" sz="1600" dirty="0"/>
          </a:p>
          <a:p>
            <a:pPr algn="ctr"/>
            <a:r>
              <a:rPr kumimoji="1" lang="ja-JP" altLang="en-US" sz="1600" dirty="0"/>
              <a:t>発注支援</a:t>
            </a:r>
            <a:endParaRPr kumimoji="1" lang="en-US" altLang="ja-JP" sz="1600" dirty="0"/>
          </a:p>
          <a:p>
            <a:pPr algn="ctr"/>
            <a:r>
              <a:rPr kumimoji="1" lang="ja-JP" altLang="en-US" sz="1600" dirty="0"/>
              <a:t>モニタリング業務</a:t>
            </a:r>
            <a:endParaRPr kumimoji="1" lang="en-US" altLang="ja-JP" sz="1600" dirty="0"/>
          </a:p>
          <a:p>
            <a:pPr algn="ctr"/>
            <a:r>
              <a:rPr kumimoji="1" lang="ja-JP" altLang="en-US" sz="1600" dirty="0"/>
              <a:t>一貫・包括発注</a:t>
            </a:r>
          </a:p>
        </p:txBody>
      </p:sp>
      <p:sp>
        <p:nvSpPr>
          <p:cNvPr id="15" name="四角形: 角を丸くする 14">
            <a:extLst>
              <a:ext uri="{FF2B5EF4-FFF2-40B4-BE49-F238E27FC236}">
                <a16:creationId xmlns:a16="http://schemas.microsoft.com/office/drawing/2014/main" id="{CF9FBC3E-98C9-6378-65A3-5B495BA2FBC6}"/>
              </a:ext>
            </a:extLst>
          </p:cNvPr>
          <p:cNvSpPr/>
          <p:nvPr/>
        </p:nvSpPr>
        <p:spPr>
          <a:xfrm>
            <a:off x="6238428" y="5157192"/>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入応札労力の合理化</a:t>
            </a:r>
          </a:p>
        </p:txBody>
      </p:sp>
      <p:sp>
        <p:nvSpPr>
          <p:cNvPr id="16" name="四角形: 角を丸くする 15">
            <a:extLst>
              <a:ext uri="{FF2B5EF4-FFF2-40B4-BE49-F238E27FC236}">
                <a16:creationId xmlns:a16="http://schemas.microsoft.com/office/drawing/2014/main" id="{7B35A7E4-534A-7ACE-F31B-5C335483512D}"/>
              </a:ext>
            </a:extLst>
          </p:cNvPr>
          <p:cNvSpPr/>
          <p:nvPr/>
        </p:nvSpPr>
        <p:spPr>
          <a:xfrm>
            <a:off x="6216916" y="5664302"/>
            <a:ext cx="4968552" cy="3600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業務実施労力の合理化：コンサル料合理化</a:t>
            </a:r>
          </a:p>
        </p:txBody>
      </p:sp>
    </p:spTree>
    <p:extLst>
      <p:ext uri="{BB962C8B-B14F-4D97-AF65-F5344CB8AC3E}">
        <p14:creationId xmlns:p14="http://schemas.microsoft.com/office/powerpoint/2010/main" val="331357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ビジネス戦略のプレゼンテーション">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61417524_TF03460663_Win32" id="{0947ED4E-181F-4D77-BA47-416F22B21EA9}" vid="{3E153531-31E2-464A-A665-9A3E8DDB7182}"/>
    </a:ext>
  </a:extLst>
</a:theme>
</file>

<file path=ppt/theme/theme2.xml><?xml version="1.0" encoding="utf-8"?>
<a:theme xmlns:a="http://schemas.openxmlformats.org/drawingml/2006/main" name="Office テーマ">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ビジネス戦略のスライド</Template>
  <TotalTime>3647</TotalTime>
  <Words>2723</Words>
  <Application>Microsoft Office PowerPoint</Application>
  <PresentationFormat>ユーザー設定</PresentationFormat>
  <Paragraphs>476</Paragraphs>
  <Slides>25</Slides>
  <Notes>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Meiryo UI</vt:lpstr>
      <vt:lpstr>Arial</vt:lpstr>
      <vt:lpstr>Palatino Linotype</vt:lpstr>
      <vt:lpstr>ビジネス戦略のプレゼンテーション</vt:lpstr>
      <vt:lpstr>ＰＦＩ事業とコンサルタント業務の新展開  公共発注分野におけるコンサルタント</vt:lpstr>
      <vt:lpstr>公共事業・公民連携事業の最近の変化</vt:lpstr>
      <vt:lpstr>コンサルタント業務の分野カテゴリー（公共側）</vt:lpstr>
      <vt:lpstr>コンサルタント業務の分野カテゴリー（民間側）</vt:lpstr>
      <vt:lpstr>公民連携分野の公共側支援業務の全体像</vt:lpstr>
      <vt:lpstr>公民連携分野の民間側支援業務の全体像</vt:lpstr>
      <vt:lpstr>公共工事の入札契約方式の適用に 関するガイドラインの改正（令和4年3月）</vt:lpstr>
      <vt:lpstr>PowerPoint プレゼンテーション</vt:lpstr>
      <vt:lpstr>コンサル業務発注の多様化・合理化 PPP/PFI事業への書き換え</vt:lpstr>
      <vt:lpstr>PowerPoint プレゼンテーション</vt:lpstr>
      <vt:lpstr>PowerPoint プレゼンテーション</vt:lpstr>
      <vt:lpstr>PowerPoint プレゼンテーション</vt:lpstr>
      <vt:lpstr>PFI事業発注への読み替え</vt:lpstr>
      <vt:lpstr>PPP/PFIアクションプラン 令和4年改訂版</vt:lpstr>
      <vt:lpstr>PowerPoint プレゼンテーション</vt:lpstr>
      <vt:lpstr>基本的な考え方</vt:lpstr>
      <vt:lpstr>様々なキーワード</vt:lpstr>
      <vt:lpstr>PPP/PFI分野でのコンサル提案</vt:lpstr>
      <vt:lpstr>PowerPoint プレゼンテーション</vt:lpstr>
      <vt:lpstr>PowerPoint プレゼンテーション</vt:lpstr>
      <vt:lpstr>PowerPoint プレゼンテーション</vt:lpstr>
      <vt:lpstr>PowerPoint プレゼンテーション</vt:lpstr>
      <vt:lpstr>PPP・PFI事業発注での課題（１）</vt:lpstr>
      <vt:lpstr>PPP・PFI事業発注での課題（２）</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ＰＦＩ事業とコンサルタント業務の新展開</dc:title>
  <dc:creator>tanuki kazehiki</dc:creator>
  <cp:lastModifiedBy>tanuki kazehiki</cp:lastModifiedBy>
  <cp:revision>2</cp:revision>
  <dcterms:created xsi:type="dcterms:W3CDTF">2022-10-15T11:33:22Z</dcterms:created>
  <dcterms:modified xsi:type="dcterms:W3CDTF">2022-10-20T10:39:55Z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