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256" r:id="rId2"/>
    <p:sldId id="1869" r:id="rId3"/>
    <p:sldId id="1896" r:id="rId4"/>
    <p:sldId id="1939" r:id="rId5"/>
    <p:sldId id="1940" r:id="rId6"/>
    <p:sldId id="323" r:id="rId7"/>
    <p:sldId id="1938" r:id="rId8"/>
    <p:sldId id="1941" r:id="rId9"/>
    <p:sldId id="1942" r:id="rId10"/>
    <p:sldId id="1943" r:id="rId11"/>
    <p:sldId id="1944" r:id="rId12"/>
    <p:sldId id="1945" r:id="rId13"/>
    <p:sldId id="1947" r:id="rId14"/>
    <p:sldId id="324" r:id="rId15"/>
    <p:sldId id="325" r:id="rId16"/>
    <p:sldId id="326" r:id="rId17"/>
    <p:sldId id="327" r:id="rId18"/>
    <p:sldId id="328" r:id="rId19"/>
    <p:sldId id="331" r:id="rId20"/>
    <p:sldId id="332" r:id="rId21"/>
    <p:sldId id="333" r:id="rId22"/>
    <p:sldId id="334" r:id="rId23"/>
    <p:sldId id="1882" r:id="rId24"/>
    <p:sldId id="34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99"/>
    <a:srgbClr val="4472C4"/>
    <a:srgbClr val="FF9999"/>
    <a:srgbClr val="CCFFFF"/>
    <a:srgbClr val="CCFF99"/>
    <a:srgbClr val="E2F0D9"/>
    <a:srgbClr val="FFCC66"/>
    <a:srgbClr val="5B9BD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09" autoAdjust="0"/>
    <p:restoredTop sz="94660"/>
  </p:normalViewPr>
  <p:slideViewPr>
    <p:cSldViewPr snapToGrid="0">
      <p:cViewPr>
        <p:scale>
          <a:sx n="90" d="100"/>
          <a:sy n="90" d="100"/>
        </p:scale>
        <p:origin x="29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0DF37-9A09-4D4C-A415-9671782230D2}" type="datetimeFigureOut">
              <a:rPr kumimoji="1" lang="ja-JP" altLang="en-US" smtClean="0"/>
              <a:t>2022/9/3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C8699-273E-4E9C-B5EA-7785870C065A}" type="slidenum">
              <a:rPr kumimoji="1" lang="ja-JP" altLang="en-US" smtClean="0"/>
              <a:t>‹#›</a:t>
            </a:fld>
            <a:endParaRPr kumimoji="1" lang="ja-JP" altLang="en-US"/>
          </a:p>
        </p:txBody>
      </p:sp>
    </p:spTree>
    <p:extLst>
      <p:ext uri="{BB962C8B-B14F-4D97-AF65-F5344CB8AC3E}">
        <p14:creationId xmlns:p14="http://schemas.microsoft.com/office/powerpoint/2010/main" val="2312037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3199CD-3E1B-4AE6-990F-76F925F5EA9F}" type="slidenum">
              <a:rPr lang="en-US" altLang="ja-JP" smtClean="0"/>
              <a:pPr/>
              <a:t>6</a:t>
            </a:fld>
            <a:endParaRPr lang="ja-JP" altLang="en-US" dirty="0"/>
          </a:p>
        </p:txBody>
      </p:sp>
    </p:spTree>
    <p:extLst>
      <p:ext uri="{BB962C8B-B14F-4D97-AF65-F5344CB8AC3E}">
        <p14:creationId xmlns:p14="http://schemas.microsoft.com/office/powerpoint/2010/main" val="4225374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0ED0C2E-D043-4235-9A33-791557908BA7}" type="slidenum">
              <a:rPr lang="en-US" altLang="ja-JP" smtClean="0"/>
              <a:pPr>
                <a:defRPr/>
              </a:pPr>
              <a:t>24</a:t>
            </a:fld>
            <a:endParaRPr lang="en-US" altLang="ja-JP"/>
          </a:p>
        </p:txBody>
      </p:sp>
    </p:spTree>
    <p:extLst>
      <p:ext uri="{BB962C8B-B14F-4D97-AF65-F5344CB8AC3E}">
        <p14:creationId xmlns:p14="http://schemas.microsoft.com/office/powerpoint/2010/main" val="126474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85FF2A-8E53-4F41-8127-45D98A382F46}" type="datetime1">
              <a:rPr kumimoji="1" lang="ja-JP" altLang="en-US" smtClean="0"/>
              <a:t>2022/9/3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12529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2022/9/3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6884047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2022/9/3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53431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2022/9/3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00352182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2022/9/3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4191148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2022/9/3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401491505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71FD0F-ADFE-4FDB-91E2-FEFFF183E0E8}" type="datetime1">
              <a:rPr kumimoji="1" lang="ja-JP" altLang="en-US" smtClean="0"/>
              <a:t>2022/9/3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03841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8DB5F8-F3C6-49B9-A18F-6A72A8742605}" type="datetime1">
              <a:rPr kumimoji="1" lang="ja-JP" altLang="en-US" smtClean="0"/>
              <a:t>2022/9/3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86123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0787090-0927-4446-BC43-1317A5CFC1AF}" type="datetime1">
              <a:rPr kumimoji="1" lang="ja-JP" altLang="en-US" smtClean="0"/>
              <a:t>2022/9/3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425101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73D6A2E-6AD3-4CFA-962B-EC4FF071E679}" type="datetime1">
              <a:rPr kumimoji="1" lang="ja-JP" altLang="en-US" smtClean="0"/>
              <a:t>2022/9/3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92316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7A2EC11-F609-4800-B172-3B0060CE7DDA}" type="datetime1">
              <a:rPr kumimoji="1" lang="ja-JP" altLang="en-US" smtClean="0"/>
              <a:t>2022/9/3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10412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4AA90BC-8C28-43F8-9667-940C428F5C24}" type="datetime1">
              <a:rPr kumimoji="1" lang="ja-JP" altLang="en-US" smtClean="0"/>
              <a:t>2022/9/3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814037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5A1E98E-49C1-4443-A0C2-B6B23D02547D}" type="datetime1">
              <a:rPr kumimoji="1" lang="ja-JP" altLang="en-US" smtClean="0"/>
              <a:t>2022/9/3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32727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F0708-8B1A-4211-9921-4CAF22326716}" type="datetime1">
              <a:rPr kumimoji="1" lang="ja-JP" altLang="en-US" smtClean="0"/>
              <a:t>2022/9/3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9446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F923E8-6F34-44BA-BA6B-F13918573776}" type="datetime1">
              <a:rPr kumimoji="1" lang="ja-JP" altLang="en-US" smtClean="0"/>
              <a:t>2022/9/3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81864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49FFA9-AC0E-49AE-8D76-70A67465F9E9}" type="datetime1">
              <a:rPr kumimoji="1" lang="ja-JP" altLang="en-US" smtClean="0"/>
              <a:t>2022/9/3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19641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08ECBA-C932-4754-8DB1-5E75E5352340}" type="datetime1">
              <a:rPr kumimoji="1" lang="ja-JP" altLang="en-US" smtClean="0"/>
              <a:t>2022/9/3</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4091584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y.iba.jj2@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mtrc.jp/useful/glossary/detail/n/2005#keyword_discrip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FFABE2-8D5C-4D33-A697-81A63FE30CF2}"/>
              </a:ext>
            </a:extLst>
          </p:cNvPr>
          <p:cNvPicPr>
            <a:picLocks noChangeAspect="1"/>
          </p:cNvPicPr>
          <p:nvPr/>
        </p:nvPicPr>
        <p:blipFill rotWithShape="1">
          <a:blip r:embed="rId2">
            <a:duotone>
              <a:schemeClr val="accent2">
                <a:shade val="45000"/>
                <a:satMod val="135000"/>
              </a:schemeClr>
              <a:prstClr val="white"/>
            </a:duotone>
          </a:blip>
          <a:srcRect t="7704" b="459"/>
          <a:stretch/>
        </p:blipFill>
        <p:spPr>
          <a:xfrm>
            <a:off x="0" y="22793"/>
            <a:ext cx="12191980" cy="6857990"/>
          </a:xfrm>
          <a:prstGeom prst="rect">
            <a:avLst/>
          </a:prstGeom>
        </p:spPr>
      </p:pic>
      <p:sp>
        <p:nvSpPr>
          <p:cNvPr id="2" name="タイトル 1">
            <a:extLst>
              <a:ext uri="{FF2B5EF4-FFF2-40B4-BE49-F238E27FC236}">
                <a16:creationId xmlns:a16="http://schemas.microsoft.com/office/drawing/2014/main" id="{5E5D70FB-8EB6-4EB9-920B-87D5437B5EE4}"/>
              </a:ext>
            </a:extLst>
          </p:cNvPr>
          <p:cNvSpPr>
            <a:spLocks noGrp="1"/>
          </p:cNvSpPr>
          <p:nvPr>
            <p:ph type="ctrTitle"/>
          </p:nvPr>
        </p:nvSpPr>
        <p:spPr>
          <a:xfrm>
            <a:off x="1712317" y="518388"/>
            <a:ext cx="9938664" cy="1834056"/>
          </a:xfrm>
        </p:spPr>
        <p:txBody>
          <a:bodyPr>
            <a:normAutofit fontScale="90000"/>
          </a:bodyPr>
          <a:lstStyle/>
          <a:p>
            <a:pPr algn="r"/>
            <a:r>
              <a:rPr lang="en-US" altLang="ja-JP" sz="4000" dirty="0">
                <a:solidFill>
                  <a:schemeClr val="tx1"/>
                </a:solidFill>
              </a:rPr>
              <a:t>PPP</a:t>
            </a:r>
            <a:r>
              <a:rPr lang="ja-JP" altLang="en-US" sz="4000" dirty="0">
                <a:solidFill>
                  <a:schemeClr val="tx1"/>
                </a:solidFill>
              </a:rPr>
              <a:t>・</a:t>
            </a:r>
            <a:r>
              <a:rPr lang="en-US" altLang="ja-JP" sz="4000" dirty="0">
                <a:solidFill>
                  <a:schemeClr val="tx1"/>
                </a:solidFill>
              </a:rPr>
              <a:t>PFI</a:t>
            </a:r>
            <a:r>
              <a:rPr lang="ja-JP" altLang="en-US" sz="4000" dirty="0">
                <a:solidFill>
                  <a:schemeClr val="tx1"/>
                </a:solidFill>
              </a:rPr>
              <a:t>プロジェクトマネージャー養成</a:t>
            </a:r>
            <a:br>
              <a:rPr lang="en-US" altLang="ja-JP" sz="4000" dirty="0">
                <a:solidFill>
                  <a:schemeClr val="tx1"/>
                </a:solidFill>
              </a:rPr>
            </a:br>
            <a:r>
              <a:rPr lang="ja-JP" altLang="en-US" sz="4000" dirty="0">
                <a:solidFill>
                  <a:schemeClr val="tx1"/>
                </a:solidFill>
              </a:rPr>
              <a:t>専門講座シリーズ　全７回</a:t>
            </a:r>
            <a:br>
              <a:rPr lang="en-US" altLang="ja-JP" sz="4000" dirty="0">
                <a:solidFill>
                  <a:schemeClr val="tx1"/>
                </a:solidFill>
              </a:rPr>
            </a:br>
            <a:r>
              <a:rPr lang="ja-JP" altLang="en-US" sz="4000" dirty="0">
                <a:solidFill>
                  <a:schemeClr val="tx1"/>
                </a:solidFill>
              </a:rPr>
              <a:t>第７回事業契約と</a:t>
            </a:r>
            <a:r>
              <a:rPr lang="en-US" altLang="ja-JP" sz="4000" dirty="0">
                <a:solidFill>
                  <a:schemeClr val="tx1"/>
                </a:solidFill>
              </a:rPr>
              <a:t>SPC</a:t>
            </a:r>
            <a:r>
              <a:rPr lang="ja-JP" altLang="en-US" sz="4000" dirty="0">
                <a:solidFill>
                  <a:schemeClr val="tx1"/>
                </a:solidFill>
              </a:rPr>
              <a:t>の経営</a:t>
            </a:r>
          </a:p>
        </p:txBody>
      </p:sp>
      <p:sp>
        <p:nvSpPr>
          <p:cNvPr id="3" name="字幕 2">
            <a:extLst>
              <a:ext uri="{FF2B5EF4-FFF2-40B4-BE49-F238E27FC236}">
                <a16:creationId xmlns:a16="http://schemas.microsoft.com/office/drawing/2014/main" id="{4133CC19-36A0-414C-BE86-ED0CE65FBC11}"/>
              </a:ext>
            </a:extLst>
          </p:cNvPr>
          <p:cNvSpPr>
            <a:spLocks noGrp="1"/>
          </p:cNvSpPr>
          <p:nvPr>
            <p:ph type="subTitle" idx="1"/>
          </p:nvPr>
        </p:nvSpPr>
        <p:spPr>
          <a:xfrm>
            <a:off x="1529821" y="4803471"/>
            <a:ext cx="9422261" cy="1360831"/>
          </a:xfrm>
        </p:spPr>
        <p:txBody>
          <a:bodyPr>
            <a:normAutofit/>
          </a:bodyPr>
          <a:lstStyle/>
          <a:p>
            <a:pPr algn="r"/>
            <a:r>
              <a:rPr kumimoji="1" lang="en-US" altLang="ja-JP" sz="2000" dirty="0"/>
              <a:t>2022</a:t>
            </a:r>
            <a:r>
              <a:rPr kumimoji="1" lang="ja-JP" altLang="en-US" sz="2000" dirty="0"/>
              <a:t>年</a:t>
            </a:r>
            <a:r>
              <a:rPr kumimoji="1" lang="en-US" altLang="ja-JP" sz="2000" dirty="0"/>
              <a:t>8</a:t>
            </a:r>
            <a:r>
              <a:rPr kumimoji="1" lang="ja-JP" altLang="en-US" sz="2000" dirty="0"/>
              <a:t>月</a:t>
            </a:r>
            <a:r>
              <a:rPr kumimoji="1" lang="en-US" altLang="ja-JP" sz="2000" dirty="0"/>
              <a:t>13</a:t>
            </a:r>
            <a:r>
              <a:rPr kumimoji="1" lang="ja-JP" altLang="en-US" sz="2000" dirty="0"/>
              <a:t>日</a:t>
            </a:r>
            <a:endParaRPr kumimoji="1" lang="en-US" altLang="ja-JP" sz="2000" dirty="0"/>
          </a:p>
          <a:p>
            <a:pPr algn="r"/>
            <a:r>
              <a:rPr lang="ja-JP" altLang="en-US" sz="2000" dirty="0"/>
              <a:t>一般社団法人　国土政策研究会　理事　伊庭　良知</a:t>
            </a:r>
            <a:endParaRPr lang="en-US" altLang="ja-JP" sz="2000" dirty="0"/>
          </a:p>
          <a:p>
            <a:pPr algn="r"/>
            <a:r>
              <a:rPr kumimoji="1" lang="ja-JP" altLang="en-US" sz="2000" dirty="0"/>
              <a:t>連絡・質問：　</a:t>
            </a:r>
            <a:r>
              <a:rPr kumimoji="1" lang="en-US" altLang="ja-JP" sz="2000" dirty="0"/>
              <a:t>y.iba.jj2@gmail.com</a:t>
            </a:r>
            <a:endParaRPr kumimoji="1" lang="ja-JP" altLang="en-US" sz="2000" dirty="0"/>
          </a:p>
        </p:txBody>
      </p:sp>
    </p:spTree>
    <p:extLst>
      <p:ext uri="{BB962C8B-B14F-4D97-AF65-F5344CB8AC3E}">
        <p14:creationId xmlns:p14="http://schemas.microsoft.com/office/powerpoint/2010/main" val="4236855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A0A9A-4598-8C34-1ACB-52209B34E3E9}"/>
              </a:ext>
            </a:extLst>
          </p:cNvPr>
          <p:cNvSpPr>
            <a:spLocks noGrp="1"/>
          </p:cNvSpPr>
          <p:nvPr>
            <p:ph type="title"/>
          </p:nvPr>
        </p:nvSpPr>
        <p:spPr>
          <a:xfrm>
            <a:off x="677334" y="494414"/>
            <a:ext cx="8596668" cy="547576"/>
          </a:xfrm>
        </p:spPr>
        <p:txBody>
          <a:bodyPr>
            <a:normAutofit fontScale="90000"/>
          </a:bodyPr>
          <a:lstStyle/>
          <a:p>
            <a:r>
              <a:rPr kumimoji="1" lang="ja-JP" altLang="en-US" dirty="0"/>
              <a:t>自治体への報告（３）</a:t>
            </a:r>
          </a:p>
        </p:txBody>
      </p:sp>
      <p:sp>
        <p:nvSpPr>
          <p:cNvPr id="3" name="コンテンツ プレースホルダー 2">
            <a:extLst>
              <a:ext uri="{FF2B5EF4-FFF2-40B4-BE49-F238E27FC236}">
                <a16:creationId xmlns:a16="http://schemas.microsoft.com/office/drawing/2014/main" id="{0AD11950-0763-055A-0435-40A5A1642CDF}"/>
              </a:ext>
            </a:extLst>
          </p:cNvPr>
          <p:cNvSpPr>
            <a:spLocks noGrp="1"/>
          </p:cNvSpPr>
          <p:nvPr>
            <p:ph idx="1"/>
          </p:nvPr>
        </p:nvSpPr>
        <p:spPr>
          <a:xfrm>
            <a:off x="749594" y="1158949"/>
            <a:ext cx="10441173" cy="4882413"/>
          </a:xfrm>
        </p:spPr>
        <p:txBody>
          <a:bodyPr/>
          <a:lstStyle/>
          <a:p>
            <a:r>
              <a:rPr kumimoji="1" lang="ja-JP" altLang="en-US" dirty="0"/>
              <a:t>事業仮契約締結後</a:t>
            </a:r>
            <a:endParaRPr kumimoji="1" lang="en-US" altLang="ja-JP" dirty="0"/>
          </a:p>
          <a:p>
            <a:pPr lvl="1"/>
            <a:r>
              <a:rPr lang="ja-JP" altLang="en-US" dirty="0"/>
              <a:t>設計計画書提出</a:t>
            </a:r>
            <a:endParaRPr lang="en-US" altLang="ja-JP" dirty="0"/>
          </a:p>
          <a:p>
            <a:pPr lvl="2"/>
            <a:r>
              <a:rPr lang="ja-JP" altLang="en-US" dirty="0"/>
              <a:t>設計スケジュール（基本設計・実施設計）・この間の協議予定・担当者名簿提出</a:t>
            </a:r>
            <a:endParaRPr lang="en-US" altLang="ja-JP" dirty="0"/>
          </a:p>
          <a:p>
            <a:pPr lvl="2"/>
            <a:r>
              <a:rPr lang="ja-JP" altLang="en-US" dirty="0"/>
              <a:t>設計関係要求水準・提案内容反映チェックリスト提出</a:t>
            </a:r>
            <a:endParaRPr lang="en-US" altLang="ja-JP" dirty="0"/>
          </a:p>
          <a:p>
            <a:pPr lvl="2"/>
            <a:endParaRPr lang="en-US" altLang="ja-JP" dirty="0"/>
          </a:p>
          <a:p>
            <a:pPr lvl="1"/>
            <a:r>
              <a:rPr kumimoji="1" lang="ja-JP" altLang="en-US" dirty="0"/>
              <a:t>本契約スケジュールの確認</a:t>
            </a:r>
            <a:endParaRPr kumimoji="1" lang="en-US" altLang="ja-JP" dirty="0"/>
          </a:p>
          <a:p>
            <a:pPr lvl="2"/>
            <a:r>
              <a:rPr lang="ja-JP" altLang="en-US" dirty="0"/>
              <a:t>議会承認スケジュールの確認</a:t>
            </a:r>
            <a:endParaRPr lang="en-US" altLang="ja-JP" dirty="0"/>
          </a:p>
          <a:p>
            <a:pPr lvl="1"/>
            <a:endParaRPr lang="en-US" altLang="ja-JP" dirty="0"/>
          </a:p>
          <a:p>
            <a:pPr lvl="1"/>
            <a:r>
              <a:rPr lang="ja-JP" altLang="en-US" dirty="0"/>
              <a:t>銀行交渉（融資確約書・条件規定書の確認：その通りの融資が実行されるか？）</a:t>
            </a:r>
            <a:endParaRPr lang="en-US" altLang="ja-JP" dirty="0"/>
          </a:p>
          <a:p>
            <a:pPr lvl="2"/>
            <a:r>
              <a:rPr kumimoji="1" lang="en-US" altLang="ja-JP" dirty="0"/>
              <a:t>SPC</a:t>
            </a:r>
            <a:r>
              <a:rPr kumimoji="1" lang="ja-JP" altLang="en-US" dirty="0"/>
              <a:t>運営経費：つなぎ融資の交渉</a:t>
            </a:r>
            <a:endParaRPr kumimoji="1" lang="en-US" altLang="ja-JP" dirty="0"/>
          </a:p>
          <a:p>
            <a:pPr lvl="2"/>
            <a:r>
              <a:rPr lang="ja-JP" altLang="en-US" dirty="0"/>
              <a:t>設計費支払い（建設期間中融資その１）：基本設計費・実施設計費</a:t>
            </a:r>
            <a:endParaRPr lang="en-US" altLang="ja-JP" dirty="0"/>
          </a:p>
          <a:p>
            <a:pPr lvl="2"/>
            <a:r>
              <a:rPr lang="ja-JP" altLang="en-US" dirty="0"/>
              <a:t>その後の建設期間中融資や優先融資の銀行の実施方針の協議・確認</a:t>
            </a:r>
            <a:endParaRPr lang="en-US" altLang="ja-JP" dirty="0"/>
          </a:p>
          <a:p>
            <a:pPr lvl="2"/>
            <a:r>
              <a:rPr lang="ja-JP" altLang="en-US" dirty="0"/>
              <a:t>銀行のモニタリング計画の聞き取り</a:t>
            </a:r>
            <a:endParaRPr lang="en-US" altLang="ja-JP" dirty="0"/>
          </a:p>
          <a:p>
            <a:pPr lvl="3"/>
            <a:endParaRPr lang="en-US" altLang="ja-JP" dirty="0"/>
          </a:p>
          <a:p>
            <a:pPr lvl="2"/>
            <a:endParaRPr kumimoji="1" lang="ja-JP" altLang="en-US" dirty="0"/>
          </a:p>
        </p:txBody>
      </p:sp>
      <p:sp>
        <p:nvSpPr>
          <p:cNvPr id="4" name="スライド番号プレースホルダー 3">
            <a:extLst>
              <a:ext uri="{FF2B5EF4-FFF2-40B4-BE49-F238E27FC236}">
                <a16:creationId xmlns:a16="http://schemas.microsoft.com/office/drawing/2014/main" id="{9F5620DF-515B-EEAC-AB54-4EE1225AD094}"/>
              </a:ext>
            </a:extLst>
          </p:cNvPr>
          <p:cNvSpPr>
            <a:spLocks noGrp="1"/>
          </p:cNvSpPr>
          <p:nvPr>
            <p:ph type="sldNum" sz="quarter" idx="12"/>
          </p:nvPr>
        </p:nvSpPr>
        <p:spPr/>
        <p:txBody>
          <a:bodyPr/>
          <a:lstStyle/>
          <a:p>
            <a:fld id="{8CBE0B6B-AA1C-4A08-8C69-36F95E8FD104}" type="slidenum">
              <a:rPr kumimoji="1" lang="ja-JP" altLang="en-US" smtClean="0"/>
              <a:t>10</a:t>
            </a:fld>
            <a:endParaRPr kumimoji="1" lang="ja-JP" altLang="en-US"/>
          </a:p>
        </p:txBody>
      </p:sp>
    </p:spTree>
    <p:extLst>
      <p:ext uri="{BB962C8B-B14F-4D97-AF65-F5344CB8AC3E}">
        <p14:creationId xmlns:p14="http://schemas.microsoft.com/office/powerpoint/2010/main" val="3596231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A0A9A-4598-8C34-1ACB-52209B34E3E9}"/>
              </a:ext>
            </a:extLst>
          </p:cNvPr>
          <p:cNvSpPr>
            <a:spLocks noGrp="1"/>
          </p:cNvSpPr>
          <p:nvPr>
            <p:ph type="title"/>
          </p:nvPr>
        </p:nvSpPr>
        <p:spPr>
          <a:xfrm>
            <a:off x="677334" y="494414"/>
            <a:ext cx="8596668" cy="547576"/>
          </a:xfrm>
        </p:spPr>
        <p:txBody>
          <a:bodyPr>
            <a:normAutofit fontScale="90000"/>
          </a:bodyPr>
          <a:lstStyle/>
          <a:p>
            <a:r>
              <a:rPr kumimoji="1" lang="ja-JP" altLang="en-US" dirty="0"/>
              <a:t>自治体への報告（４）</a:t>
            </a:r>
          </a:p>
        </p:txBody>
      </p:sp>
      <p:sp>
        <p:nvSpPr>
          <p:cNvPr id="3" name="コンテンツ プレースホルダー 2">
            <a:extLst>
              <a:ext uri="{FF2B5EF4-FFF2-40B4-BE49-F238E27FC236}">
                <a16:creationId xmlns:a16="http://schemas.microsoft.com/office/drawing/2014/main" id="{0AD11950-0763-055A-0435-40A5A1642CDF}"/>
              </a:ext>
            </a:extLst>
          </p:cNvPr>
          <p:cNvSpPr>
            <a:spLocks noGrp="1"/>
          </p:cNvSpPr>
          <p:nvPr>
            <p:ph idx="1"/>
          </p:nvPr>
        </p:nvSpPr>
        <p:spPr>
          <a:xfrm>
            <a:off x="749594" y="1158949"/>
            <a:ext cx="10441173" cy="4882413"/>
          </a:xfrm>
        </p:spPr>
        <p:txBody>
          <a:bodyPr/>
          <a:lstStyle/>
          <a:p>
            <a:r>
              <a:rPr kumimoji="1" lang="ja-JP" altLang="en-US" dirty="0"/>
              <a:t>事業契約締結後</a:t>
            </a:r>
            <a:endParaRPr kumimoji="1" lang="en-US" altLang="ja-JP" dirty="0"/>
          </a:p>
          <a:p>
            <a:pPr lvl="1"/>
            <a:r>
              <a:rPr lang="ja-JP" altLang="en-US" dirty="0"/>
              <a:t>設計計画書提出（確定版提出</a:t>
            </a:r>
            <a:endParaRPr lang="en-US" altLang="ja-JP" dirty="0"/>
          </a:p>
          <a:p>
            <a:pPr lvl="2"/>
            <a:r>
              <a:rPr lang="ja-JP" altLang="en-US" dirty="0"/>
              <a:t>設計スケジュール（基本設計・実施設計）・この間の協議予定・担当者名簿提出</a:t>
            </a:r>
            <a:endParaRPr lang="en-US" altLang="ja-JP" dirty="0"/>
          </a:p>
          <a:p>
            <a:pPr lvl="2"/>
            <a:r>
              <a:rPr lang="ja-JP" altLang="en-US" dirty="0"/>
              <a:t>設計関係要求水準・提案内容反映チェックリスト提出</a:t>
            </a:r>
            <a:endParaRPr lang="en-US" altLang="ja-JP" dirty="0"/>
          </a:p>
          <a:p>
            <a:pPr lvl="2"/>
            <a:endParaRPr lang="en-US" altLang="ja-JP" dirty="0"/>
          </a:p>
          <a:p>
            <a:pPr lvl="1"/>
            <a:r>
              <a:rPr kumimoji="1" lang="ja-JP" altLang="en-US" dirty="0"/>
              <a:t>関係者協議会の開始</a:t>
            </a:r>
            <a:endParaRPr kumimoji="1" lang="en-US" altLang="ja-JP" dirty="0"/>
          </a:p>
          <a:p>
            <a:pPr lvl="2"/>
            <a:r>
              <a:rPr lang="ja-JP" altLang="en-US" dirty="0"/>
              <a:t>第１回：スケジュール確認・担当者確認・要綱の相互確認など</a:t>
            </a:r>
            <a:endParaRPr lang="en-US" altLang="ja-JP" dirty="0"/>
          </a:p>
          <a:p>
            <a:pPr lvl="2"/>
            <a:r>
              <a:rPr lang="ja-JP" altLang="en-US" dirty="0"/>
              <a:t>設計関係スケジュール・体制の確認・自治体モニタリングの方針確認</a:t>
            </a:r>
            <a:endParaRPr lang="en-US" altLang="ja-JP" dirty="0"/>
          </a:p>
          <a:p>
            <a:pPr lvl="2"/>
            <a:r>
              <a:rPr lang="ja-JP" altLang="en-US" dirty="0"/>
              <a:t>議事録の作成・承認・相互確認方法の決定</a:t>
            </a:r>
            <a:endParaRPr lang="en-US" altLang="ja-JP" dirty="0"/>
          </a:p>
          <a:p>
            <a:pPr lvl="1"/>
            <a:r>
              <a:rPr lang="ja-JP" altLang="en-US" dirty="0"/>
              <a:t>銀行交渉決定事項の報告（提案通りに融資がなされるか？自治体に報告）</a:t>
            </a:r>
            <a:endParaRPr lang="en-US" altLang="ja-JP" dirty="0"/>
          </a:p>
          <a:p>
            <a:pPr lvl="2"/>
            <a:r>
              <a:rPr kumimoji="1" lang="en-US" altLang="ja-JP" dirty="0"/>
              <a:t>SPC</a:t>
            </a:r>
            <a:r>
              <a:rPr kumimoji="1" lang="ja-JP" altLang="en-US" dirty="0"/>
              <a:t>運営経費：つなぎ融資</a:t>
            </a:r>
            <a:r>
              <a:rPr lang="ja-JP" altLang="en-US" dirty="0"/>
              <a:t>の実行報告</a:t>
            </a:r>
            <a:endParaRPr kumimoji="1" lang="en-US" altLang="ja-JP" dirty="0"/>
          </a:p>
          <a:p>
            <a:pPr lvl="2"/>
            <a:r>
              <a:rPr lang="ja-JP" altLang="en-US" dirty="0"/>
              <a:t>設計費支払い（建設期間中融資その１）：基本設計費・実施設計費の融資契約の報告</a:t>
            </a:r>
            <a:endParaRPr lang="en-US" altLang="ja-JP" dirty="0"/>
          </a:p>
          <a:p>
            <a:pPr lvl="2"/>
            <a:r>
              <a:rPr lang="ja-JP" altLang="en-US" dirty="0"/>
              <a:t>その後の建設期間中融資や優先融資の銀行の実施方針の協議・確認の報告</a:t>
            </a:r>
            <a:endParaRPr lang="en-US" altLang="ja-JP" dirty="0"/>
          </a:p>
          <a:p>
            <a:pPr lvl="2"/>
            <a:endParaRPr lang="en-US" altLang="ja-JP" dirty="0"/>
          </a:p>
          <a:p>
            <a:pPr lvl="3"/>
            <a:endParaRPr lang="en-US" altLang="ja-JP" dirty="0"/>
          </a:p>
          <a:p>
            <a:pPr lvl="2"/>
            <a:endParaRPr kumimoji="1" lang="ja-JP" altLang="en-US" dirty="0"/>
          </a:p>
        </p:txBody>
      </p:sp>
      <p:sp>
        <p:nvSpPr>
          <p:cNvPr id="4" name="スライド番号プレースホルダー 3">
            <a:extLst>
              <a:ext uri="{FF2B5EF4-FFF2-40B4-BE49-F238E27FC236}">
                <a16:creationId xmlns:a16="http://schemas.microsoft.com/office/drawing/2014/main" id="{9F5620DF-515B-EEAC-AB54-4EE1225AD094}"/>
              </a:ext>
            </a:extLst>
          </p:cNvPr>
          <p:cNvSpPr>
            <a:spLocks noGrp="1"/>
          </p:cNvSpPr>
          <p:nvPr>
            <p:ph type="sldNum" sz="quarter" idx="12"/>
          </p:nvPr>
        </p:nvSpPr>
        <p:spPr/>
        <p:txBody>
          <a:bodyPr/>
          <a:lstStyle/>
          <a:p>
            <a:fld id="{8CBE0B6B-AA1C-4A08-8C69-36F95E8FD104}" type="slidenum">
              <a:rPr kumimoji="1" lang="ja-JP" altLang="en-US" smtClean="0"/>
              <a:t>11</a:t>
            </a:fld>
            <a:endParaRPr kumimoji="1" lang="ja-JP" altLang="en-US"/>
          </a:p>
        </p:txBody>
      </p:sp>
    </p:spTree>
    <p:extLst>
      <p:ext uri="{BB962C8B-B14F-4D97-AF65-F5344CB8AC3E}">
        <p14:creationId xmlns:p14="http://schemas.microsoft.com/office/powerpoint/2010/main" val="3996932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A0A9A-4598-8C34-1ACB-52209B34E3E9}"/>
              </a:ext>
            </a:extLst>
          </p:cNvPr>
          <p:cNvSpPr>
            <a:spLocks noGrp="1"/>
          </p:cNvSpPr>
          <p:nvPr>
            <p:ph type="title"/>
          </p:nvPr>
        </p:nvSpPr>
        <p:spPr>
          <a:xfrm>
            <a:off x="677334" y="494414"/>
            <a:ext cx="8596668" cy="547576"/>
          </a:xfrm>
        </p:spPr>
        <p:txBody>
          <a:bodyPr>
            <a:normAutofit fontScale="90000"/>
          </a:bodyPr>
          <a:lstStyle/>
          <a:p>
            <a:r>
              <a:rPr kumimoji="1" lang="ja-JP" altLang="en-US" dirty="0"/>
              <a:t>自治体への報告（５）</a:t>
            </a:r>
          </a:p>
        </p:txBody>
      </p:sp>
      <p:sp>
        <p:nvSpPr>
          <p:cNvPr id="3" name="コンテンツ プレースホルダー 2">
            <a:extLst>
              <a:ext uri="{FF2B5EF4-FFF2-40B4-BE49-F238E27FC236}">
                <a16:creationId xmlns:a16="http://schemas.microsoft.com/office/drawing/2014/main" id="{0AD11950-0763-055A-0435-40A5A1642CDF}"/>
              </a:ext>
            </a:extLst>
          </p:cNvPr>
          <p:cNvSpPr>
            <a:spLocks noGrp="1"/>
          </p:cNvSpPr>
          <p:nvPr>
            <p:ph idx="1"/>
          </p:nvPr>
        </p:nvSpPr>
        <p:spPr>
          <a:xfrm>
            <a:off x="749594" y="1158949"/>
            <a:ext cx="10441173" cy="4882413"/>
          </a:xfrm>
        </p:spPr>
        <p:txBody>
          <a:bodyPr>
            <a:normAutofit/>
          </a:bodyPr>
          <a:lstStyle/>
          <a:p>
            <a:r>
              <a:rPr kumimoji="1" lang="ja-JP" altLang="en-US" sz="2000" dirty="0"/>
              <a:t>その後の報告</a:t>
            </a:r>
            <a:endParaRPr kumimoji="1" lang="en-US" altLang="ja-JP" sz="2000" dirty="0"/>
          </a:p>
          <a:p>
            <a:pPr lvl="1"/>
            <a:r>
              <a:rPr lang="ja-JP" altLang="en-US" sz="1800" dirty="0"/>
              <a:t>建設計画・維持管理計画・運営計画など計画書スケジュールに合わせ提出</a:t>
            </a:r>
            <a:endParaRPr lang="en-US" altLang="ja-JP" sz="1800" dirty="0"/>
          </a:p>
          <a:p>
            <a:pPr lvl="2"/>
            <a:endParaRPr lang="en-US" altLang="ja-JP" sz="1600" dirty="0"/>
          </a:p>
          <a:p>
            <a:pPr lvl="1"/>
            <a:r>
              <a:rPr kumimoji="1" lang="ja-JP" altLang="en-US" sz="1800" dirty="0"/>
              <a:t>業務報告（月次、四半期、半期、年次計画など提案のとおり実施）</a:t>
            </a:r>
            <a:endParaRPr kumimoji="1" lang="en-US" altLang="ja-JP" sz="1800" dirty="0"/>
          </a:p>
          <a:p>
            <a:pPr lvl="2"/>
            <a:r>
              <a:rPr lang="ja-JP" altLang="en-US" sz="1600" dirty="0"/>
              <a:t>契約の進捗や締結報告も含む（銀行との融資契約・業務実施企業との受委託契約などその都度）</a:t>
            </a:r>
            <a:endParaRPr lang="en-US" altLang="ja-JP" sz="1600" dirty="0"/>
          </a:p>
          <a:p>
            <a:pPr lvl="2"/>
            <a:r>
              <a:rPr lang="en-US" altLang="ja-JP" sz="1600" dirty="0"/>
              <a:t>SPC</a:t>
            </a:r>
            <a:r>
              <a:rPr lang="ja-JP" altLang="en-US" sz="1600" dirty="0"/>
              <a:t>の会計報告（入金・出金など）</a:t>
            </a:r>
            <a:endParaRPr lang="en-US" altLang="ja-JP" sz="1600" dirty="0"/>
          </a:p>
          <a:p>
            <a:pPr lvl="2"/>
            <a:r>
              <a:rPr lang="ja-JP" altLang="en-US" sz="1600" dirty="0"/>
              <a:t>自治体・銀行・受託企業との議事録</a:t>
            </a:r>
            <a:endParaRPr lang="en-US" altLang="ja-JP" sz="1600" dirty="0"/>
          </a:p>
          <a:p>
            <a:pPr lvl="2"/>
            <a:r>
              <a:rPr lang="ja-JP" altLang="en-US" sz="1600" dirty="0"/>
              <a:t>セルフモニタリング関連</a:t>
            </a:r>
            <a:endParaRPr lang="en-US" altLang="ja-JP" sz="1600" dirty="0"/>
          </a:p>
          <a:p>
            <a:pPr lvl="3"/>
            <a:r>
              <a:rPr lang="ja-JP" altLang="en-US" sz="1400" dirty="0"/>
              <a:t>実施報告・内容・。結果</a:t>
            </a:r>
            <a:endParaRPr lang="en-US" altLang="ja-JP" sz="1400" dirty="0"/>
          </a:p>
          <a:p>
            <a:pPr lvl="2"/>
            <a:endParaRPr lang="en-US" altLang="ja-JP" sz="1600" dirty="0"/>
          </a:p>
          <a:p>
            <a:pPr lvl="2"/>
            <a:endParaRPr lang="en-US" altLang="ja-JP" sz="1600" dirty="0"/>
          </a:p>
          <a:p>
            <a:pPr lvl="3"/>
            <a:endParaRPr lang="en-US" altLang="ja-JP" sz="1400" dirty="0"/>
          </a:p>
          <a:p>
            <a:pPr lvl="2"/>
            <a:endParaRPr kumimoji="1" lang="ja-JP" altLang="en-US" sz="1600" dirty="0"/>
          </a:p>
        </p:txBody>
      </p:sp>
      <p:sp>
        <p:nvSpPr>
          <p:cNvPr id="4" name="スライド番号プレースホルダー 3">
            <a:extLst>
              <a:ext uri="{FF2B5EF4-FFF2-40B4-BE49-F238E27FC236}">
                <a16:creationId xmlns:a16="http://schemas.microsoft.com/office/drawing/2014/main" id="{9F5620DF-515B-EEAC-AB54-4EE1225AD094}"/>
              </a:ext>
            </a:extLst>
          </p:cNvPr>
          <p:cNvSpPr>
            <a:spLocks noGrp="1"/>
          </p:cNvSpPr>
          <p:nvPr>
            <p:ph type="sldNum" sz="quarter" idx="12"/>
          </p:nvPr>
        </p:nvSpPr>
        <p:spPr/>
        <p:txBody>
          <a:bodyPr/>
          <a:lstStyle/>
          <a:p>
            <a:fld id="{8CBE0B6B-AA1C-4A08-8C69-36F95E8FD104}" type="slidenum">
              <a:rPr kumimoji="1" lang="ja-JP" altLang="en-US" smtClean="0"/>
              <a:t>12</a:t>
            </a:fld>
            <a:endParaRPr kumimoji="1" lang="ja-JP" altLang="en-US"/>
          </a:p>
        </p:txBody>
      </p:sp>
    </p:spTree>
    <p:extLst>
      <p:ext uri="{BB962C8B-B14F-4D97-AF65-F5344CB8AC3E}">
        <p14:creationId xmlns:p14="http://schemas.microsoft.com/office/powerpoint/2010/main" val="1886444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8EECCBF-6574-3BAD-18C8-443433BFDC7D}"/>
              </a:ext>
            </a:extLst>
          </p:cNvPr>
          <p:cNvPicPr>
            <a:picLocks noChangeAspect="1"/>
          </p:cNvPicPr>
          <p:nvPr/>
        </p:nvPicPr>
        <p:blipFill rotWithShape="1">
          <a:blip r:embed="rId2">
            <a:duotone>
              <a:schemeClr val="accent1">
                <a:shade val="45000"/>
                <a:satMod val="135000"/>
              </a:schemeClr>
              <a:prstClr val="white"/>
            </a:duotone>
          </a:blip>
          <a:srcRect t="5572" r="9091" b="3520"/>
          <a:stretch/>
        </p:blipFill>
        <p:spPr>
          <a:xfrm rot="10800000">
            <a:off x="1" y="10"/>
            <a:ext cx="12191999" cy="6857990"/>
          </a:xfrm>
          <a:prstGeom prst="rect">
            <a:avLst/>
          </a:prstGeom>
        </p:spPr>
      </p:pic>
      <p:sp>
        <p:nvSpPr>
          <p:cNvPr id="5" name="タイトル 4">
            <a:extLst>
              <a:ext uri="{FF2B5EF4-FFF2-40B4-BE49-F238E27FC236}">
                <a16:creationId xmlns:a16="http://schemas.microsoft.com/office/drawing/2014/main" id="{462204F3-3505-4A95-9A58-119FEC0038A2}"/>
              </a:ext>
            </a:extLst>
          </p:cNvPr>
          <p:cNvSpPr>
            <a:spLocks noGrp="1"/>
          </p:cNvSpPr>
          <p:nvPr>
            <p:ph type="title"/>
          </p:nvPr>
        </p:nvSpPr>
        <p:spPr>
          <a:xfrm>
            <a:off x="3891516" y="684517"/>
            <a:ext cx="6087140" cy="1431364"/>
          </a:xfrm>
        </p:spPr>
        <p:txBody>
          <a:bodyPr vert="horz" lIns="91440" tIns="45720" rIns="91440" bIns="45720" rtlCol="0" anchor="b">
            <a:normAutofit/>
          </a:bodyPr>
          <a:lstStyle/>
          <a:p>
            <a:pPr algn="r"/>
            <a:r>
              <a:rPr lang="en-US" altLang="ja-JP" sz="5400"/>
              <a:t>④</a:t>
            </a:r>
            <a:r>
              <a:rPr lang="ja-JP" altLang="en-US" sz="5400"/>
              <a:t>様々な注意事項</a:t>
            </a:r>
          </a:p>
        </p:txBody>
      </p:sp>
      <p:sp>
        <p:nvSpPr>
          <p:cNvPr id="4" name="スライド番号プレースホルダー 3">
            <a:extLst>
              <a:ext uri="{FF2B5EF4-FFF2-40B4-BE49-F238E27FC236}">
                <a16:creationId xmlns:a16="http://schemas.microsoft.com/office/drawing/2014/main" id="{CD3CA374-1BBD-4F61-A363-F3922A5F6206}"/>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8CBE0B6B-AA1C-4A08-8C69-36F95E8FD104}" type="slidenum">
              <a:rPr kumimoji="1" lang="en-US" altLang="ja-JP" smtClean="0"/>
              <a:pPr defTabSz="914400">
                <a:spcAft>
                  <a:spcPts val="600"/>
                </a:spcAft>
              </a:pPr>
              <a:t>13</a:t>
            </a:fld>
            <a:endParaRPr kumimoji="1" lang="en-US" altLang="ja-JP"/>
          </a:p>
        </p:txBody>
      </p:sp>
    </p:spTree>
    <p:extLst>
      <p:ext uri="{BB962C8B-B14F-4D97-AF65-F5344CB8AC3E}">
        <p14:creationId xmlns:p14="http://schemas.microsoft.com/office/powerpoint/2010/main" val="1387446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7DE102-B1CE-4724-9391-EA836A9D2D83}"/>
              </a:ext>
            </a:extLst>
          </p:cNvPr>
          <p:cNvSpPr>
            <a:spLocks noGrp="1"/>
          </p:cNvSpPr>
          <p:nvPr>
            <p:ph type="title"/>
          </p:nvPr>
        </p:nvSpPr>
        <p:spPr>
          <a:xfrm>
            <a:off x="1524002" y="381000"/>
            <a:ext cx="9144001" cy="743744"/>
          </a:xfrm>
        </p:spPr>
        <p:txBody>
          <a:bodyPr/>
          <a:lstStyle/>
          <a:p>
            <a:r>
              <a:rPr kumimoji="1" lang="ja-JP" altLang="en-US" dirty="0"/>
              <a:t>我々が経営する</a:t>
            </a:r>
            <a:r>
              <a:rPr kumimoji="1" lang="en-US" altLang="ja-JP" dirty="0"/>
              <a:t>SPC</a:t>
            </a:r>
            <a:r>
              <a:rPr kumimoji="1" lang="ja-JP" altLang="en-US" dirty="0"/>
              <a:t>の目的</a:t>
            </a:r>
          </a:p>
        </p:txBody>
      </p:sp>
      <p:sp>
        <p:nvSpPr>
          <p:cNvPr id="3" name="コンテンツ プレースホルダー 2">
            <a:extLst>
              <a:ext uri="{FF2B5EF4-FFF2-40B4-BE49-F238E27FC236}">
                <a16:creationId xmlns:a16="http://schemas.microsoft.com/office/drawing/2014/main" id="{E7473058-BA36-4495-9DE7-F4AC9169C3A6}"/>
              </a:ext>
            </a:extLst>
          </p:cNvPr>
          <p:cNvSpPr>
            <a:spLocks noGrp="1"/>
          </p:cNvSpPr>
          <p:nvPr>
            <p:ph idx="1"/>
          </p:nvPr>
        </p:nvSpPr>
        <p:spPr>
          <a:xfrm>
            <a:off x="839417" y="1274077"/>
            <a:ext cx="10787285" cy="4751040"/>
          </a:xfrm>
        </p:spPr>
        <p:txBody>
          <a:bodyPr>
            <a:normAutofit fontScale="92500"/>
          </a:bodyPr>
          <a:lstStyle/>
          <a:p>
            <a:r>
              <a:rPr kumimoji="1" lang="ja-JP" altLang="en-US" sz="2400" dirty="0"/>
              <a:t>自治体・金融機関の監査（事業・会計）（モニタリング）の簡素化</a:t>
            </a:r>
            <a:endParaRPr kumimoji="1" lang="en-US" altLang="ja-JP" sz="2400" dirty="0"/>
          </a:p>
          <a:p>
            <a:pPr lvl="1"/>
            <a:r>
              <a:rPr lang="ja-JP" altLang="en-US" sz="2000" dirty="0"/>
              <a:t>一般の企業だと、当該事業（当該</a:t>
            </a:r>
            <a:r>
              <a:rPr lang="en-US" altLang="ja-JP" sz="2000" dirty="0"/>
              <a:t>PFI</a:t>
            </a:r>
            <a:r>
              <a:rPr lang="ja-JP" altLang="en-US" sz="2000" dirty="0"/>
              <a:t>事業）以外の事業全般のチェックが必要</a:t>
            </a:r>
            <a:endParaRPr lang="en-US" altLang="ja-JP" sz="2000" dirty="0"/>
          </a:p>
          <a:p>
            <a:pPr lvl="2"/>
            <a:r>
              <a:rPr kumimoji="1" lang="ja-JP" altLang="en-US" sz="1800" dirty="0"/>
              <a:t>当該</a:t>
            </a:r>
            <a:r>
              <a:rPr kumimoji="1" lang="en-US" altLang="ja-JP" sz="1800" dirty="0"/>
              <a:t>PFI</a:t>
            </a:r>
            <a:r>
              <a:rPr kumimoji="1" lang="ja-JP" altLang="en-US" sz="1800" dirty="0"/>
              <a:t>事業以外のリスク・失敗で、契約相手先が倒産の恐れ</a:t>
            </a:r>
            <a:endParaRPr kumimoji="1" lang="en-US" altLang="ja-JP" sz="1800" dirty="0"/>
          </a:p>
          <a:p>
            <a:pPr lvl="2"/>
            <a:r>
              <a:rPr lang="en-US" altLang="ja-JP" sz="1800" dirty="0"/>
              <a:t>SPC</a:t>
            </a:r>
            <a:r>
              <a:rPr lang="ja-JP" altLang="en-US" sz="1800" dirty="0"/>
              <a:t>は、当該</a:t>
            </a:r>
            <a:r>
              <a:rPr lang="en-US" altLang="ja-JP" sz="1800" dirty="0"/>
              <a:t>PFI</a:t>
            </a:r>
            <a:r>
              <a:rPr lang="ja-JP" altLang="en-US" sz="1800" dirty="0"/>
              <a:t>事業以外は、できないので、関係のないことで倒産の恐れなし。</a:t>
            </a:r>
            <a:endParaRPr lang="en-US" altLang="ja-JP" sz="1800" dirty="0"/>
          </a:p>
          <a:p>
            <a:pPr lvl="3"/>
            <a:r>
              <a:rPr kumimoji="1" lang="ja-JP" altLang="en-US" sz="1600" dirty="0"/>
              <a:t>なので、監査（モニタリング）は、当該</a:t>
            </a:r>
            <a:r>
              <a:rPr kumimoji="1" lang="en-US" altLang="ja-JP" sz="1600" dirty="0"/>
              <a:t>PFI</a:t>
            </a:r>
            <a:r>
              <a:rPr kumimoji="1" lang="ja-JP" altLang="en-US" sz="1600" dirty="0"/>
              <a:t>事業のことだけで済む。</a:t>
            </a:r>
            <a:endParaRPr kumimoji="1" lang="en-US" altLang="ja-JP" sz="1600" dirty="0"/>
          </a:p>
          <a:p>
            <a:r>
              <a:rPr lang="ja-JP" altLang="en-US" sz="2400" dirty="0"/>
              <a:t>自治体・収益事業等からの収入、金融機関・委託企業への支出監理</a:t>
            </a:r>
            <a:endParaRPr lang="en-US" altLang="ja-JP" sz="2400" dirty="0"/>
          </a:p>
          <a:p>
            <a:r>
              <a:rPr kumimoji="1" lang="ja-JP" altLang="en-US" sz="2400" dirty="0"/>
              <a:t>委託企業の業務実施状況のモニタリング・自治体への報告</a:t>
            </a:r>
            <a:r>
              <a:rPr kumimoji="1" lang="en-US" altLang="ja-JP" sz="2400" dirty="0"/>
              <a:t>(</a:t>
            </a:r>
            <a:r>
              <a:rPr kumimoji="1" lang="ja-JP" altLang="en-US" sz="2400" dirty="0"/>
              <a:t>セルフモニター</a:t>
            </a:r>
            <a:r>
              <a:rPr kumimoji="1" lang="en-US" altLang="ja-JP" sz="2400" dirty="0"/>
              <a:t>)</a:t>
            </a:r>
          </a:p>
          <a:p>
            <a:r>
              <a:rPr lang="ja-JP" altLang="en-US" sz="2400" dirty="0"/>
              <a:t>出資者への配当</a:t>
            </a:r>
            <a:endParaRPr lang="en-US" altLang="ja-JP" sz="2400" dirty="0"/>
          </a:p>
          <a:p>
            <a:pPr lvl="1"/>
            <a:r>
              <a:rPr kumimoji="1" lang="ja-JP" altLang="en-US" sz="2000" dirty="0"/>
              <a:t>公共事業なので適正な水準である必要。</a:t>
            </a:r>
            <a:r>
              <a:rPr kumimoji="1" lang="en-US" altLang="ja-JP" sz="2000" dirty="0"/>
              <a:t>100%</a:t>
            </a:r>
            <a:r>
              <a:rPr kumimoji="1" lang="ja-JP" altLang="en-US" sz="2000" dirty="0"/>
              <a:t>サービス対価型だと、もらってるのは税金！</a:t>
            </a:r>
            <a:endParaRPr kumimoji="1" lang="en-US" altLang="ja-JP" sz="2000" dirty="0"/>
          </a:p>
          <a:p>
            <a:pPr lvl="1"/>
            <a:r>
              <a:rPr lang="ja-JP" altLang="en-US" sz="2000" dirty="0"/>
              <a:t>剰余金は、違約金以上・銀行返済（元利）の２％～５％くらい</a:t>
            </a:r>
            <a:endParaRPr lang="en-US" altLang="ja-JP" sz="2000" dirty="0"/>
          </a:p>
          <a:p>
            <a:pPr lvl="2"/>
            <a:r>
              <a:rPr kumimoji="1" lang="ja-JP" altLang="en-US" sz="1800" dirty="0"/>
              <a:t>なので、銀行借り入れが多いと、配当増える。１０億（２～５千万）３０億（６～</a:t>
            </a:r>
            <a:r>
              <a:rPr kumimoji="1" lang="en-US" altLang="ja-JP" sz="1800" dirty="0"/>
              <a:t>1</a:t>
            </a:r>
            <a:r>
              <a:rPr kumimoji="1" lang="ja-JP" altLang="en-US" sz="1800" dirty="0"/>
              <a:t>億</a:t>
            </a:r>
            <a:r>
              <a:rPr kumimoji="1" lang="en-US" altLang="ja-JP" sz="1800" dirty="0"/>
              <a:t>5</a:t>
            </a:r>
            <a:r>
              <a:rPr kumimoji="1" lang="ja-JP" altLang="en-US" sz="1800" dirty="0"/>
              <a:t>千万）</a:t>
            </a:r>
            <a:endParaRPr kumimoji="1" lang="en-US" altLang="ja-JP" sz="1800" dirty="0"/>
          </a:p>
          <a:p>
            <a:endParaRPr kumimoji="1" lang="ja-JP" altLang="en-US" sz="2400" dirty="0"/>
          </a:p>
        </p:txBody>
      </p:sp>
    </p:spTree>
    <p:extLst>
      <p:ext uri="{BB962C8B-B14F-4D97-AF65-F5344CB8AC3E}">
        <p14:creationId xmlns:p14="http://schemas.microsoft.com/office/powerpoint/2010/main" val="232077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6B87AB-F160-45C2-B97C-2C6D711BBB24}"/>
              </a:ext>
            </a:extLst>
          </p:cNvPr>
          <p:cNvSpPr>
            <a:spLocks noGrp="1"/>
          </p:cNvSpPr>
          <p:nvPr>
            <p:ph type="title"/>
          </p:nvPr>
        </p:nvSpPr>
        <p:spPr>
          <a:xfrm>
            <a:off x="1533612" y="381000"/>
            <a:ext cx="9134391" cy="671736"/>
          </a:xfrm>
        </p:spPr>
        <p:txBody>
          <a:bodyPr/>
          <a:lstStyle/>
          <a:p>
            <a:r>
              <a:rPr kumimoji="1" lang="en-US" altLang="ja-JP" dirty="0"/>
              <a:t>SPC</a:t>
            </a:r>
            <a:r>
              <a:rPr kumimoji="1" lang="ja-JP" altLang="en-US" dirty="0"/>
              <a:t>に関し提案時に設定した考え方</a:t>
            </a:r>
          </a:p>
        </p:txBody>
      </p:sp>
      <p:sp>
        <p:nvSpPr>
          <p:cNvPr id="3" name="コンテンツ プレースホルダー 2">
            <a:extLst>
              <a:ext uri="{FF2B5EF4-FFF2-40B4-BE49-F238E27FC236}">
                <a16:creationId xmlns:a16="http://schemas.microsoft.com/office/drawing/2014/main" id="{23FE6568-E8FA-495C-92C5-9E95314C0F8E}"/>
              </a:ext>
            </a:extLst>
          </p:cNvPr>
          <p:cNvSpPr>
            <a:spLocks noGrp="1"/>
          </p:cNvSpPr>
          <p:nvPr>
            <p:ph idx="1"/>
          </p:nvPr>
        </p:nvSpPr>
        <p:spPr>
          <a:xfrm>
            <a:off x="855921" y="1052736"/>
            <a:ext cx="10536865" cy="5400600"/>
          </a:xfrm>
        </p:spPr>
        <p:txBody>
          <a:bodyPr>
            <a:normAutofit/>
          </a:bodyPr>
          <a:lstStyle/>
          <a:p>
            <a:r>
              <a:rPr kumimoji="1" lang="en-US" altLang="ja-JP" sz="2400" dirty="0"/>
              <a:t>SPC</a:t>
            </a:r>
            <a:r>
              <a:rPr kumimoji="1" lang="ja-JP" altLang="en-US" sz="2400" dirty="0"/>
              <a:t>はリスク「０」が望ましい。</a:t>
            </a:r>
            <a:endParaRPr kumimoji="1" lang="en-US" altLang="ja-JP" sz="2400" dirty="0"/>
          </a:p>
          <a:p>
            <a:pPr lvl="1"/>
            <a:r>
              <a:rPr lang="en-US" altLang="ja-JP" sz="2000" dirty="0"/>
              <a:t>SPC</a:t>
            </a:r>
            <a:r>
              <a:rPr lang="ja-JP" altLang="en-US" sz="2000" dirty="0"/>
              <a:t>は投資しない。：回収不能のリスク</a:t>
            </a:r>
            <a:endParaRPr lang="en-US" altLang="ja-JP" sz="2000" dirty="0"/>
          </a:p>
          <a:p>
            <a:pPr lvl="1"/>
            <a:r>
              <a:rPr lang="en-US" altLang="ja-JP" sz="2000" dirty="0"/>
              <a:t>SPC</a:t>
            </a:r>
            <a:r>
              <a:rPr lang="ja-JP" altLang="en-US" sz="2000" dirty="0"/>
              <a:t>は資産を持たない：毀損のリスク</a:t>
            </a:r>
            <a:endParaRPr lang="en-US" altLang="ja-JP" sz="2000" dirty="0"/>
          </a:p>
          <a:p>
            <a:pPr lvl="1"/>
            <a:r>
              <a:rPr kumimoji="1" lang="en-US" altLang="ja-JP" sz="2000" dirty="0"/>
              <a:t>SPC</a:t>
            </a:r>
            <a:r>
              <a:rPr kumimoji="1" lang="ja-JP" altLang="en-US" sz="2000" dirty="0"/>
              <a:t>は業務を自らしない。：失敗のリスク・業務責任のリスク　　</a:t>
            </a:r>
            <a:endParaRPr kumimoji="1" lang="en-US" altLang="ja-JP" sz="2000" dirty="0"/>
          </a:p>
          <a:p>
            <a:pPr lvl="1"/>
            <a:r>
              <a:rPr lang="ja-JP" altLang="en-US" sz="2000" dirty="0"/>
              <a:t>　　　　　　　　　　</a:t>
            </a:r>
            <a:r>
              <a:rPr kumimoji="1" lang="ja-JP" altLang="en-US" sz="2000" dirty="0"/>
              <a:t>など　　すべてのリスクを誰かに負ってもらう。</a:t>
            </a:r>
            <a:endParaRPr kumimoji="1" lang="en-US" altLang="ja-JP" sz="2000" dirty="0"/>
          </a:p>
          <a:p>
            <a:r>
              <a:rPr lang="en-US" altLang="ja-JP" sz="2400" dirty="0"/>
              <a:t>SPC</a:t>
            </a:r>
            <a:r>
              <a:rPr lang="ja-JP" altLang="en-US" sz="2400" dirty="0"/>
              <a:t>の仕事</a:t>
            </a:r>
            <a:endParaRPr lang="en-US" altLang="ja-JP" sz="2400" dirty="0"/>
          </a:p>
          <a:p>
            <a:pPr lvl="1"/>
            <a:r>
              <a:rPr kumimoji="1" lang="ja-JP" altLang="en-US" sz="2000" dirty="0"/>
              <a:t>行政からのサービス対価・提案事業からの収入の分配業務</a:t>
            </a:r>
            <a:endParaRPr kumimoji="1" lang="en-US" altLang="ja-JP" sz="2000" dirty="0"/>
          </a:p>
          <a:p>
            <a:pPr lvl="2"/>
            <a:r>
              <a:rPr lang="ja-JP" altLang="en-US" sz="1800" dirty="0"/>
              <a:t>銀行返済・委託業務（アウトソーシング）の支払・出資者への配当</a:t>
            </a:r>
            <a:endParaRPr lang="en-US" altLang="ja-JP" sz="1800" dirty="0"/>
          </a:p>
          <a:p>
            <a:pPr lvl="1"/>
            <a:r>
              <a:rPr lang="ja-JP" altLang="en-US" sz="2000" dirty="0"/>
              <a:t>委託企業の業務監査・委託企業の経営健全性の把握（セルフモニタリング）</a:t>
            </a:r>
            <a:endParaRPr lang="en-US" altLang="ja-JP" sz="2000" dirty="0"/>
          </a:p>
          <a:p>
            <a:pPr lvl="1"/>
            <a:r>
              <a:rPr kumimoji="1" lang="ja-JP" altLang="en-US" sz="2000" dirty="0"/>
              <a:t>自治体への報告・折衝（これらもできるだけ分担企業にアウトソーシング）</a:t>
            </a:r>
            <a:endParaRPr kumimoji="1" lang="en-US" altLang="ja-JP" sz="2000" dirty="0"/>
          </a:p>
          <a:p>
            <a:pPr lvl="1"/>
            <a:r>
              <a:rPr lang="en-US" altLang="ja-JP" sz="2000" dirty="0"/>
              <a:t>2</a:t>
            </a:r>
            <a:r>
              <a:rPr lang="ja-JP" altLang="en-US" sz="2000" dirty="0"/>
              <a:t>重課税となるので、できるだけ課税前に出資企業への業務委託を構築</a:t>
            </a:r>
            <a:endParaRPr lang="en-US" altLang="ja-JP" sz="2000" dirty="0"/>
          </a:p>
          <a:p>
            <a:pPr lvl="2"/>
            <a:r>
              <a:rPr kumimoji="1" lang="ja-JP" altLang="en-US" sz="1800" dirty="0"/>
              <a:t>業務実行で稼いでいただくようなスキーム構築</a:t>
            </a:r>
          </a:p>
        </p:txBody>
      </p:sp>
    </p:spTree>
    <p:extLst>
      <p:ext uri="{BB962C8B-B14F-4D97-AF65-F5344CB8AC3E}">
        <p14:creationId xmlns:p14="http://schemas.microsoft.com/office/powerpoint/2010/main" val="339565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8B0873-30F9-415F-BF43-76329969A7D0}"/>
              </a:ext>
            </a:extLst>
          </p:cNvPr>
          <p:cNvSpPr>
            <a:spLocks noGrp="1"/>
          </p:cNvSpPr>
          <p:nvPr>
            <p:ph type="title"/>
          </p:nvPr>
        </p:nvSpPr>
        <p:spPr>
          <a:xfrm>
            <a:off x="1524002" y="267269"/>
            <a:ext cx="9144001" cy="815752"/>
          </a:xfrm>
        </p:spPr>
        <p:txBody>
          <a:bodyPr>
            <a:normAutofit fontScale="90000"/>
          </a:bodyPr>
          <a:lstStyle/>
          <a:p>
            <a:r>
              <a:rPr kumimoji="1" lang="ja-JP" altLang="en-US" dirty="0"/>
              <a:t>提案時整理しておくこと</a:t>
            </a:r>
            <a:br>
              <a:rPr kumimoji="1" lang="en-US" altLang="ja-JP" dirty="0"/>
            </a:br>
            <a:r>
              <a:rPr kumimoji="1" lang="ja-JP" altLang="en-US" dirty="0"/>
              <a:t>長期収支表の</a:t>
            </a:r>
            <a:r>
              <a:rPr kumimoji="1" lang="en-US" altLang="ja-JP" dirty="0"/>
              <a:t>SPC</a:t>
            </a:r>
            <a:r>
              <a:rPr kumimoji="1" lang="ja-JP" altLang="en-US" dirty="0"/>
              <a:t>の剰余金の考え方</a:t>
            </a:r>
          </a:p>
        </p:txBody>
      </p:sp>
      <p:sp>
        <p:nvSpPr>
          <p:cNvPr id="3" name="コンテンツ プレースホルダー 2">
            <a:extLst>
              <a:ext uri="{FF2B5EF4-FFF2-40B4-BE49-F238E27FC236}">
                <a16:creationId xmlns:a16="http://schemas.microsoft.com/office/drawing/2014/main" id="{2FA52C4F-1872-4EFB-9A3B-AFC3B0E428BC}"/>
              </a:ext>
            </a:extLst>
          </p:cNvPr>
          <p:cNvSpPr>
            <a:spLocks noGrp="1"/>
          </p:cNvSpPr>
          <p:nvPr>
            <p:ph idx="1"/>
          </p:nvPr>
        </p:nvSpPr>
        <p:spPr>
          <a:xfrm>
            <a:off x="1524002" y="1412777"/>
            <a:ext cx="9134391" cy="4546849"/>
          </a:xfrm>
        </p:spPr>
        <p:txBody>
          <a:bodyPr>
            <a:normAutofit/>
          </a:bodyPr>
          <a:lstStyle/>
          <a:p>
            <a:r>
              <a:rPr kumimoji="1" lang="ja-JP" altLang="en-US" sz="2000" dirty="0"/>
              <a:t>銀行からの要求</a:t>
            </a:r>
            <a:endParaRPr kumimoji="1" lang="en-US" altLang="ja-JP" sz="2000" dirty="0"/>
          </a:p>
          <a:p>
            <a:pPr lvl="1"/>
            <a:r>
              <a:rPr lang="en-US" altLang="ja-JP" sz="1800" dirty="0"/>
              <a:t>SPC</a:t>
            </a:r>
            <a:r>
              <a:rPr lang="ja-JP" altLang="en-US" sz="1800" dirty="0"/>
              <a:t>の財政健全性維持：</a:t>
            </a:r>
            <a:r>
              <a:rPr lang="en-US" altLang="ja-JP" sz="1800" dirty="0"/>
              <a:t>DSCR</a:t>
            </a:r>
            <a:r>
              <a:rPr lang="ja-JP" altLang="en-US" sz="1800" dirty="0"/>
              <a:t>：</a:t>
            </a:r>
            <a:r>
              <a:rPr lang="en-US" altLang="ja-JP" sz="1800" dirty="0"/>
              <a:t>1.0</a:t>
            </a:r>
            <a:r>
              <a:rPr lang="ja-JP" altLang="en-US" sz="1800" dirty="0"/>
              <a:t>以上できれば</a:t>
            </a:r>
            <a:r>
              <a:rPr lang="en-US" altLang="ja-JP" sz="1800" dirty="0"/>
              <a:t>1.02</a:t>
            </a:r>
            <a:r>
              <a:rPr lang="ja-JP" altLang="en-US" sz="1800" dirty="0"/>
              <a:t>～</a:t>
            </a:r>
            <a:r>
              <a:rPr lang="en-US" altLang="ja-JP" sz="1800" dirty="0"/>
              <a:t>1.05</a:t>
            </a:r>
            <a:r>
              <a:rPr lang="ja-JP" altLang="en-US" sz="1800" dirty="0"/>
              <a:t>くらい</a:t>
            </a:r>
            <a:endParaRPr lang="en-US" altLang="ja-JP" sz="1800" dirty="0"/>
          </a:p>
          <a:p>
            <a:pPr lvl="1"/>
            <a:r>
              <a:rPr kumimoji="1" lang="ja-JP" altLang="en-US" sz="1800" dirty="0"/>
              <a:t>毎年の剰余金積み上げを銀行返済元利合計より</a:t>
            </a:r>
            <a:r>
              <a:rPr kumimoji="1" lang="en-US" altLang="ja-JP" sz="1800" dirty="0"/>
              <a:t>2</a:t>
            </a:r>
            <a:r>
              <a:rPr kumimoji="1" lang="ja-JP" altLang="en-US" sz="1800" dirty="0"/>
              <a:t>～</a:t>
            </a:r>
            <a:r>
              <a:rPr kumimoji="1" lang="en-US" altLang="ja-JP" sz="1800" dirty="0"/>
              <a:t>5</a:t>
            </a:r>
            <a:r>
              <a:rPr kumimoji="1" lang="ja-JP" altLang="en-US" sz="1800" dirty="0"/>
              <a:t>％多めに。</a:t>
            </a:r>
            <a:endParaRPr kumimoji="1" lang="en-US" altLang="ja-JP" sz="1800" dirty="0"/>
          </a:p>
          <a:p>
            <a:pPr lvl="1"/>
            <a:endParaRPr kumimoji="1" lang="en-US" altLang="ja-JP" sz="1800" dirty="0"/>
          </a:p>
          <a:p>
            <a:r>
              <a:rPr lang="ja-JP" altLang="en-US" sz="2000" dirty="0"/>
              <a:t>リスクヘッジからの要求</a:t>
            </a:r>
            <a:endParaRPr lang="en-US" altLang="ja-JP" sz="2000" dirty="0"/>
          </a:p>
          <a:p>
            <a:pPr lvl="1"/>
            <a:r>
              <a:rPr kumimoji="1" lang="ja-JP" altLang="en-US" sz="1800" dirty="0"/>
              <a:t>違約金は少なくとも、手元資金で払えるように。累積剰余金は違約金より多く。</a:t>
            </a:r>
            <a:endParaRPr kumimoji="1" lang="en-US" altLang="ja-JP" sz="1800" dirty="0"/>
          </a:p>
          <a:p>
            <a:pPr lvl="2"/>
            <a:r>
              <a:rPr lang="ja-JP" altLang="en-US" sz="1600" dirty="0"/>
              <a:t>違約金の設定についての事業契約や募集要項はしっかり読み込むこと</a:t>
            </a:r>
            <a:endParaRPr lang="en-US" altLang="ja-JP" sz="1600" dirty="0"/>
          </a:p>
          <a:p>
            <a:pPr lvl="3"/>
            <a:r>
              <a:rPr kumimoji="1" lang="ja-JP" altLang="en-US" sz="1400" dirty="0"/>
              <a:t>事業費（設計費・建設費・維持管理費・運営費）の</a:t>
            </a:r>
            <a:r>
              <a:rPr kumimoji="1" lang="en-US" altLang="ja-JP" sz="1400" dirty="0"/>
              <a:t>10</a:t>
            </a:r>
            <a:r>
              <a:rPr kumimoji="1" lang="ja-JP" altLang="en-US" sz="1400" dirty="0"/>
              <a:t>％みたいなことになってないか？</a:t>
            </a:r>
            <a:endParaRPr kumimoji="1" lang="en-US" altLang="ja-JP" sz="1400" dirty="0"/>
          </a:p>
          <a:p>
            <a:pPr lvl="3"/>
            <a:r>
              <a:rPr lang="ja-JP" altLang="en-US" sz="1400" dirty="0"/>
              <a:t>建設期間中は：建設費の</a:t>
            </a:r>
            <a:r>
              <a:rPr lang="en-US" altLang="ja-JP" sz="1400" dirty="0"/>
              <a:t>5</a:t>
            </a:r>
            <a:r>
              <a:rPr lang="ja-JP" altLang="en-US" sz="1400" dirty="0"/>
              <a:t>％～</a:t>
            </a:r>
            <a:r>
              <a:rPr lang="en-US" altLang="ja-JP" sz="1400" dirty="0"/>
              <a:t>10</a:t>
            </a:r>
            <a:r>
              <a:rPr lang="ja-JP" altLang="en-US" sz="1400" dirty="0"/>
              <a:t>％</a:t>
            </a:r>
            <a:endParaRPr lang="en-US" altLang="ja-JP" sz="1400" dirty="0"/>
          </a:p>
          <a:p>
            <a:pPr lvl="3"/>
            <a:r>
              <a:rPr kumimoji="1" lang="ja-JP" altLang="en-US" sz="1400" dirty="0"/>
              <a:t>維持管理・運営期間中は：年間維持管理・運営費の</a:t>
            </a:r>
            <a:r>
              <a:rPr kumimoji="1" lang="en-US" altLang="ja-JP" sz="1400" dirty="0"/>
              <a:t>5</a:t>
            </a:r>
            <a:r>
              <a:rPr kumimoji="1" lang="ja-JP" altLang="en-US" sz="1400" dirty="0"/>
              <a:t>％～</a:t>
            </a:r>
            <a:r>
              <a:rPr kumimoji="1" lang="en-US" altLang="ja-JP" sz="1400" dirty="0"/>
              <a:t>10</a:t>
            </a:r>
            <a:r>
              <a:rPr kumimoji="1" lang="ja-JP" altLang="en-US" sz="1400" dirty="0"/>
              <a:t>％　　なら　　妥当</a:t>
            </a:r>
            <a:endParaRPr kumimoji="1" lang="en-US" altLang="ja-JP" sz="1400" dirty="0"/>
          </a:p>
          <a:p>
            <a:pPr lvl="4"/>
            <a:r>
              <a:rPr lang="ja-JP" altLang="en-US" sz="1400" dirty="0"/>
              <a:t>期間中の維持管理・運営費の</a:t>
            </a:r>
            <a:r>
              <a:rPr lang="en-US" altLang="ja-JP" sz="1400" dirty="0"/>
              <a:t>10</a:t>
            </a:r>
            <a:r>
              <a:rPr lang="ja-JP" altLang="en-US" sz="1400" dirty="0"/>
              <a:t>％みたいなことになってないか？</a:t>
            </a:r>
            <a:endParaRPr kumimoji="1" lang="ja-JP" altLang="en-US" sz="1400" dirty="0"/>
          </a:p>
        </p:txBody>
      </p:sp>
    </p:spTree>
    <p:extLst>
      <p:ext uri="{BB962C8B-B14F-4D97-AF65-F5344CB8AC3E}">
        <p14:creationId xmlns:p14="http://schemas.microsoft.com/office/powerpoint/2010/main" val="345793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8B0873-30F9-415F-BF43-76329969A7D0}"/>
              </a:ext>
            </a:extLst>
          </p:cNvPr>
          <p:cNvSpPr>
            <a:spLocks noGrp="1"/>
          </p:cNvSpPr>
          <p:nvPr>
            <p:ph type="title"/>
          </p:nvPr>
        </p:nvSpPr>
        <p:spPr>
          <a:xfrm>
            <a:off x="1524002" y="276366"/>
            <a:ext cx="9144001" cy="815752"/>
          </a:xfrm>
        </p:spPr>
        <p:txBody>
          <a:bodyPr>
            <a:normAutofit fontScale="90000"/>
          </a:bodyPr>
          <a:lstStyle/>
          <a:p>
            <a:r>
              <a:rPr kumimoji="1" lang="ja-JP" altLang="en-US" dirty="0"/>
              <a:t>提案時整理しておくべきこと</a:t>
            </a:r>
            <a:br>
              <a:rPr kumimoji="1" lang="en-US" altLang="ja-JP" dirty="0"/>
            </a:br>
            <a:r>
              <a:rPr kumimoji="1" lang="en-US" altLang="ja-JP" dirty="0"/>
              <a:t>SPC</a:t>
            </a:r>
            <a:r>
              <a:rPr kumimoji="1" lang="ja-JP" altLang="en-US" dirty="0"/>
              <a:t>の内部統制の充実</a:t>
            </a:r>
          </a:p>
        </p:txBody>
      </p:sp>
      <p:sp>
        <p:nvSpPr>
          <p:cNvPr id="3" name="コンテンツ プレースホルダー 2">
            <a:extLst>
              <a:ext uri="{FF2B5EF4-FFF2-40B4-BE49-F238E27FC236}">
                <a16:creationId xmlns:a16="http://schemas.microsoft.com/office/drawing/2014/main" id="{2FA52C4F-1872-4EFB-9A3B-AFC3B0E428BC}"/>
              </a:ext>
            </a:extLst>
          </p:cNvPr>
          <p:cNvSpPr>
            <a:spLocks noGrp="1"/>
          </p:cNvSpPr>
          <p:nvPr>
            <p:ph idx="1"/>
          </p:nvPr>
        </p:nvSpPr>
        <p:spPr>
          <a:xfrm>
            <a:off x="1127448" y="1268760"/>
            <a:ext cx="9602952" cy="5040560"/>
          </a:xfrm>
        </p:spPr>
        <p:txBody>
          <a:bodyPr>
            <a:normAutofit/>
          </a:bodyPr>
          <a:lstStyle/>
          <a:p>
            <a:r>
              <a:rPr kumimoji="1" lang="en-US" altLang="ja-JP" dirty="0"/>
              <a:t>SPC</a:t>
            </a:r>
            <a:r>
              <a:rPr kumimoji="1" lang="ja-JP" altLang="en-US" dirty="0"/>
              <a:t>の自己モニターと第</a:t>
            </a:r>
            <a:r>
              <a:rPr kumimoji="1" lang="en-US" altLang="ja-JP" dirty="0"/>
              <a:t>3</a:t>
            </a:r>
            <a:r>
              <a:rPr kumimoji="1" lang="ja-JP" altLang="en-US" dirty="0"/>
              <a:t>者モニター</a:t>
            </a:r>
            <a:endParaRPr kumimoji="1" lang="en-US" altLang="ja-JP" dirty="0"/>
          </a:p>
          <a:p>
            <a:pPr lvl="1"/>
            <a:r>
              <a:rPr kumimoji="1" lang="ja-JP" altLang="en-US" dirty="0"/>
              <a:t>リスクのあることをやろうとしてないかの監視</a:t>
            </a:r>
            <a:endParaRPr kumimoji="1" lang="en-US" altLang="ja-JP" dirty="0"/>
          </a:p>
          <a:p>
            <a:pPr lvl="2"/>
            <a:r>
              <a:rPr kumimoji="1" lang="ja-JP" altLang="en-US" dirty="0"/>
              <a:t>メンバーでの監視・第３者組織での監視</a:t>
            </a:r>
            <a:endParaRPr kumimoji="1" lang="en-US" altLang="ja-JP" dirty="0"/>
          </a:p>
          <a:p>
            <a:pPr lvl="1"/>
            <a:r>
              <a:rPr lang="ja-JP" altLang="en-US" dirty="0"/>
              <a:t>銀行とビークルとしての</a:t>
            </a:r>
            <a:r>
              <a:rPr lang="en-US" altLang="ja-JP" dirty="0"/>
              <a:t>SPC</a:t>
            </a:r>
            <a:r>
              <a:rPr lang="ja-JP" altLang="en-US" dirty="0"/>
              <a:t>の協議・協力しての社会性の強い公共事業の推進</a:t>
            </a:r>
            <a:endParaRPr lang="en-US" altLang="ja-JP" dirty="0"/>
          </a:p>
          <a:p>
            <a:pPr lvl="1"/>
            <a:endParaRPr kumimoji="1" lang="en-US" altLang="ja-JP" dirty="0"/>
          </a:p>
          <a:p>
            <a:r>
              <a:rPr lang="ja-JP" altLang="en-US" dirty="0"/>
              <a:t>剰余金の確保と配当・資金の流れ</a:t>
            </a:r>
            <a:endParaRPr lang="en-US" altLang="ja-JP" dirty="0"/>
          </a:p>
          <a:p>
            <a:pPr lvl="1"/>
            <a:r>
              <a:rPr kumimoji="1" lang="ja-JP" altLang="en-US" dirty="0"/>
              <a:t>提案時書くかどうか</a:t>
            </a:r>
            <a:endParaRPr kumimoji="1" lang="en-US" altLang="ja-JP" dirty="0"/>
          </a:p>
          <a:p>
            <a:pPr lvl="2"/>
            <a:r>
              <a:rPr lang="ja-JP" altLang="en-US" dirty="0"/>
              <a:t>必要な累積剰余金の確保</a:t>
            </a:r>
            <a:endParaRPr lang="en-US" altLang="ja-JP" dirty="0"/>
          </a:p>
          <a:p>
            <a:pPr lvl="2"/>
            <a:r>
              <a:rPr kumimoji="1" lang="en-US" altLang="ja-JP" dirty="0"/>
              <a:t>DSCR</a:t>
            </a:r>
            <a:r>
              <a:rPr kumimoji="1" lang="ja-JP" altLang="en-US" dirty="0"/>
              <a:t>の確保</a:t>
            </a:r>
            <a:endParaRPr kumimoji="1" lang="en-US" altLang="ja-JP" dirty="0"/>
          </a:p>
          <a:p>
            <a:pPr lvl="2"/>
            <a:r>
              <a:rPr lang="ja-JP" altLang="en-US" dirty="0"/>
              <a:t>課税前にできるだけ出資者の利益マックス（</a:t>
            </a:r>
            <a:r>
              <a:rPr lang="en-US" altLang="ja-JP" dirty="0"/>
              <a:t>SPC</a:t>
            </a:r>
            <a:r>
              <a:rPr lang="ja-JP" altLang="en-US" dirty="0"/>
              <a:t>で法人税</a:t>
            </a:r>
            <a:r>
              <a:rPr lang="en-US" altLang="ja-JP" dirty="0"/>
              <a:t>MIN</a:t>
            </a:r>
            <a:r>
              <a:rPr lang="ja-JP" altLang="en-US" dirty="0"/>
              <a:t>・出資企業で納税のスキーム）</a:t>
            </a:r>
            <a:endParaRPr lang="en-US" altLang="ja-JP" dirty="0"/>
          </a:p>
          <a:p>
            <a:endParaRPr kumimoji="1" lang="en-US" altLang="ja-JP" dirty="0"/>
          </a:p>
          <a:p>
            <a:r>
              <a:rPr kumimoji="1" lang="ja-JP" altLang="en-US" dirty="0"/>
              <a:t>自治体との協業・協力関係の考え方</a:t>
            </a:r>
          </a:p>
        </p:txBody>
      </p:sp>
    </p:spTree>
    <p:extLst>
      <p:ext uri="{BB962C8B-B14F-4D97-AF65-F5344CB8AC3E}">
        <p14:creationId xmlns:p14="http://schemas.microsoft.com/office/powerpoint/2010/main" val="12495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8B0873-30F9-415F-BF43-76329969A7D0}"/>
              </a:ext>
            </a:extLst>
          </p:cNvPr>
          <p:cNvSpPr>
            <a:spLocks noGrp="1"/>
          </p:cNvSpPr>
          <p:nvPr>
            <p:ph type="title"/>
          </p:nvPr>
        </p:nvSpPr>
        <p:spPr>
          <a:xfrm>
            <a:off x="1524002" y="381000"/>
            <a:ext cx="9144001" cy="815752"/>
          </a:xfrm>
        </p:spPr>
        <p:txBody>
          <a:bodyPr>
            <a:normAutofit fontScale="90000"/>
          </a:bodyPr>
          <a:lstStyle/>
          <a:p>
            <a:r>
              <a:rPr kumimoji="1" lang="ja-JP" altLang="en-US" dirty="0"/>
              <a:t>落札後の業務の整理</a:t>
            </a:r>
            <a:br>
              <a:rPr kumimoji="1" lang="en-US" altLang="ja-JP" dirty="0"/>
            </a:br>
            <a:r>
              <a:rPr lang="ja-JP" altLang="en-US" dirty="0"/>
              <a:t>事業契約までの流れ</a:t>
            </a:r>
            <a:endParaRPr kumimoji="1" lang="ja-JP" altLang="en-US" dirty="0"/>
          </a:p>
        </p:txBody>
      </p:sp>
      <p:sp>
        <p:nvSpPr>
          <p:cNvPr id="3" name="コンテンツ プレースホルダー 2">
            <a:extLst>
              <a:ext uri="{FF2B5EF4-FFF2-40B4-BE49-F238E27FC236}">
                <a16:creationId xmlns:a16="http://schemas.microsoft.com/office/drawing/2014/main" id="{2FA52C4F-1872-4EFB-9A3B-AFC3B0E428BC}"/>
              </a:ext>
            </a:extLst>
          </p:cNvPr>
          <p:cNvSpPr>
            <a:spLocks noGrp="1"/>
          </p:cNvSpPr>
          <p:nvPr>
            <p:ph idx="1"/>
          </p:nvPr>
        </p:nvSpPr>
        <p:spPr>
          <a:xfrm>
            <a:off x="1127448" y="1556792"/>
            <a:ext cx="9602952" cy="4536504"/>
          </a:xfrm>
        </p:spPr>
        <p:txBody>
          <a:bodyPr>
            <a:normAutofit/>
          </a:bodyPr>
          <a:lstStyle/>
          <a:p>
            <a:r>
              <a:rPr kumimoji="1" lang="en-US" altLang="ja-JP" dirty="0"/>
              <a:t>SPC</a:t>
            </a:r>
            <a:r>
              <a:rPr kumimoji="1" lang="ja-JP" altLang="en-US" dirty="0"/>
              <a:t>の設立手続き（登記：法務局の混み具合：２～３週間）</a:t>
            </a:r>
            <a:endParaRPr kumimoji="1" lang="en-US" altLang="ja-JP" dirty="0"/>
          </a:p>
          <a:p>
            <a:pPr lvl="1"/>
            <a:r>
              <a:rPr kumimoji="1" lang="ja-JP" altLang="en-US" dirty="0"/>
              <a:t>登記</a:t>
            </a:r>
            <a:endParaRPr kumimoji="1" lang="en-US" altLang="ja-JP" dirty="0"/>
          </a:p>
          <a:p>
            <a:pPr lvl="1"/>
            <a:r>
              <a:rPr kumimoji="1" lang="ja-JP" altLang="en-US" dirty="0"/>
              <a:t>口座設定・出資金の払い込み</a:t>
            </a:r>
            <a:endParaRPr kumimoji="1" lang="en-US" altLang="ja-JP" dirty="0"/>
          </a:p>
          <a:p>
            <a:pPr lvl="1"/>
            <a:r>
              <a:rPr kumimoji="1" lang="ja-JP" altLang="en-US" dirty="0"/>
              <a:t>役員の決定</a:t>
            </a:r>
            <a:endParaRPr kumimoji="1" lang="en-US" altLang="ja-JP" dirty="0"/>
          </a:p>
          <a:p>
            <a:pPr lvl="1"/>
            <a:r>
              <a:rPr lang="ja-JP" altLang="en-US" dirty="0"/>
              <a:t>設立前に基本協定（事業契約締結に向けて協調して努力する、という規定）</a:t>
            </a:r>
            <a:endParaRPr lang="en-US" altLang="ja-JP" dirty="0"/>
          </a:p>
          <a:p>
            <a:pPr lvl="1"/>
            <a:r>
              <a:rPr kumimoji="1" lang="ja-JP" altLang="en-US" dirty="0"/>
              <a:t>自治体と民間事業者の協議の場の設定</a:t>
            </a:r>
            <a:endParaRPr kumimoji="1" lang="en-US" altLang="ja-JP" dirty="0"/>
          </a:p>
          <a:p>
            <a:pPr lvl="1"/>
            <a:r>
              <a:rPr kumimoji="1" lang="en-US" altLang="ja-JP" dirty="0"/>
              <a:t>SPC</a:t>
            </a:r>
            <a:r>
              <a:rPr kumimoji="1" lang="ja-JP" altLang="en-US" dirty="0"/>
              <a:t>の経営をアウトソーシングする場合は、</a:t>
            </a:r>
            <a:r>
              <a:rPr kumimoji="1" lang="en-US" altLang="ja-JP" dirty="0"/>
              <a:t>SPC</a:t>
            </a:r>
            <a:r>
              <a:rPr kumimoji="1" lang="ja-JP" altLang="en-US" dirty="0"/>
              <a:t>と受託企業・個人と受委託契約</a:t>
            </a:r>
            <a:endParaRPr kumimoji="1" lang="en-US" altLang="ja-JP" dirty="0"/>
          </a:p>
          <a:p>
            <a:r>
              <a:rPr kumimoji="1" lang="en-US" altLang="ja-JP" dirty="0"/>
              <a:t>SPC</a:t>
            </a:r>
            <a:r>
              <a:rPr kumimoji="1" lang="ja-JP" altLang="en-US" dirty="0"/>
              <a:t>設立後業務</a:t>
            </a:r>
            <a:endParaRPr kumimoji="1" lang="en-US" altLang="ja-JP" dirty="0"/>
          </a:p>
          <a:p>
            <a:pPr lvl="1"/>
            <a:r>
              <a:rPr kumimoji="1" lang="ja-JP" altLang="en-US" dirty="0"/>
              <a:t>契約に向けての自治体と</a:t>
            </a:r>
            <a:r>
              <a:rPr kumimoji="1" lang="en-US" altLang="ja-JP" dirty="0"/>
              <a:t>SPC</a:t>
            </a:r>
            <a:r>
              <a:rPr kumimoji="1" lang="ja-JP" altLang="en-US" dirty="0"/>
              <a:t>の協議・決定・契約文言の確定</a:t>
            </a:r>
            <a:endParaRPr kumimoji="1" lang="en-US" altLang="ja-JP" dirty="0"/>
          </a:p>
          <a:p>
            <a:pPr lvl="1"/>
            <a:r>
              <a:rPr lang="ja-JP" altLang="en-US" dirty="0"/>
              <a:t>設計業務計画の協議（基本設計・実施設計）</a:t>
            </a:r>
            <a:endParaRPr lang="en-US" altLang="ja-JP" dirty="0"/>
          </a:p>
          <a:p>
            <a:pPr lvl="2"/>
            <a:r>
              <a:rPr lang="ja-JP" altLang="en-US" dirty="0"/>
              <a:t>リスクが少ないので、契約前から基本設計の開始　など　の提案　と実際の業務遂行</a:t>
            </a:r>
            <a:endParaRPr lang="en-US" altLang="ja-JP" dirty="0"/>
          </a:p>
          <a:p>
            <a:pPr lvl="2"/>
            <a:r>
              <a:rPr lang="en-US" altLang="ja-JP" dirty="0"/>
              <a:t>SPC</a:t>
            </a:r>
            <a:r>
              <a:rPr lang="ja-JP" altLang="en-US" dirty="0"/>
              <a:t>と設計企業との請負・受委託契約の締結を急ぐ：発注書・請書などのやりとり</a:t>
            </a:r>
            <a:endParaRPr lang="en-US" altLang="ja-JP" dirty="0"/>
          </a:p>
          <a:p>
            <a:pPr lvl="2"/>
            <a:endParaRPr lang="en-US" altLang="ja-JP" dirty="0"/>
          </a:p>
        </p:txBody>
      </p:sp>
    </p:spTree>
    <p:extLst>
      <p:ext uri="{BB962C8B-B14F-4D97-AF65-F5344CB8AC3E}">
        <p14:creationId xmlns:p14="http://schemas.microsoft.com/office/powerpoint/2010/main" val="166286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8B0873-30F9-415F-BF43-76329969A7D0}"/>
              </a:ext>
            </a:extLst>
          </p:cNvPr>
          <p:cNvSpPr>
            <a:spLocks noGrp="1"/>
          </p:cNvSpPr>
          <p:nvPr>
            <p:ph type="title"/>
          </p:nvPr>
        </p:nvSpPr>
        <p:spPr>
          <a:xfrm>
            <a:off x="1524002" y="381000"/>
            <a:ext cx="9144001" cy="815752"/>
          </a:xfrm>
        </p:spPr>
        <p:txBody>
          <a:bodyPr>
            <a:normAutofit fontScale="90000"/>
          </a:bodyPr>
          <a:lstStyle/>
          <a:p>
            <a:r>
              <a:rPr kumimoji="1" lang="ja-JP" altLang="en-US" dirty="0"/>
              <a:t>落札後の業務の整理</a:t>
            </a:r>
            <a:br>
              <a:rPr kumimoji="1" lang="en-US" altLang="ja-JP" dirty="0"/>
            </a:br>
            <a:r>
              <a:rPr kumimoji="1" lang="ja-JP" altLang="en-US" dirty="0"/>
              <a:t>設計～着工期間中</a:t>
            </a:r>
            <a:r>
              <a:rPr lang="ja-JP" altLang="en-US" dirty="0"/>
              <a:t>の業務</a:t>
            </a:r>
            <a:endParaRPr kumimoji="1" lang="ja-JP" altLang="en-US" dirty="0"/>
          </a:p>
        </p:txBody>
      </p:sp>
      <p:sp>
        <p:nvSpPr>
          <p:cNvPr id="3" name="コンテンツ プレースホルダー 2">
            <a:extLst>
              <a:ext uri="{FF2B5EF4-FFF2-40B4-BE49-F238E27FC236}">
                <a16:creationId xmlns:a16="http://schemas.microsoft.com/office/drawing/2014/main" id="{2FA52C4F-1872-4EFB-9A3B-AFC3B0E428BC}"/>
              </a:ext>
            </a:extLst>
          </p:cNvPr>
          <p:cNvSpPr>
            <a:spLocks noGrp="1"/>
          </p:cNvSpPr>
          <p:nvPr>
            <p:ph idx="1"/>
          </p:nvPr>
        </p:nvSpPr>
        <p:spPr>
          <a:xfrm>
            <a:off x="1127448" y="1340768"/>
            <a:ext cx="9602952" cy="5040560"/>
          </a:xfrm>
        </p:spPr>
        <p:txBody>
          <a:bodyPr>
            <a:normAutofit/>
          </a:bodyPr>
          <a:lstStyle/>
          <a:p>
            <a:r>
              <a:rPr kumimoji="1" lang="ja-JP" altLang="en-US" dirty="0"/>
              <a:t>設計業務モニタリング</a:t>
            </a:r>
            <a:endParaRPr kumimoji="1" lang="en-US" altLang="ja-JP" dirty="0"/>
          </a:p>
          <a:p>
            <a:pPr lvl="1"/>
            <a:r>
              <a:rPr kumimoji="1" lang="ja-JP" altLang="en-US" dirty="0"/>
              <a:t>事前準備：測量・ボーリングの実施・周辺施設調査・電波障害対策準備・周辺への説明会・挨拶指示</a:t>
            </a:r>
            <a:endParaRPr kumimoji="1" lang="en-US" altLang="ja-JP" dirty="0"/>
          </a:p>
          <a:p>
            <a:pPr lvl="1"/>
            <a:r>
              <a:rPr kumimoji="1" lang="ja-JP" altLang="en-US" dirty="0"/>
              <a:t>基本設計内部モニター・第３者モニター・自治体の基本設計照査・決定業務</a:t>
            </a:r>
            <a:endParaRPr kumimoji="1" lang="en-US" altLang="ja-JP" dirty="0"/>
          </a:p>
          <a:p>
            <a:pPr lvl="1"/>
            <a:r>
              <a:rPr kumimoji="1" lang="ja-JP" altLang="en-US" dirty="0"/>
              <a:t>実施設計内部モニター・第３者モニター・自治体の実施設計照査・決定業務</a:t>
            </a:r>
            <a:endParaRPr kumimoji="1" lang="en-US" altLang="ja-JP" dirty="0"/>
          </a:p>
          <a:p>
            <a:r>
              <a:rPr kumimoji="1" lang="ja-JP" altLang="en-US" dirty="0"/>
              <a:t>自治体の設計モニタリング・基本設計・実施設計照査の対応</a:t>
            </a:r>
            <a:endParaRPr kumimoji="1" lang="en-US" altLang="ja-JP" dirty="0"/>
          </a:p>
          <a:p>
            <a:r>
              <a:rPr lang="ja-JP" altLang="en-US" dirty="0"/>
              <a:t>建築確認申請の指示：業務も設計請負契約に含む</a:t>
            </a:r>
            <a:endParaRPr lang="en-US" altLang="ja-JP" dirty="0"/>
          </a:p>
          <a:p>
            <a:r>
              <a:rPr kumimoji="1" lang="ja-JP" altLang="en-US" dirty="0"/>
              <a:t>設計住宅性能評価・</a:t>
            </a:r>
            <a:r>
              <a:rPr kumimoji="1" lang="en-US" altLang="ja-JP" dirty="0"/>
              <a:t>CASBEE</a:t>
            </a:r>
            <a:r>
              <a:rPr kumimoji="1" lang="ja-JP" altLang="en-US" dirty="0"/>
              <a:t>の取得など必要な業務も忘れずに。</a:t>
            </a:r>
            <a:endParaRPr kumimoji="1" lang="en-US" altLang="ja-JP" dirty="0"/>
          </a:p>
          <a:p>
            <a:pPr lvl="1"/>
            <a:r>
              <a:rPr lang="ja-JP" altLang="en-US" dirty="0"/>
              <a:t>開発許可申請・警察協議・消防協議・ごみ収集協議他。。。。</a:t>
            </a:r>
            <a:endParaRPr lang="en-US" altLang="ja-JP" dirty="0"/>
          </a:p>
          <a:p>
            <a:r>
              <a:rPr kumimoji="1" lang="ja-JP" altLang="en-US" dirty="0"/>
              <a:t>自治体への設計業務報告書の作成指示・提出・自治体協議など。。。</a:t>
            </a:r>
            <a:endParaRPr kumimoji="1" lang="en-US" altLang="ja-JP" dirty="0"/>
          </a:p>
          <a:p>
            <a:r>
              <a:rPr lang="ja-JP" altLang="en-US" dirty="0"/>
              <a:t>この期間に、建設計画書作成指示・建設企業との協議・自治体への報告</a:t>
            </a:r>
            <a:endParaRPr kumimoji="1" lang="en-US" altLang="ja-JP" dirty="0"/>
          </a:p>
          <a:p>
            <a:pPr lvl="2"/>
            <a:endParaRPr lang="en-US" altLang="ja-JP" dirty="0"/>
          </a:p>
        </p:txBody>
      </p:sp>
    </p:spTree>
    <p:extLst>
      <p:ext uri="{BB962C8B-B14F-4D97-AF65-F5344CB8AC3E}">
        <p14:creationId xmlns:p14="http://schemas.microsoft.com/office/powerpoint/2010/main" val="58029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29AB2A9-0370-4104-91EB-49047464C398}"/>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6286610" y="217967"/>
            <a:ext cx="2736427" cy="1539240"/>
          </a:xfrm>
          <a:prstGeom prst="rect">
            <a:avLst/>
          </a:prstGeom>
        </p:spPr>
      </p:pic>
      <p:pic>
        <p:nvPicPr>
          <p:cNvPr id="5" name="図 4">
            <a:extLst>
              <a:ext uri="{FF2B5EF4-FFF2-40B4-BE49-F238E27FC236}">
                <a16:creationId xmlns:a16="http://schemas.microsoft.com/office/drawing/2014/main" id="{19CBBD30-28ED-4E65-B115-AC6A6D5E5058}"/>
              </a:ext>
            </a:extLst>
          </p:cNvPr>
          <p:cNvPicPr>
            <a:picLocks noChangeAspect="1"/>
          </p:cNvPicPr>
          <p:nvPr/>
        </p:nvPicPr>
        <p:blipFill>
          <a:blip r:embed="rId2">
            <a:duotone>
              <a:schemeClr val="accent1">
                <a:shade val="45000"/>
                <a:satMod val="135000"/>
              </a:schemeClr>
              <a:prstClr val="white"/>
            </a:duotone>
          </a:blip>
          <a:stretch>
            <a:fillRect/>
          </a:stretch>
        </p:blipFill>
        <p:spPr>
          <a:xfrm>
            <a:off x="4692576" y="4626291"/>
            <a:ext cx="4625621" cy="1539240"/>
          </a:xfrm>
          <a:prstGeom prst="rect">
            <a:avLst/>
          </a:prstGeom>
        </p:spPr>
      </p:pic>
      <p:pic>
        <p:nvPicPr>
          <p:cNvPr id="4" name="図 3">
            <a:extLst>
              <a:ext uri="{FF2B5EF4-FFF2-40B4-BE49-F238E27FC236}">
                <a16:creationId xmlns:a16="http://schemas.microsoft.com/office/drawing/2014/main" id="{E42491AF-FA8E-4FFD-B4D2-BD11FDDA64CF}"/>
              </a:ext>
            </a:extLst>
          </p:cNvPr>
          <p:cNvPicPr>
            <a:picLocks noChangeAspect="1"/>
          </p:cNvPicPr>
          <p:nvPr/>
        </p:nvPicPr>
        <p:blipFill>
          <a:blip r:embed="rId2">
            <a:duotone>
              <a:schemeClr val="accent1">
                <a:shade val="45000"/>
                <a:satMod val="135000"/>
              </a:schemeClr>
              <a:prstClr val="white"/>
            </a:duotone>
          </a:blip>
          <a:stretch>
            <a:fillRect/>
          </a:stretch>
        </p:blipFill>
        <p:spPr>
          <a:xfrm>
            <a:off x="378870" y="-1"/>
            <a:ext cx="3179632" cy="1788543"/>
          </a:xfrm>
          <a:prstGeom prst="rect">
            <a:avLst/>
          </a:prstGeom>
        </p:spPr>
      </p:pic>
      <p:sp>
        <p:nvSpPr>
          <p:cNvPr id="2" name="タイトル 1">
            <a:extLst>
              <a:ext uri="{FF2B5EF4-FFF2-40B4-BE49-F238E27FC236}">
                <a16:creationId xmlns:a16="http://schemas.microsoft.com/office/drawing/2014/main" id="{446A3CA5-A161-452B-9825-716C53B30358}"/>
              </a:ext>
            </a:extLst>
          </p:cNvPr>
          <p:cNvSpPr>
            <a:spLocks noGrp="1"/>
          </p:cNvSpPr>
          <p:nvPr>
            <p:ph type="title"/>
          </p:nvPr>
        </p:nvSpPr>
        <p:spPr>
          <a:xfrm>
            <a:off x="839788" y="365126"/>
            <a:ext cx="10515600" cy="731838"/>
          </a:xfrm>
        </p:spPr>
        <p:txBody>
          <a:bodyPr/>
          <a:lstStyle/>
          <a:p>
            <a:r>
              <a:rPr kumimoji="1" lang="ja-JP" altLang="en-US" dirty="0"/>
              <a:t>　　　　　　</a:t>
            </a:r>
            <a:r>
              <a:rPr kumimoji="1" lang="ja-JP" altLang="en-US" dirty="0">
                <a:solidFill>
                  <a:schemeClr val="tx1"/>
                </a:solidFill>
              </a:rPr>
              <a:t>全７回の内容</a:t>
            </a:r>
          </a:p>
        </p:txBody>
      </p:sp>
      <p:sp>
        <p:nvSpPr>
          <p:cNvPr id="7" name="コンテンツ プレースホルダー 6">
            <a:extLst>
              <a:ext uri="{FF2B5EF4-FFF2-40B4-BE49-F238E27FC236}">
                <a16:creationId xmlns:a16="http://schemas.microsoft.com/office/drawing/2014/main" id="{D71EBC8C-646C-4EC9-9150-1B65881002E9}"/>
              </a:ext>
            </a:extLst>
          </p:cNvPr>
          <p:cNvSpPr>
            <a:spLocks noGrp="1"/>
          </p:cNvSpPr>
          <p:nvPr>
            <p:ph sz="half" idx="2"/>
          </p:nvPr>
        </p:nvSpPr>
        <p:spPr>
          <a:xfrm>
            <a:off x="392516" y="1462089"/>
            <a:ext cx="5779684" cy="4727573"/>
          </a:xfrm>
        </p:spPr>
        <p:txBody>
          <a:bodyPr>
            <a:normAutofit/>
          </a:bodyPr>
          <a:lstStyle/>
          <a:p>
            <a:pPr marL="0" indent="0">
              <a:buNone/>
            </a:pPr>
            <a:r>
              <a:rPr lang="ja-JP" altLang="en-US" dirty="0"/>
              <a:t>第</a:t>
            </a:r>
            <a:r>
              <a:rPr lang="en-US" altLang="ja-JP" dirty="0"/>
              <a:t>1</a:t>
            </a:r>
            <a:r>
              <a:rPr lang="ja-JP" altLang="en-US" dirty="0"/>
              <a:t>回　チーム編成と運営の</a:t>
            </a:r>
            <a:endParaRPr lang="en-US" altLang="ja-JP" dirty="0"/>
          </a:p>
          <a:p>
            <a:pPr marL="0" indent="0">
              <a:buNone/>
            </a:pPr>
            <a:r>
              <a:rPr lang="ja-JP" altLang="en-US" dirty="0"/>
              <a:t>　　　プロセス</a:t>
            </a:r>
            <a:endParaRPr lang="en-US" altLang="ja-JP" dirty="0"/>
          </a:p>
          <a:p>
            <a:pPr marL="0" indent="0">
              <a:buNone/>
            </a:pPr>
            <a:endParaRPr lang="en-US" altLang="ja-JP" dirty="0"/>
          </a:p>
          <a:p>
            <a:pPr marL="0" indent="0">
              <a:buNone/>
            </a:pPr>
            <a:r>
              <a:rPr lang="ja-JP" altLang="en-US" dirty="0"/>
              <a:t>第</a:t>
            </a:r>
            <a:r>
              <a:rPr lang="en-US" altLang="ja-JP" dirty="0"/>
              <a:t>2</a:t>
            </a:r>
            <a:r>
              <a:rPr lang="ja-JP" altLang="en-US" dirty="0"/>
              <a:t>回　審査委員会と審査の実際　</a:t>
            </a:r>
            <a:endParaRPr lang="en-US" altLang="ja-JP" dirty="0"/>
          </a:p>
          <a:p>
            <a:pPr marL="0" indent="0">
              <a:buNone/>
            </a:pPr>
            <a:endParaRPr lang="en-US" altLang="ja-JP" dirty="0"/>
          </a:p>
          <a:p>
            <a:pPr marL="0" indent="0">
              <a:buNone/>
            </a:pPr>
            <a:r>
              <a:rPr lang="ja-JP" altLang="en-US" sz="2000" dirty="0">
                <a:solidFill>
                  <a:schemeClr val="tx1"/>
                </a:solidFill>
              </a:rPr>
              <a:t>第</a:t>
            </a:r>
            <a:r>
              <a:rPr lang="en-US" altLang="ja-JP" sz="2000" dirty="0">
                <a:solidFill>
                  <a:schemeClr val="tx1"/>
                </a:solidFill>
              </a:rPr>
              <a:t>3</a:t>
            </a:r>
            <a:r>
              <a:rPr lang="ja-JP" altLang="en-US" sz="2000" dirty="0">
                <a:solidFill>
                  <a:schemeClr val="tx1"/>
                </a:solidFill>
              </a:rPr>
              <a:t>回　提案作成の詳細</a:t>
            </a:r>
            <a:endParaRPr lang="en-US" altLang="ja-JP" sz="2000" dirty="0">
              <a:solidFill>
                <a:schemeClr val="tx1"/>
              </a:solidFill>
            </a:endParaRPr>
          </a:p>
          <a:p>
            <a:pPr marL="0" indent="0">
              <a:buNone/>
            </a:pPr>
            <a:endParaRPr lang="en-US" altLang="ja-JP" dirty="0"/>
          </a:p>
          <a:p>
            <a:pPr marL="0" indent="0">
              <a:buNone/>
            </a:pPr>
            <a:r>
              <a:rPr lang="ja-JP" altLang="en-US" dirty="0"/>
              <a:t>第</a:t>
            </a:r>
            <a:r>
              <a:rPr lang="en-US" altLang="ja-JP" dirty="0"/>
              <a:t>4</a:t>
            </a:r>
            <a:r>
              <a:rPr lang="ja-JP" altLang="en-US" dirty="0"/>
              <a:t>回</a:t>
            </a:r>
            <a:r>
              <a:rPr lang="en-US" altLang="ja-JP" dirty="0"/>
              <a:t>	</a:t>
            </a:r>
            <a:r>
              <a:rPr lang="ja-JP" altLang="en-US" dirty="0"/>
              <a:t>　提案金額の成り立ち　</a:t>
            </a:r>
            <a:endParaRPr lang="en-US" altLang="ja-JP" dirty="0"/>
          </a:p>
          <a:p>
            <a:pPr marL="0" indent="0">
              <a:buNone/>
            </a:pPr>
            <a:endParaRPr lang="en-US" altLang="ja-JP" dirty="0"/>
          </a:p>
        </p:txBody>
      </p:sp>
      <p:sp>
        <p:nvSpPr>
          <p:cNvPr id="9" name="コンテンツ プレースホルダー 8">
            <a:extLst>
              <a:ext uri="{FF2B5EF4-FFF2-40B4-BE49-F238E27FC236}">
                <a16:creationId xmlns:a16="http://schemas.microsoft.com/office/drawing/2014/main" id="{2E9C8D53-EF85-4582-82D3-F28C84674C01}"/>
              </a:ext>
            </a:extLst>
          </p:cNvPr>
          <p:cNvSpPr>
            <a:spLocks noGrp="1"/>
          </p:cNvSpPr>
          <p:nvPr>
            <p:ph sz="quarter" idx="4"/>
          </p:nvPr>
        </p:nvSpPr>
        <p:spPr>
          <a:xfrm>
            <a:off x="5825705" y="1462089"/>
            <a:ext cx="5779683" cy="4727574"/>
          </a:xfrm>
        </p:spPr>
        <p:txBody>
          <a:bodyPr>
            <a:normAutofit/>
          </a:bodyPr>
          <a:lstStyle/>
          <a:p>
            <a:pPr marL="0" indent="0">
              <a:buNone/>
            </a:pPr>
            <a:endParaRPr lang="en-US" altLang="ja-JP" dirty="0"/>
          </a:p>
          <a:p>
            <a:pPr marL="0" indent="0">
              <a:buNone/>
            </a:pPr>
            <a:r>
              <a:rPr lang="ja-JP" altLang="en-US" dirty="0"/>
              <a:t>第</a:t>
            </a:r>
            <a:r>
              <a:rPr lang="en-US" altLang="ja-JP" dirty="0"/>
              <a:t>5</a:t>
            </a:r>
            <a:r>
              <a:rPr lang="ja-JP" altLang="en-US" dirty="0"/>
              <a:t>回　金融機関の選定と資金調達</a:t>
            </a:r>
          </a:p>
          <a:p>
            <a:pPr marL="0" indent="0">
              <a:buNone/>
            </a:pPr>
            <a:endParaRPr lang="en-US" altLang="ja-JP" dirty="0"/>
          </a:p>
          <a:p>
            <a:pPr marL="0" indent="0">
              <a:buNone/>
            </a:pPr>
            <a:r>
              <a:rPr lang="ja-JP" altLang="en-US" sz="2000" dirty="0">
                <a:solidFill>
                  <a:schemeClr val="tx1"/>
                </a:solidFill>
              </a:rPr>
              <a:t>第６回　プレゼンテーション</a:t>
            </a:r>
            <a:endParaRPr lang="en-US" altLang="ja-JP" sz="2000" dirty="0">
              <a:solidFill>
                <a:schemeClr val="tx1"/>
              </a:solidFill>
            </a:endParaRPr>
          </a:p>
          <a:p>
            <a:pPr marL="0" indent="0">
              <a:buNone/>
            </a:pPr>
            <a:endParaRPr lang="en-US" altLang="ja-JP" dirty="0"/>
          </a:p>
          <a:p>
            <a:pPr marL="0" indent="0">
              <a:buNone/>
            </a:pPr>
            <a:r>
              <a:rPr lang="ja-JP" altLang="en-US" sz="2800" b="1" dirty="0">
                <a:solidFill>
                  <a:srgbClr val="FF0000"/>
                </a:solidFill>
              </a:rPr>
              <a:t>第７回　事業契約と</a:t>
            </a:r>
            <a:r>
              <a:rPr lang="en-US" altLang="ja-JP" sz="2800" b="1" dirty="0">
                <a:solidFill>
                  <a:srgbClr val="FF0000"/>
                </a:solidFill>
              </a:rPr>
              <a:t>SPC</a:t>
            </a:r>
            <a:r>
              <a:rPr lang="ja-JP" altLang="en-US" sz="2800" b="1" dirty="0">
                <a:solidFill>
                  <a:srgbClr val="FF0000"/>
                </a:solidFill>
              </a:rPr>
              <a:t>の経営</a:t>
            </a:r>
          </a:p>
        </p:txBody>
      </p:sp>
      <p:sp>
        <p:nvSpPr>
          <p:cNvPr id="11" name="スライド番号プレースホルダー 10">
            <a:extLst>
              <a:ext uri="{FF2B5EF4-FFF2-40B4-BE49-F238E27FC236}">
                <a16:creationId xmlns:a16="http://schemas.microsoft.com/office/drawing/2014/main" id="{F61FBBE1-224D-4819-A7F1-F1DA8D4097DE}"/>
              </a:ext>
            </a:extLst>
          </p:cNvPr>
          <p:cNvSpPr>
            <a:spLocks noGrp="1"/>
          </p:cNvSpPr>
          <p:nvPr>
            <p:ph type="sldNum" sz="quarter" idx="12"/>
          </p:nvPr>
        </p:nvSpPr>
        <p:spPr/>
        <p:txBody>
          <a:bodyPr/>
          <a:lstStyle/>
          <a:p>
            <a:fld id="{8CBE0B6B-AA1C-4A08-8C69-36F95E8FD104}" type="slidenum">
              <a:rPr kumimoji="1" lang="ja-JP" altLang="en-US" smtClean="0"/>
              <a:t>2</a:t>
            </a:fld>
            <a:endParaRPr kumimoji="1" lang="ja-JP" altLang="en-US"/>
          </a:p>
        </p:txBody>
      </p:sp>
    </p:spTree>
    <p:extLst>
      <p:ext uri="{BB962C8B-B14F-4D97-AF65-F5344CB8AC3E}">
        <p14:creationId xmlns:p14="http://schemas.microsoft.com/office/powerpoint/2010/main" val="1865700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8B0873-30F9-415F-BF43-76329969A7D0}"/>
              </a:ext>
            </a:extLst>
          </p:cNvPr>
          <p:cNvSpPr>
            <a:spLocks noGrp="1"/>
          </p:cNvSpPr>
          <p:nvPr>
            <p:ph type="title"/>
          </p:nvPr>
        </p:nvSpPr>
        <p:spPr>
          <a:xfrm>
            <a:off x="1524002" y="194480"/>
            <a:ext cx="9144001" cy="815752"/>
          </a:xfrm>
        </p:spPr>
        <p:txBody>
          <a:bodyPr>
            <a:normAutofit fontScale="90000"/>
          </a:bodyPr>
          <a:lstStyle/>
          <a:p>
            <a:r>
              <a:rPr kumimoji="1" lang="ja-JP" altLang="en-US" dirty="0"/>
              <a:t>落札後の業務の整理</a:t>
            </a:r>
            <a:br>
              <a:rPr kumimoji="1" lang="en-US" altLang="ja-JP" dirty="0"/>
            </a:br>
            <a:r>
              <a:rPr kumimoji="1" lang="ja-JP" altLang="en-US" dirty="0"/>
              <a:t>着工から完工までの業務</a:t>
            </a:r>
          </a:p>
        </p:txBody>
      </p:sp>
      <p:sp>
        <p:nvSpPr>
          <p:cNvPr id="3" name="コンテンツ プレースホルダー 2">
            <a:extLst>
              <a:ext uri="{FF2B5EF4-FFF2-40B4-BE49-F238E27FC236}">
                <a16:creationId xmlns:a16="http://schemas.microsoft.com/office/drawing/2014/main" id="{2FA52C4F-1872-4EFB-9A3B-AFC3B0E428BC}"/>
              </a:ext>
            </a:extLst>
          </p:cNvPr>
          <p:cNvSpPr>
            <a:spLocks noGrp="1"/>
          </p:cNvSpPr>
          <p:nvPr>
            <p:ph idx="1"/>
          </p:nvPr>
        </p:nvSpPr>
        <p:spPr>
          <a:xfrm>
            <a:off x="983432" y="1196752"/>
            <a:ext cx="9746968" cy="5184576"/>
          </a:xfrm>
        </p:spPr>
        <p:txBody>
          <a:bodyPr>
            <a:normAutofit/>
          </a:bodyPr>
          <a:lstStyle/>
          <a:p>
            <a:r>
              <a:rPr kumimoji="1" lang="ja-JP" altLang="en-US" dirty="0"/>
              <a:t>建設計画の提出・自治体との協議・自治体の照査完了</a:t>
            </a:r>
            <a:endParaRPr kumimoji="1" lang="en-US" altLang="ja-JP" dirty="0"/>
          </a:p>
          <a:p>
            <a:r>
              <a:rPr kumimoji="1" lang="ja-JP" altLang="en-US" dirty="0"/>
              <a:t>工事監理計画作成指示・工事管理計画協議・計画の自治体への提出</a:t>
            </a:r>
            <a:endParaRPr kumimoji="1" lang="en-US" altLang="ja-JP" dirty="0"/>
          </a:p>
          <a:p>
            <a:r>
              <a:rPr kumimoji="1" lang="en-US" altLang="ja-JP" dirty="0"/>
              <a:t>SPC</a:t>
            </a:r>
            <a:r>
              <a:rPr kumimoji="1" lang="ja-JP" altLang="en-US" dirty="0"/>
              <a:t>と建設企業との建設請負契約書締結</a:t>
            </a:r>
            <a:endParaRPr kumimoji="1" lang="en-US" altLang="ja-JP" dirty="0"/>
          </a:p>
          <a:p>
            <a:r>
              <a:rPr kumimoji="1" lang="ja-JP" altLang="en-US" dirty="0"/>
              <a:t>周辺への説明会・仮設の開始</a:t>
            </a:r>
            <a:endParaRPr kumimoji="1" lang="en-US" altLang="ja-JP" dirty="0"/>
          </a:p>
          <a:p>
            <a:r>
              <a:rPr kumimoji="1" lang="en-US" altLang="ja-JP" dirty="0"/>
              <a:t>SPC</a:t>
            </a:r>
            <a:r>
              <a:rPr kumimoji="1" lang="ja-JP" altLang="en-US" dirty="0"/>
              <a:t>と工事監理企業との工事監理請負契約締結</a:t>
            </a:r>
            <a:endParaRPr kumimoji="1" lang="en-US" altLang="ja-JP" dirty="0"/>
          </a:p>
          <a:p>
            <a:r>
              <a:rPr kumimoji="1" lang="ja-JP" altLang="en-US" dirty="0"/>
              <a:t>建設・工事監理セルフモニタリング体制整備：受託者・企業との協議・契約</a:t>
            </a:r>
            <a:endParaRPr kumimoji="1" lang="en-US" altLang="ja-JP" dirty="0"/>
          </a:p>
          <a:p>
            <a:r>
              <a:rPr lang="ja-JP" altLang="en-US" dirty="0"/>
              <a:t>建築確認許可の取得</a:t>
            </a:r>
            <a:endParaRPr lang="en-US" altLang="ja-JP" dirty="0"/>
          </a:p>
          <a:p>
            <a:r>
              <a:rPr lang="ja-JP" altLang="en-US" dirty="0"/>
              <a:t>建設・工事監理のセルフモニタリング指示・自治体モニタリング対応指示</a:t>
            </a:r>
            <a:endParaRPr lang="en-US" altLang="ja-JP" dirty="0"/>
          </a:p>
          <a:p>
            <a:r>
              <a:rPr kumimoji="1" lang="ja-JP" altLang="en-US" dirty="0"/>
              <a:t>完工検査・引き渡し業務指示</a:t>
            </a:r>
            <a:endParaRPr kumimoji="1" lang="en-US" altLang="ja-JP" dirty="0"/>
          </a:p>
          <a:p>
            <a:r>
              <a:rPr lang="ja-JP" altLang="en-US" dirty="0"/>
              <a:t>建設報告書・工事監理報告書作成指示・協議・自治体への提出・協議指示</a:t>
            </a:r>
            <a:endParaRPr lang="en-US" altLang="ja-JP" dirty="0"/>
          </a:p>
          <a:p>
            <a:r>
              <a:rPr kumimoji="1" lang="ja-JP" altLang="en-US" dirty="0"/>
              <a:t>維持管理・運営計画の提出・自治体との協議・照査完了</a:t>
            </a:r>
            <a:endParaRPr kumimoji="1" lang="en-US" altLang="ja-JP" dirty="0"/>
          </a:p>
          <a:p>
            <a:r>
              <a:rPr kumimoji="1" lang="ja-JP" altLang="en-US" dirty="0"/>
              <a:t>維持</a:t>
            </a:r>
            <a:r>
              <a:rPr lang="ja-JP" altLang="en-US" dirty="0"/>
              <a:t>管理・運営業務の請負・受委託契約の協議・締結</a:t>
            </a:r>
            <a:endParaRPr kumimoji="1" lang="en-US" altLang="ja-JP" dirty="0"/>
          </a:p>
          <a:p>
            <a:r>
              <a:rPr lang="ja-JP" altLang="en-US" dirty="0"/>
              <a:t>事前準備（例えば、入居募集・開業準備・事前広報業務　等）</a:t>
            </a:r>
            <a:endParaRPr kumimoji="1" lang="en-US" altLang="ja-JP" dirty="0"/>
          </a:p>
          <a:p>
            <a:pPr lvl="2"/>
            <a:endParaRPr lang="en-US" altLang="ja-JP" dirty="0"/>
          </a:p>
        </p:txBody>
      </p:sp>
    </p:spTree>
    <p:extLst>
      <p:ext uri="{BB962C8B-B14F-4D97-AF65-F5344CB8AC3E}">
        <p14:creationId xmlns:p14="http://schemas.microsoft.com/office/powerpoint/2010/main" val="221545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8B0873-30F9-415F-BF43-76329969A7D0}"/>
              </a:ext>
            </a:extLst>
          </p:cNvPr>
          <p:cNvSpPr>
            <a:spLocks noGrp="1"/>
          </p:cNvSpPr>
          <p:nvPr>
            <p:ph type="title"/>
          </p:nvPr>
        </p:nvSpPr>
        <p:spPr>
          <a:xfrm>
            <a:off x="1524002" y="375684"/>
            <a:ext cx="9144001" cy="743744"/>
          </a:xfrm>
        </p:spPr>
        <p:txBody>
          <a:bodyPr>
            <a:noAutofit/>
          </a:bodyPr>
          <a:lstStyle/>
          <a:p>
            <a:r>
              <a:rPr kumimoji="1" lang="ja-JP" altLang="en-US" sz="2800" dirty="0"/>
              <a:t>落札後の業務の整理</a:t>
            </a:r>
            <a:br>
              <a:rPr kumimoji="1" lang="en-US" altLang="ja-JP" sz="2800" dirty="0"/>
            </a:br>
            <a:r>
              <a:rPr kumimoji="1" lang="ja-JP" altLang="en-US" sz="2800" dirty="0"/>
              <a:t>維持管理・運営・銀行返済期間の業務</a:t>
            </a:r>
          </a:p>
        </p:txBody>
      </p:sp>
      <p:sp>
        <p:nvSpPr>
          <p:cNvPr id="3" name="コンテンツ プレースホルダー 2">
            <a:extLst>
              <a:ext uri="{FF2B5EF4-FFF2-40B4-BE49-F238E27FC236}">
                <a16:creationId xmlns:a16="http://schemas.microsoft.com/office/drawing/2014/main" id="{2FA52C4F-1872-4EFB-9A3B-AFC3B0E428BC}"/>
              </a:ext>
            </a:extLst>
          </p:cNvPr>
          <p:cNvSpPr>
            <a:spLocks noGrp="1"/>
          </p:cNvSpPr>
          <p:nvPr>
            <p:ph idx="1"/>
          </p:nvPr>
        </p:nvSpPr>
        <p:spPr>
          <a:xfrm>
            <a:off x="263352" y="1433088"/>
            <a:ext cx="11449272" cy="5256584"/>
          </a:xfrm>
        </p:spPr>
        <p:txBody>
          <a:bodyPr>
            <a:normAutofit/>
          </a:bodyPr>
          <a:lstStyle/>
          <a:p>
            <a:r>
              <a:rPr kumimoji="1" lang="ja-JP" altLang="en-US" dirty="0"/>
              <a:t>資金の流れのマネージメント（</a:t>
            </a:r>
            <a:r>
              <a:rPr kumimoji="1" lang="en-US" altLang="ja-JP" dirty="0"/>
              <a:t>SPC</a:t>
            </a:r>
            <a:r>
              <a:rPr kumimoji="1" lang="ja-JP" altLang="en-US" dirty="0"/>
              <a:t>業務をアウトソーシングしている場合は、株主として監査）</a:t>
            </a:r>
            <a:endParaRPr kumimoji="1" lang="en-US" altLang="ja-JP" dirty="0"/>
          </a:p>
          <a:p>
            <a:pPr lvl="1"/>
            <a:r>
              <a:rPr kumimoji="1" lang="ja-JP" altLang="en-US" dirty="0"/>
              <a:t>自治体からの収入・民間収益事業からの収入管理・受領業務（請求・領収業務）</a:t>
            </a:r>
            <a:endParaRPr kumimoji="1" lang="en-US" altLang="ja-JP" dirty="0"/>
          </a:p>
          <a:p>
            <a:pPr lvl="1"/>
            <a:r>
              <a:rPr kumimoji="1" lang="ja-JP" altLang="en-US" dirty="0"/>
              <a:t>銀行への返済業務（エージェント業務で銀行に任せることも可）</a:t>
            </a:r>
            <a:endParaRPr kumimoji="1" lang="en-US" altLang="ja-JP" dirty="0"/>
          </a:p>
          <a:p>
            <a:pPr lvl="1"/>
            <a:r>
              <a:rPr kumimoji="1" lang="ja-JP" altLang="en-US" dirty="0"/>
              <a:t>業務受託企業の業務・経営状況モニタリング</a:t>
            </a:r>
            <a:endParaRPr kumimoji="1" lang="en-US" altLang="ja-JP" dirty="0"/>
          </a:p>
          <a:p>
            <a:pPr lvl="1"/>
            <a:r>
              <a:rPr kumimoji="1" lang="ja-JP" altLang="en-US" dirty="0"/>
              <a:t>二重課税なので、税引き前に株主企業で収益のあがるようできる業務を株主企業に委託する工夫</a:t>
            </a:r>
            <a:endParaRPr kumimoji="1" lang="en-US" altLang="ja-JP" dirty="0"/>
          </a:p>
          <a:p>
            <a:r>
              <a:rPr kumimoji="1" lang="ja-JP" altLang="en-US" dirty="0"/>
              <a:t>委託企業の業務監査と経営状況監査（モニタリング）と自治体への定期報告</a:t>
            </a:r>
            <a:endParaRPr kumimoji="1" lang="en-US" altLang="ja-JP" dirty="0"/>
          </a:p>
          <a:p>
            <a:r>
              <a:rPr kumimoji="1" lang="ja-JP" altLang="en-US" dirty="0"/>
              <a:t>　　（アウトソーシングもあり）</a:t>
            </a:r>
            <a:endParaRPr kumimoji="1" lang="en-US" altLang="ja-JP" dirty="0"/>
          </a:p>
          <a:p>
            <a:r>
              <a:rPr kumimoji="1" lang="ja-JP" altLang="en-US" dirty="0"/>
              <a:t>開業セレモニーとか広報・公報の準備・実行</a:t>
            </a:r>
            <a:endParaRPr kumimoji="1" lang="en-US" altLang="ja-JP" dirty="0"/>
          </a:p>
          <a:p>
            <a:r>
              <a:rPr kumimoji="1" lang="ja-JP" altLang="en-US" dirty="0"/>
              <a:t>維持管理・運営セルフモニタリング体制整備：受託者・企業との協議・契約</a:t>
            </a:r>
            <a:endParaRPr kumimoji="1" lang="en-US" altLang="ja-JP" dirty="0"/>
          </a:p>
          <a:p>
            <a:r>
              <a:rPr lang="ja-JP" altLang="en-US" dirty="0"/>
              <a:t>維持管理・運営セルフモニタリング指示・自治体モニタリング対応指示</a:t>
            </a:r>
            <a:endParaRPr lang="en-US" altLang="ja-JP" dirty="0"/>
          </a:p>
          <a:p>
            <a:r>
              <a:rPr lang="ja-JP" altLang="en-US" dirty="0"/>
              <a:t>維持管理報告書・運営報告書作成指示・協議・自治体への提出・協議指示</a:t>
            </a:r>
            <a:endParaRPr lang="en-US" altLang="ja-JP" dirty="0"/>
          </a:p>
          <a:p>
            <a:r>
              <a:rPr kumimoji="1" lang="ja-JP" altLang="en-US" dirty="0"/>
              <a:t>報告：月次・四半期・年次</a:t>
            </a:r>
            <a:endParaRPr kumimoji="1" lang="en-US" altLang="ja-JP" dirty="0"/>
          </a:p>
          <a:p>
            <a:r>
              <a:rPr kumimoji="1" lang="ja-JP" altLang="en-US" dirty="0"/>
              <a:t>経営会議・株主総会開催・議事録作成・自治体への報告・協議</a:t>
            </a:r>
            <a:endParaRPr kumimoji="1" lang="en-US" altLang="ja-JP" dirty="0"/>
          </a:p>
          <a:p>
            <a:pPr lvl="2"/>
            <a:endParaRPr lang="en-US" altLang="ja-JP" dirty="0"/>
          </a:p>
        </p:txBody>
      </p:sp>
    </p:spTree>
    <p:extLst>
      <p:ext uri="{BB962C8B-B14F-4D97-AF65-F5344CB8AC3E}">
        <p14:creationId xmlns:p14="http://schemas.microsoft.com/office/powerpoint/2010/main" val="179272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8B0873-30F9-415F-BF43-76329969A7D0}"/>
              </a:ext>
            </a:extLst>
          </p:cNvPr>
          <p:cNvSpPr>
            <a:spLocks noGrp="1"/>
          </p:cNvSpPr>
          <p:nvPr>
            <p:ph type="title"/>
          </p:nvPr>
        </p:nvSpPr>
        <p:spPr>
          <a:xfrm>
            <a:off x="483781" y="393404"/>
            <a:ext cx="9248556" cy="731339"/>
          </a:xfrm>
        </p:spPr>
        <p:txBody>
          <a:bodyPr>
            <a:normAutofit fontScale="90000"/>
          </a:bodyPr>
          <a:lstStyle/>
          <a:p>
            <a:r>
              <a:rPr kumimoji="1" lang="ja-JP" altLang="en-US" dirty="0"/>
              <a:t>事業終了時業務の整理（何十年もあとのこと</a:t>
            </a:r>
          </a:p>
        </p:txBody>
      </p:sp>
      <p:sp>
        <p:nvSpPr>
          <p:cNvPr id="3" name="コンテンツ プレースホルダー 2">
            <a:extLst>
              <a:ext uri="{FF2B5EF4-FFF2-40B4-BE49-F238E27FC236}">
                <a16:creationId xmlns:a16="http://schemas.microsoft.com/office/drawing/2014/main" id="{2FA52C4F-1872-4EFB-9A3B-AFC3B0E428BC}"/>
              </a:ext>
            </a:extLst>
          </p:cNvPr>
          <p:cNvSpPr>
            <a:spLocks noGrp="1"/>
          </p:cNvSpPr>
          <p:nvPr>
            <p:ph idx="1"/>
          </p:nvPr>
        </p:nvSpPr>
        <p:spPr>
          <a:xfrm>
            <a:off x="695400" y="1340768"/>
            <a:ext cx="10081120" cy="4896544"/>
          </a:xfrm>
        </p:spPr>
        <p:txBody>
          <a:bodyPr>
            <a:normAutofit/>
          </a:bodyPr>
          <a:lstStyle/>
          <a:p>
            <a:r>
              <a:rPr kumimoji="1" lang="ja-JP" altLang="en-US" dirty="0"/>
              <a:t>事業継承の準備（引継ぎ・引継ぎ状況の自治体との協議）</a:t>
            </a:r>
            <a:endParaRPr kumimoji="1" lang="en-US" altLang="ja-JP" dirty="0"/>
          </a:p>
          <a:p>
            <a:pPr lvl="1"/>
            <a:r>
              <a:rPr kumimoji="1" lang="ja-JP" altLang="en-US" dirty="0"/>
              <a:t>事業終了時検査業務・事業終了報告書の作成・提出・協議</a:t>
            </a:r>
            <a:endParaRPr kumimoji="1" lang="en-US" altLang="ja-JP" dirty="0"/>
          </a:p>
          <a:p>
            <a:pPr lvl="1"/>
            <a:r>
              <a:rPr kumimoji="1" lang="ja-JP" altLang="en-US" dirty="0"/>
              <a:t>引継ぎ企業への書類作成・引継ぎ企業との引継ぎ協議</a:t>
            </a:r>
            <a:endParaRPr kumimoji="1" lang="en-US" altLang="ja-JP" dirty="0"/>
          </a:p>
          <a:p>
            <a:endParaRPr kumimoji="1" lang="en-US" altLang="ja-JP" dirty="0"/>
          </a:p>
          <a:p>
            <a:r>
              <a:rPr kumimoji="1" lang="en-US" altLang="ja-JP" dirty="0"/>
              <a:t>SPC</a:t>
            </a:r>
            <a:r>
              <a:rPr kumimoji="1" lang="ja-JP" altLang="en-US" dirty="0"/>
              <a:t>の解散業務</a:t>
            </a:r>
            <a:endParaRPr kumimoji="1" lang="en-US" altLang="ja-JP" dirty="0"/>
          </a:p>
          <a:p>
            <a:pPr lvl="1"/>
            <a:r>
              <a:rPr kumimoji="1" lang="ja-JP" altLang="en-US" dirty="0"/>
              <a:t>資産の分配・所有権の移転・解体更地への現状復旧業務・検査・引き渡し</a:t>
            </a:r>
            <a:endParaRPr kumimoji="1" lang="en-US" altLang="ja-JP" dirty="0"/>
          </a:p>
          <a:p>
            <a:pPr lvl="1"/>
            <a:r>
              <a:rPr lang="ja-JP" altLang="en-US" dirty="0"/>
              <a:t>株式の株主からの</a:t>
            </a:r>
            <a:r>
              <a:rPr lang="ja-JP" altLang="en-US"/>
              <a:t>買戻し</a:t>
            </a:r>
            <a:r>
              <a:rPr kumimoji="1" lang="ja-JP" altLang="en-US"/>
              <a:t>（これで剰余金を精算する場合も）</a:t>
            </a:r>
            <a:endParaRPr kumimoji="1" lang="en-US" altLang="ja-JP" dirty="0"/>
          </a:p>
          <a:p>
            <a:pPr lvl="1"/>
            <a:r>
              <a:rPr kumimoji="1" lang="en-US" altLang="ja-JP" dirty="0"/>
              <a:t>SPC</a:t>
            </a:r>
            <a:r>
              <a:rPr kumimoji="1" lang="ja-JP" altLang="en-US" dirty="0"/>
              <a:t>の解散登記</a:t>
            </a:r>
            <a:endParaRPr kumimoji="1" lang="en-US" altLang="ja-JP" dirty="0"/>
          </a:p>
          <a:p>
            <a:pPr lvl="1"/>
            <a:r>
              <a:rPr kumimoji="1" lang="ja-JP" altLang="en-US" dirty="0"/>
              <a:t>解散後の連絡・問い合わせ体制の構築・自治体への報告</a:t>
            </a:r>
            <a:endParaRPr kumimoji="1" lang="en-US" altLang="ja-JP" dirty="0"/>
          </a:p>
          <a:p>
            <a:pPr lvl="1"/>
            <a:r>
              <a:rPr lang="ja-JP" altLang="en-US" dirty="0"/>
              <a:t>剰余金の分配（配当・株式の買い戻し　　など）</a:t>
            </a:r>
            <a:endParaRPr kumimoji="1" lang="en-US" altLang="ja-JP" dirty="0"/>
          </a:p>
          <a:p>
            <a:endParaRPr lang="en-US" altLang="ja-JP" dirty="0"/>
          </a:p>
          <a:p>
            <a:r>
              <a:rPr lang="ja-JP" altLang="en-US" dirty="0"/>
              <a:t>事業期間の状況・報告の住民への報告・御礼文書・セレモニーの計画</a:t>
            </a:r>
            <a:endParaRPr lang="en-US" altLang="ja-JP" dirty="0"/>
          </a:p>
          <a:p>
            <a:endParaRPr kumimoji="1" lang="en-US" altLang="ja-JP" dirty="0"/>
          </a:p>
        </p:txBody>
      </p:sp>
    </p:spTree>
    <p:extLst>
      <p:ext uri="{BB962C8B-B14F-4D97-AF65-F5344CB8AC3E}">
        <p14:creationId xmlns:p14="http://schemas.microsoft.com/office/powerpoint/2010/main" val="287707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F0171-8B61-4832-B91A-F37E054CBA56}"/>
              </a:ext>
            </a:extLst>
          </p:cNvPr>
          <p:cNvSpPr>
            <a:spLocks noGrp="1"/>
          </p:cNvSpPr>
          <p:nvPr>
            <p:ph type="title"/>
          </p:nvPr>
        </p:nvSpPr>
        <p:spPr>
          <a:xfrm>
            <a:off x="915125" y="494995"/>
            <a:ext cx="10361752" cy="526564"/>
          </a:xfrm>
        </p:spPr>
        <p:style>
          <a:lnRef idx="2">
            <a:schemeClr val="accent6"/>
          </a:lnRef>
          <a:fillRef idx="1">
            <a:schemeClr val="lt1"/>
          </a:fillRef>
          <a:effectRef idx="0">
            <a:schemeClr val="accent6"/>
          </a:effectRef>
          <a:fontRef idx="minor">
            <a:schemeClr val="dk1"/>
          </a:fontRef>
        </p:style>
        <p:txBody>
          <a:bodyPr>
            <a:noAutofit/>
          </a:bodyPr>
          <a:lstStyle/>
          <a:p>
            <a:r>
              <a:rPr lang="ja-JP" altLang="en-US" sz="2799" dirty="0"/>
              <a:t>事業のお金の流れと契約の種類：エンド企業受取額１００想定</a:t>
            </a:r>
          </a:p>
        </p:txBody>
      </p:sp>
      <p:sp>
        <p:nvSpPr>
          <p:cNvPr id="3" name="正方形/長方形 2">
            <a:extLst>
              <a:ext uri="{FF2B5EF4-FFF2-40B4-BE49-F238E27FC236}">
                <a16:creationId xmlns:a16="http://schemas.microsoft.com/office/drawing/2014/main" id="{8F6CAF93-3016-463E-93EE-03532D97B6BE}"/>
              </a:ext>
            </a:extLst>
          </p:cNvPr>
          <p:cNvSpPr/>
          <p:nvPr/>
        </p:nvSpPr>
        <p:spPr>
          <a:xfrm>
            <a:off x="7385885" y="1265632"/>
            <a:ext cx="4467264" cy="516989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実際業務遂行（１００）</a:t>
            </a: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ja-JP" altLang="en-US" sz="1799" dirty="0"/>
          </a:p>
        </p:txBody>
      </p:sp>
      <p:sp>
        <p:nvSpPr>
          <p:cNvPr id="4" name="四角形: 角を丸くする 3">
            <a:extLst>
              <a:ext uri="{FF2B5EF4-FFF2-40B4-BE49-F238E27FC236}">
                <a16:creationId xmlns:a16="http://schemas.microsoft.com/office/drawing/2014/main" id="{17120D5A-E567-4CED-9DB0-D21C24BE5D04}"/>
              </a:ext>
            </a:extLst>
          </p:cNvPr>
          <p:cNvSpPr/>
          <p:nvPr/>
        </p:nvSpPr>
        <p:spPr>
          <a:xfrm>
            <a:off x="7576704" y="1567395"/>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設計企業</a:t>
            </a:r>
          </a:p>
        </p:txBody>
      </p:sp>
      <p:sp>
        <p:nvSpPr>
          <p:cNvPr id="5" name="四角形: 角を丸くする 4">
            <a:extLst>
              <a:ext uri="{FF2B5EF4-FFF2-40B4-BE49-F238E27FC236}">
                <a16:creationId xmlns:a16="http://schemas.microsoft.com/office/drawing/2014/main" id="{FFF7894C-616A-41E9-A0DA-92E56C229AD6}"/>
              </a:ext>
            </a:extLst>
          </p:cNvPr>
          <p:cNvSpPr/>
          <p:nvPr/>
        </p:nvSpPr>
        <p:spPr>
          <a:xfrm>
            <a:off x="7576704" y="2023497"/>
            <a:ext cx="1264739" cy="5303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建設企業</a:t>
            </a:r>
            <a:r>
              <a:rPr kumimoji="1" lang="en-US" altLang="ja-JP" sz="1799" dirty="0"/>
              <a:t>JV</a:t>
            </a:r>
            <a:endParaRPr kumimoji="1" lang="ja-JP" altLang="en-US" sz="1799" dirty="0"/>
          </a:p>
        </p:txBody>
      </p:sp>
      <p:sp>
        <p:nvSpPr>
          <p:cNvPr id="6" name="四角形: 角を丸くする 5">
            <a:extLst>
              <a:ext uri="{FF2B5EF4-FFF2-40B4-BE49-F238E27FC236}">
                <a16:creationId xmlns:a16="http://schemas.microsoft.com/office/drawing/2014/main" id="{87228FF7-328F-4BA4-903F-F59D12BC121C}"/>
              </a:ext>
            </a:extLst>
          </p:cNvPr>
          <p:cNvSpPr/>
          <p:nvPr/>
        </p:nvSpPr>
        <p:spPr>
          <a:xfrm>
            <a:off x="9849939" y="1568873"/>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工事監理</a:t>
            </a:r>
          </a:p>
        </p:txBody>
      </p:sp>
      <p:sp>
        <p:nvSpPr>
          <p:cNvPr id="7" name="四角形: 角を丸くする 6">
            <a:extLst>
              <a:ext uri="{FF2B5EF4-FFF2-40B4-BE49-F238E27FC236}">
                <a16:creationId xmlns:a16="http://schemas.microsoft.com/office/drawing/2014/main" id="{667C0574-F453-4F8B-B8A0-B5BBCEF1F81F}"/>
              </a:ext>
            </a:extLst>
          </p:cNvPr>
          <p:cNvSpPr/>
          <p:nvPr/>
        </p:nvSpPr>
        <p:spPr>
          <a:xfrm>
            <a:off x="9840417" y="205642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内装工事</a:t>
            </a:r>
          </a:p>
        </p:txBody>
      </p:sp>
      <p:sp>
        <p:nvSpPr>
          <p:cNvPr id="8" name="四角形: 角を丸くする 7">
            <a:extLst>
              <a:ext uri="{FF2B5EF4-FFF2-40B4-BE49-F238E27FC236}">
                <a16:creationId xmlns:a16="http://schemas.microsoft.com/office/drawing/2014/main" id="{EC64D0BF-F32E-401B-AAF6-A96CE17192B0}"/>
              </a:ext>
            </a:extLst>
          </p:cNvPr>
          <p:cNvSpPr/>
          <p:nvPr/>
        </p:nvSpPr>
        <p:spPr>
          <a:xfrm>
            <a:off x="9848035" y="2483035"/>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a:t>管工事</a:t>
            </a:r>
            <a:endParaRPr kumimoji="1" lang="ja-JP" altLang="en-US" sz="1799" dirty="0"/>
          </a:p>
        </p:txBody>
      </p:sp>
      <p:sp>
        <p:nvSpPr>
          <p:cNvPr id="9" name="四角形: 角を丸くする 8">
            <a:extLst>
              <a:ext uri="{FF2B5EF4-FFF2-40B4-BE49-F238E27FC236}">
                <a16:creationId xmlns:a16="http://schemas.microsoft.com/office/drawing/2014/main" id="{FC32BD4C-8FC7-4F68-B6A2-516C6E4E9665}"/>
              </a:ext>
            </a:extLst>
          </p:cNvPr>
          <p:cNvSpPr/>
          <p:nvPr/>
        </p:nvSpPr>
        <p:spPr>
          <a:xfrm>
            <a:off x="7585511" y="2635396"/>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電気工事</a:t>
            </a:r>
          </a:p>
        </p:txBody>
      </p:sp>
      <p:sp>
        <p:nvSpPr>
          <p:cNvPr id="10" name="四角形: 角を丸くする 9">
            <a:extLst>
              <a:ext uri="{FF2B5EF4-FFF2-40B4-BE49-F238E27FC236}">
                <a16:creationId xmlns:a16="http://schemas.microsoft.com/office/drawing/2014/main" id="{62B1B866-D367-45CE-9CB3-7E1B47F96D09}"/>
              </a:ext>
            </a:extLst>
          </p:cNvPr>
          <p:cNvSpPr/>
          <p:nvPr/>
        </p:nvSpPr>
        <p:spPr>
          <a:xfrm>
            <a:off x="4572397" y="1257866"/>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3199" dirty="0"/>
              <a:t>S</a:t>
            </a:r>
          </a:p>
          <a:p>
            <a:pPr algn="ctr"/>
            <a:r>
              <a:rPr kumimoji="1" lang="en-US" altLang="ja-JP" sz="3199" dirty="0"/>
              <a:t>P</a:t>
            </a:r>
          </a:p>
          <a:p>
            <a:pPr algn="ctr"/>
            <a:r>
              <a:rPr kumimoji="1" lang="en-US" altLang="ja-JP" sz="3199" dirty="0"/>
              <a:t>C</a:t>
            </a:r>
            <a:endParaRPr kumimoji="1" lang="ja-JP" altLang="en-US" sz="3199" dirty="0"/>
          </a:p>
        </p:txBody>
      </p:sp>
      <p:sp>
        <p:nvSpPr>
          <p:cNvPr id="11" name="四角形: 角を丸くする 10">
            <a:extLst>
              <a:ext uri="{FF2B5EF4-FFF2-40B4-BE49-F238E27FC236}">
                <a16:creationId xmlns:a16="http://schemas.microsoft.com/office/drawing/2014/main" id="{446FAE10-2E61-4E30-894D-D1F6E66286AC}"/>
              </a:ext>
            </a:extLst>
          </p:cNvPr>
          <p:cNvSpPr/>
          <p:nvPr/>
        </p:nvSpPr>
        <p:spPr>
          <a:xfrm>
            <a:off x="1525191" y="1248344"/>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799" dirty="0"/>
              <a:t>自</a:t>
            </a:r>
            <a:endParaRPr kumimoji="1" lang="en-US" altLang="ja-JP" sz="2799" dirty="0"/>
          </a:p>
          <a:p>
            <a:pPr algn="ctr"/>
            <a:r>
              <a:rPr kumimoji="1" lang="ja-JP" altLang="en-US" sz="2799" dirty="0"/>
              <a:t>治</a:t>
            </a:r>
            <a:endParaRPr kumimoji="1" lang="en-US" altLang="ja-JP" sz="2799" dirty="0"/>
          </a:p>
          <a:p>
            <a:pPr algn="ctr"/>
            <a:r>
              <a:rPr kumimoji="1" lang="ja-JP" altLang="en-US" sz="2799" dirty="0"/>
              <a:t>体</a:t>
            </a:r>
          </a:p>
        </p:txBody>
      </p:sp>
      <p:sp>
        <p:nvSpPr>
          <p:cNvPr id="12" name="楕円 11">
            <a:extLst>
              <a:ext uri="{FF2B5EF4-FFF2-40B4-BE49-F238E27FC236}">
                <a16:creationId xmlns:a16="http://schemas.microsoft.com/office/drawing/2014/main" id="{9CE827AB-5E94-4BF3-8A45-BB2C00B8A3D0}"/>
              </a:ext>
            </a:extLst>
          </p:cNvPr>
          <p:cNvSpPr/>
          <p:nvPr/>
        </p:nvSpPr>
        <p:spPr>
          <a:xfrm>
            <a:off x="8850250" y="1505453"/>
            <a:ext cx="597678" cy="47113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５</a:t>
            </a:r>
          </a:p>
        </p:txBody>
      </p:sp>
      <p:sp>
        <p:nvSpPr>
          <p:cNvPr id="13" name="楕円 12">
            <a:extLst>
              <a:ext uri="{FF2B5EF4-FFF2-40B4-BE49-F238E27FC236}">
                <a16:creationId xmlns:a16="http://schemas.microsoft.com/office/drawing/2014/main" id="{33C09EE1-2382-4A83-A26C-824A30FC81D6}"/>
              </a:ext>
            </a:extLst>
          </p:cNvPr>
          <p:cNvSpPr/>
          <p:nvPr/>
        </p:nvSpPr>
        <p:spPr>
          <a:xfrm>
            <a:off x="8850249" y="2048237"/>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53</a:t>
            </a:r>
            <a:endParaRPr kumimoji="1" lang="ja-JP" altLang="en-US" sz="1600" dirty="0"/>
          </a:p>
        </p:txBody>
      </p:sp>
      <p:sp>
        <p:nvSpPr>
          <p:cNvPr id="14" name="楕円 13">
            <a:extLst>
              <a:ext uri="{FF2B5EF4-FFF2-40B4-BE49-F238E27FC236}">
                <a16:creationId xmlns:a16="http://schemas.microsoft.com/office/drawing/2014/main" id="{BC7306EC-33CC-47A2-B5E6-CEBBEEC4C9FC}"/>
              </a:ext>
            </a:extLst>
          </p:cNvPr>
          <p:cNvSpPr/>
          <p:nvPr/>
        </p:nvSpPr>
        <p:spPr>
          <a:xfrm>
            <a:off x="8850249" y="2571975"/>
            <a:ext cx="651529" cy="39819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12</a:t>
            </a:r>
            <a:endParaRPr kumimoji="1" lang="ja-JP" altLang="en-US" sz="1600" dirty="0"/>
          </a:p>
        </p:txBody>
      </p:sp>
      <p:sp>
        <p:nvSpPr>
          <p:cNvPr id="15" name="楕円 14">
            <a:extLst>
              <a:ext uri="{FF2B5EF4-FFF2-40B4-BE49-F238E27FC236}">
                <a16:creationId xmlns:a16="http://schemas.microsoft.com/office/drawing/2014/main" id="{CB04A935-33A4-4A94-98B2-F41E6A4B6E78}"/>
              </a:ext>
            </a:extLst>
          </p:cNvPr>
          <p:cNvSpPr/>
          <p:nvPr/>
        </p:nvSpPr>
        <p:spPr>
          <a:xfrm>
            <a:off x="11131819" y="151497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6" name="楕円 15">
            <a:extLst>
              <a:ext uri="{FF2B5EF4-FFF2-40B4-BE49-F238E27FC236}">
                <a16:creationId xmlns:a16="http://schemas.microsoft.com/office/drawing/2014/main" id="{15F1EDDB-56AE-4FCE-A62B-E1B517EE9E63}"/>
              </a:ext>
            </a:extLst>
          </p:cNvPr>
          <p:cNvSpPr/>
          <p:nvPr/>
        </p:nvSpPr>
        <p:spPr>
          <a:xfrm>
            <a:off x="11141341" y="199110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7" name="楕円 16">
            <a:extLst>
              <a:ext uri="{FF2B5EF4-FFF2-40B4-BE49-F238E27FC236}">
                <a16:creationId xmlns:a16="http://schemas.microsoft.com/office/drawing/2014/main" id="{B11BF30C-C1EE-4AD9-B0A5-D23B074E3695}"/>
              </a:ext>
            </a:extLst>
          </p:cNvPr>
          <p:cNvSpPr/>
          <p:nvPr/>
        </p:nvSpPr>
        <p:spPr>
          <a:xfrm>
            <a:off x="11131819" y="2419615"/>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18" name="四角形: 角を丸くする 17">
            <a:extLst>
              <a:ext uri="{FF2B5EF4-FFF2-40B4-BE49-F238E27FC236}">
                <a16:creationId xmlns:a16="http://schemas.microsoft.com/office/drawing/2014/main" id="{AFE74B54-92EB-497F-BC0E-C5F8EE6CA9EA}"/>
              </a:ext>
            </a:extLst>
          </p:cNvPr>
          <p:cNvSpPr/>
          <p:nvPr/>
        </p:nvSpPr>
        <p:spPr>
          <a:xfrm>
            <a:off x="9857557" y="297820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造園工事</a:t>
            </a:r>
          </a:p>
        </p:txBody>
      </p:sp>
      <p:sp>
        <p:nvSpPr>
          <p:cNvPr id="19" name="楕円 18">
            <a:extLst>
              <a:ext uri="{FF2B5EF4-FFF2-40B4-BE49-F238E27FC236}">
                <a16:creationId xmlns:a16="http://schemas.microsoft.com/office/drawing/2014/main" id="{D9728634-5953-41AF-BC95-45D4234006C5}"/>
              </a:ext>
            </a:extLst>
          </p:cNvPr>
          <p:cNvSpPr/>
          <p:nvPr/>
        </p:nvSpPr>
        <p:spPr>
          <a:xfrm>
            <a:off x="11141341" y="291478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１</a:t>
            </a:r>
          </a:p>
        </p:txBody>
      </p:sp>
      <p:sp>
        <p:nvSpPr>
          <p:cNvPr id="20" name="四角形: 角を丸くする 19">
            <a:extLst>
              <a:ext uri="{FF2B5EF4-FFF2-40B4-BE49-F238E27FC236}">
                <a16:creationId xmlns:a16="http://schemas.microsoft.com/office/drawing/2014/main" id="{E9DB0EB0-FA1B-41F5-93B5-DD78B5B0591B}"/>
              </a:ext>
            </a:extLst>
          </p:cNvPr>
          <p:cNvSpPr/>
          <p:nvPr/>
        </p:nvSpPr>
        <p:spPr>
          <a:xfrm>
            <a:off x="9876602" y="3416242"/>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土工工事</a:t>
            </a:r>
          </a:p>
        </p:txBody>
      </p:sp>
      <p:sp>
        <p:nvSpPr>
          <p:cNvPr id="21" name="楕円 20">
            <a:extLst>
              <a:ext uri="{FF2B5EF4-FFF2-40B4-BE49-F238E27FC236}">
                <a16:creationId xmlns:a16="http://schemas.microsoft.com/office/drawing/2014/main" id="{726DA6CB-1A98-4EC7-8CD7-FC550810EB94}"/>
              </a:ext>
            </a:extLst>
          </p:cNvPr>
          <p:cNvSpPr/>
          <p:nvPr/>
        </p:nvSpPr>
        <p:spPr>
          <a:xfrm>
            <a:off x="11160386" y="335282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22" name="四角形: 角を丸くする 21">
            <a:extLst>
              <a:ext uri="{FF2B5EF4-FFF2-40B4-BE49-F238E27FC236}">
                <a16:creationId xmlns:a16="http://schemas.microsoft.com/office/drawing/2014/main" id="{32CC51CC-07EB-4689-89C1-8D7574945757}"/>
              </a:ext>
            </a:extLst>
          </p:cNvPr>
          <p:cNvSpPr/>
          <p:nvPr/>
        </p:nvSpPr>
        <p:spPr>
          <a:xfrm>
            <a:off x="9876602" y="3863801"/>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躯体工事</a:t>
            </a:r>
          </a:p>
        </p:txBody>
      </p:sp>
      <p:sp>
        <p:nvSpPr>
          <p:cNvPr id="23" name="楕円 22">
            <a:extLst>
              <a:ext uri="{FF2B5EF4-FFF2-40B4-BE49-F238E27FC236}">
                <a16:creationId xmlns:a16="http://schemas.microsoft.com/office/drawing/2014/main" id="{E8E57B89-5D6B-4B7F-9A04-4420251D746D}"/>
              </a:ext>
            </a:extLst>
          </p:cNvPr>
          <p:cNvSpPr/>
          <p:nvPr/>
        </p:nvSpPr>
        <p:spPr>
          <a:xfrm>
            <a:off x="11160386" y="3800380"/>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dirty="0"/>
              <a:t>33</a:t>
            </a:r>
            <a:endParaRPr lang="ja-JP" altLang="en-US" sz="1600" dirty="0"/>
          </a:p>
        </p:txBody>
      </p:sp>
      <p:sp>
        <p:nvSpPr>
          <p:cNvPr id="24" name="四角形: 角を丸くする 23">
            <a:extLst>
              <a:ext uri="{FF2B5EF4-FFF2-40B4-BE49-F238E27FC236}">
                <a16:creationId xmlns:a16="http://schemas.microsoft.com/office/drawing/2014/main" id="{9BE5B3C8-1FA0-4734-88D0-E43A00957648}"/>
              </a:ext>
            </a:extLst>
          </p:cNvPr>
          <p:cNvSpPr/>
          <p:nvPr/>
        </p:nvSpPr>
        <p:spPr>
          <a:xfrm>
            <a:off x="7614078" y="4378017"/>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維持管理</a:t>
            </a:r>
          </a:p>
        </p:txBody>
      </p:sp>
      <p:sp>
        <p:nvSpPr>
          <p:cNvPr id="25" name="楕円 24">
            <a:extLst>
              <a:ext uri="{FF2B5EF4-FFF2-40B4-BE49-F238E27FC236}">
                <a16:creationId xmlns:a16="http://schemas.microsoft.com/office/drawing/2014/main" id="{9791920B-43C0-4E60-AD9A-9BAAA18D94CB}"/>
              </a:ext>
            </a:extLst>
          </p:cNvPr>
          <p:cNvSpPr/>
          <p:nvPr/>
        </p:nvSpPr>
        <p:spPr>
          <a:xfrm>
            <a:off x="8878816" y="4314596"/>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20</a:t>
            </a:r>
            <a:endParaRPr kumimoji="1" lang="ja-JP" altLang="en-US" sz="1600" dirty="0"/>
          </a:p>
        </p:txBody>
      </p:sp>
      <p:sp>
        <p:nvSpPr>
          <p:cNvPr id="29" name="四角形: 角を丸くする 28">
            <a:extLst>
              <a:ext uri="{FF2B5EF4-FFF2-40B4-BE49-F238E27FC236}">
                <a16:creationId xmlns:a16="http://schemas.microsoft.com/office/drawing/2014/main" id="{6BB7B086-572A-45C4-8E34-3770493B3004}"/>
              </a:ext>
            </a:extLst>
          </p:cNvPr>
          <p:cNvSpPr/>
          <p:nvPr/>
        </p:nvSpPr>
        <p:spPr>
          <a:xfrm>
            <a:off x="7614078" y="5149341"/>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運営</a:t>
            </a:r>
          </a:p>
        </p:txBody>
      </p:sp>
      <p:sp>
        <p:nvSpPr>
          <p:cNvPr id="30" name="楕円 29">
            <a:extLst>
              <a:ext uri="{FF2B5EF4-FFF2-40B4-BE49-F238E27FC236}">
                <a16:creationId xmlns:a16="http://schemas.microsoft.com/office/drawing/2014/main" id="{7EA33E82-D14C-4847-BEBE-CB25393EBB61}"/>
              </a:ext>
            </a:extLst>
          </p:cNvPr>
          <p:cNvSpPr/>
          <p:nvPr/>
        </p:nvSpPr>
        <p:spPr>
          <a:xfrm>
            <a:off x="8878816" y="5085920"/>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1" name="四角形: 角を丸くする 30">
            <a:extLst>
              <a:ext uri="{FF2B5EF4-FFF2-40B4-BE49-F238E27FC236}">
                <a16:creationId xmlns:a16="http://schemas.microsoft.com/office/drawing/2014/main" id="{745389D3-B172-4E18-B2E2-EB4A041660C3}"/>
              </a:ext>
            </a:extLst>
          </p:cNvPr>
          <p:cNvSpPr/>
          <p:nvPr/>
        </p:nvSpPr>
        <p:spPr>
          <a:xfrm>
            <a:off x="7623601" y="5968277"/>
            <a:ext cx="1264739" cy="35057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en-US" altLang="ja-JP" sz="1799" dirty="0"/>
              <a:t>SPC</a:t>
            </a:r>
            <a:r>
              <a:rPr kumimoji="1" lang="ja-JP" altLang="en-US" sz="1799" dirty="0"/>
              <a:t>経営</a:t>
            </a:r>
          </a:p>
        </p:txBody>
      </p:sp>
      <p:sp>
        <p:nvSpPr>
          <p:cNvPr id="32" name="楕円 31">
            <a:extLst>
              <a:ext uri="{FF2B5EF4-FFF2-40B4-BE49-F238E27FC236}">
                <a16:creationId xmlns:a16="http://schemas.microsoft.com/office/drawing/2014/main" id="{5A39EC85-BCFB-4E1C-8FE8-C2DE5835DAD8}"/>
              </a:ext>
            </a:extLst>
          </p:cNvPr>
          <p:cNvSpPr/>
          <p:nvPr/>
        </p:nvSpPr>
        <p:spPr>
          <a:xfrm>
            <a:off x="8888339" y="5904857"/>
            <a:ext cx="597678" cy="43479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3" name="四角形: 角を丸くする 32">
            <a:extLst>
              <a:ext uri="{FF2B5EF4-FFF2-40B4-BE49-F238E27FC236}">
                <a16:creationId xmlns:a16="http://schemas.microsoft.com/office/drawing/2014/main" id="{FE87AA45-639A-45EA-873D-7F8AC8CC49D1}"/>
              </a:ext>
            </a:extLst>
          </p:cNvPr>
          <p:cNvSpPr/>
          <p:nvPr/>
        </p:nvSpPr>
        <p:spPr>
          <a:xfrm>
            <a:off x="9876602" y="4358972"/>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警備</a:t>
            </a:r>
          </a:p>
        </p:txBody>
      </p:sp>
      <p:sp>
        <p:nvSpPr>
          <p:cNvPr id="34" name="楕円 33">
            <a:extLst>
              <a:ext uri="{FF2B5EF4-FFF2-40B4-BE49-F238E27FC236}">
                <a16:creationId xmlns:a16="http://schemas.microsoft.com/office/drawing/2014/main" id="{66518DF0-9F38-4D63-BFEB-5508B672C320}"/>
              </a:ext>
            </a:extLst>
          </p:cNvPr>
          <p:cNvSpPr/>
          <p:nvPr/>
        </p:nvSpPr>
        <p:spPr>
          <a:xfrm>
            <a:off x="11160386" y="4295551"/>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１</a:t>
            </a:r>
          </a:p>
        </p:txBody>
      </p:sp>
      <p:sp>
        <p:nvSpPr>
          <p:cNvPr id="35" name="四角形: 角を丸くする 34">
            <a:extLst>
              <a:ext uri="{FF2B5EF4-FFF2-40B4-BE49-F238E27FC236}">
                <a16:creationId xmlns:a16="http://schemas.microsoft.com/office/drawing/2014/main" id="{24446A07-4638-4A13-963D-87510A36F384}"/>
              </a:ext>
            </a:extLst>
          </p:cNvPr>
          <p:cNvSpPr/>
          <p:nvPr/>
        </p:nvSpPr>
        <p:spPr>
          <a:xfrm>
            <a:off x="9895647" y="4806530"/>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法定</a:t>
            </a:r>
          </a:p>
        </p:txBody>
      </p:sp>
      <p:sp>
        <p:nvSpPr>
          <p:cNvPr id="36" name="楕円 35">
            <a:extLst>
              <a:ext uri="{FF2B5EF4-FFF2-40B4-BE49-F238E27FC236}">
                <a16:creationId xmlns:a16="http://schemas.microsoft.com/office/drawing/2014/main" id="{9C7D39A1-3C65-4994-A8AB-A869904EC0A5}"/>
              </a:ext>
            </a:extLst>
          </p:cNvPr>
          <p:cNvSpPr/>
          <p:nvPr/>
        </p:nvSpPr>
        <p:spPr>
          <a:xfrm>
            <a:off x="11179431" y="4743110"/>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８</a:t>
            </a:r>
          </a:p>
        </p:txBody>
      </p:sp>
      <p:sp>
        <p:nvSpPr>
          <p:cNvPr id="37" name="正方形/長方形 36">
            <a:extLst>
              <a:ext uri="{FF2B5EF4-FFF2-40B4-BE49-F238E27FC236}">
                <a16:creationId xmlns:a16="http://schemas.microsoft.com/office/drawing/2014/main" id="{D818486D-DB2B-45F7-B129-8361E0238AAC}"/>
              </a:ext>
            </a:extLst>
          </p:cNvPr>
          <p:cNvSpPr/>
          <p:nvPr/>
        </p:nvSpPr>
        <p:spPr>
          <a:xfrm>
            <a:off x="9743682" y="5968277"/>
            <a:ext cx="1588156" cy="813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各企業１０％</a:t>
            </a:r>
            <a:endParaRPr kumimoji="1" lang="en-US" altLang="ja-JP" sz="1799" dirty="0"/>
          </a:p>
          <a:p>
            <a:pPr algn="ctr"/>
            <a:r>
              <a:rPr kumimoji="1" lang="ja-JP" altLang="en-US" sz="1799" dirty="0"/>
              <a:t>利益として</a:t>
            </a:r>
            <a:endParaRPr kumimoji="1" lang="en-US" altLang="ja-JP" sz="1799" dirty="0"/>
          </a:p>
          <a:p>
            <a:pPr algn="ctr"/>
            <a:r>
              <a:rPr kumimoji="1" lang="ja-JP" altLang="en-US" sz="1799" dirty="0"/>
              <a:t>１０の利益</a:t>
            </a:r>
          </a:p>
        </p:txBody>
      </p:sp>
      <p:cxnSp>
        <p:nvCxnSpPr>
          <p:cNvPr id="38" name="直線矢印コネクタ 37">
            <a:extLst>
              <a:ext uri="{FF2B5EF4-FFF2-40B4-BE49-F238E27FC236}">
                <a16:creationId xmlns:a16="http://schemas.microsoft.com/office/drawing/2014/main" id="{C42A9526-9F52-4EDB-976D-6924ABAFBE48}"/>
              </a:ext>
            </a:extLst>
          </p:cNvPr>
          <p:cNvCxnSpPr>
            <a:cxnSpLocks/>
            <a:stCxn id="11" idx="3"/>
            <a:endCxn id="10" idx="1"/>
          </p:cNvCxnSpPr>
          <p:nvPr/>
        </p:nvCxnSpPr>
        <p:spPr>
          <a:xfrm>
            <a:off x="2258425" y="2462466"/>
            <a:ext cx="2313972" cy="952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3A9DDBC-0AD7-4160-8946-3D9B5F870BCD}"/>
              </a:ext>
            </a:extLst>
          </p:cNvPr>
          <p:cNvSpPr txBox="1"/>
          <p:nvPr/>
        </p:nvSpPr>
        <p:spPr>
          <a:xfrm>
            <a:off x="2638563" y="190216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事業契約</a:t>
            </a:r>
          </a:p>
        </p:txBody>
      </p:sp>
      <p:cxnSp>
        <p:nvCxnSpPr>
          <p:cNvPr id="42" name="直線矢印コネクタ 41">
            <a:extLst>
              <a:ext uri="{FF2B5EF4-FFF2-40B4-BE49-F238E27FC236}">
                <a16:creationId xmlns:a16="http://schemas.microsoft.com/office/drawing/2014/main" id="{B7AF9504-22AB-4AA1-9D69-F0F6DD20CE9E}"/>
              </a:ext>
            </a:extLst>
          </p:cNvPr>
          <p:cNvCxnSpPr>
            <a:cxnSpLocks/>
            <a:stCxn id="10" idx="3"/>
          </p:cNvCxnSpPr>
          <p:nvPr/>
        </p:nvCxnSpPr>
        <p:spPr>
          <a:xfrm flipV="1">
            <a:off x="5305631" y="1753037"/>
            <a:ext cx="2234886" cy="71895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47" name="直線矢印コネクタ 46">
            <a:extLst>
              <a:ext uri="{FF2B5EF4-FFF2-40B4-BE49-F238E27FC236}">
                <a16:creationId xmlns:a16="http://schemas.microsoft.com/office/drawing/2014/main" id="{62AD7B91-0565-4AFE-A32D-8B76AAC55C14}"/>
              </a:ext>
            </a:extLst>
          </p:cNvPr>
          <p:cNvCxnSpPr>
            <a:cxnSpLocks/>
            <a:stCxn id="10" idx="3"/>
            <a:endCxn id="5" idx="1"/>
          </p:cNvCxnSpPr>
          <p:nvPr/>
        </p:nvCxnSpPr>
        <p:spPr>
          <a:xfrm flipV="1">
            <a:off x="5305631" y="2288648"/>
            <a:ext cx="2271072" cy="1833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0" name="直線矢印コネクタ 49">
            <a:extLst>
              <a:ext uri="{FF2B5EF4-FFF2-40B4-BE49-F238E27FC236}">
                <a16:creationId xmlns:a16="http://schemas.microsoft.com/office/drawing/2014/main" id="{EB8A7643-B9D8-4FE9-A2A4-16357E4CFE1E}"/>
              </a:ext>
            </a:extLst>
          </p:cNvPr>
          <p:cNvCxnSpPr>
            <a:cxnSpLocks/>
            <a:stCxn id="10" idx="3"/>
            <a:endCxn id="9" idx="1"/>
          </p:cNvCxnSpPr>
          <p:nvPr/>
        </p:nvCxnSpPr>
        <p:spPr>
          <a:xfrm>
            <a:off x="5305632" y="2471987"/>
            <a:ext cx="2279879" cy="338696"/>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3" name="直線矢印コネクタ 52">
            <a:extLst>
              <a:ext uri="{FF2B5EF4-FFF2-40B4-BE49-F238E27FC236}">
                <a16:creationId xmlns:a16="http://schemas.microsoft.com/office/drawing/2014/main" id="{D1BA9DB6-056E-45DC-8394-6310590490EE}"/>
              </a:ext>
            </a:extLst>
          </p:cNvPr>
          <p:cNvCxnSpPr>
            <a:cxnSpLocks/>
            <a:stCxn id="10" idx="3"/>
            <a:endCxn id="24" idx="1"/>
          </p:cNvCxnSpPr>
          <p:nvPr/>
        </p:nvCxnSpPr>
        <p:spPr>
          <a:xfrm>
            <a:off x="5305632" y="2471989"/>
            <a:ext cx="2308447" cy="2081317"/>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4" name="直線矢印コネクタ 53">
            <a:extLst>
              <a:ext uri="{FF2B5EF4-FFF2-40B4-BE49-F238E27FC236}">
                <a16:creationId xmlns:a16="http://schemas.microsoft.com/office/drawing/2014/main" id="{F5A901BD-C5F8-4621-A419-C8E5DE9424D5}"/>
              </a:ext>
            </a:extLst>
          </p:cNvPr>
          <p:cNvCxnSpPr>
            <a:cxnSpLocks/>
            <a:stCxn id="10" idx="3"/>
            <a:endCxn id="29" idx="1"/>
          </p:cNvCxnSpPr>
          <p:nvPr/>
        </p:nvCxnSpPr>
        <p:spPr>
          <a:xfrm>
            <a:off x="5305632" y="2471988"/>
            <a:ext cx="2308447" cy="28526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5" name="直線矢印コネクタ 54">
            <a:extLst>
              <a:ext uri="{FF2B5EF4-FFF2-40B4-BE49-F238E27FC236}">
                <a16:creationId xmlns:a16="http://schemas.microsoft.com/office/drawing/2014/main" id="{7A68C858-34D0-4E13-BD6C-B84F402AE34E}"/>
              </a:ext>
            </a:extLst>
          </p:cNvPr>
          <p:cNvCxnSpPr>
            <a:cxnSpLocks/>
            <a:stCxn id="10" idx="3"/>
            <a:endCxn id="31" idx="1"/>
          </p:cNvCxnSpPr>
          <p:nvPr/>
        </p:nvCxnSpPr>
        <p:spPr>
          <a:xfrm>
            <a:off x="5305632" y="2471987"/>
            <a:ext cx="2317969" cy="3671578"/>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sp>
        <p:nvSpPr>
          <p:cNvPr id="62" name="楕円 61">
            <a:extLst>
              <a:ext uri="{FF2B5EF4-FFF2-40B4-BE49-F238E27FC236}">
                <a16:creationId xmlns:a16="http://schemas.microsoft.com/office/drawing/2014/main" id="{3460C35F-E5FE-4E63-AEED-E66F2DC14AA4}"/>
              </a:ext>
            </a:extLst>
          </p:cNvPr>
          <p:cNvSpPr/>
          <p:nvPr/>
        </p:nvSpPr>
        <p:spPr>
          <a:xfrm>
            <a:off x="7321643" y="3370110"/>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構成企業</a:t>
            </a:r>
          </a:p>
        </p:txBody>
      </p:sp>
      <p:sp>
        <p:nvSpPr>
          <p:cNvPr id="63" name="楕円 62">
            <a:extLst>
              <a:ext uri="{FF2B5EF4-FFF2-40B4-BE49-F238E27FC236}">
                <a16:creationId xmlns:a16="http://schemas.microsoft.com/office/drawing/2014/main" id="{BF328BE1-F0BF-4206-8B91-40DA1485DF9B}"/>
              </a:ext>
            </a:extLst>
          </p:cNvPr>
          <p:cNvSpPr/>
          <p:nvPr/>
        </p:nvSpPr>
        <p:spPr>
          <a:xfrm>
            <a:off x="9973256" y="5237688"/>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協力企業</a:t>
            </a:r>
          </a:p>
        </p:txBody>
      </p:sp>
      <p:sp>
        <p:nvSpPr>
          <p:cNvPr id="65" name="テキスト ボックス 64">
            <a:extLst>
              <a:ext uri="{FF2B5EF4-FFF2-40B4-BE49-F238E27FC236}">
                <a16:creationId xmlns:a16="http://schemas.microsoft.com/office/drawing/2014/main" id="{53445260-F137-4A1A-B97A-0B2B0C4D89F3}"/>
              </a:ext>
            </a:extLst>
          </p:cNvPr>
          <p:cNvSpPr txBox="1"/>
          <p:nvPr/>
        </p:nvSpPr>
        <p:spPr>
          <a:xfrm>
            <a:off x="5723093" y="2060849"/>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請負契約</a:t>
            </a:r>
          </a:p>
        </p:txBody>
      </p:sp>
      <p:sp>
        <p:nvSpPr>
          <p:cNvPr id="66" name="テキスト ボックス 65">
            <a:extLst>
              <a:ext uri="{FF2B5EF4-FFF2-40B4-BE49-F238E27FC236}">
                <a16:creationId xmlns:a16="http://schemas.microsoft.com/office/drawing/2014/main" id="{7E314414-2E30-4020-A5B6-80EE857CBC47}"/>
              </a:ext>
            </a:extLst>
          </p:cNvPr>
          <p:cNvSpPr txBox="1"/>
          <p:nvPr/>
        </p:nvSpPr>
        <p:spPr>
          <a:xfrm>
            <a:off x="8700028" y="3030219"/>
            <a:ext cx="1062444"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kumimoji="1" lang="ja-JP" altLang="en-US" sz="1600" dirty="0">
                <a:solidFill>
                  <a:schemeClr val="tx1"/>
                </a:solidFill>
              </a:rPr>
              <a:t>請負契約</a:t>
            </a:r>
          </a:p>
        </p:txBody>
      </p:sp>
      <p:sp>
        <p:nvSpPr>
          <p:cNvPr id="67" name="楕円 66">
            <a:extLst>
              <a:ext uri="{FF2B5EF4-FFF2-40B4-BE49-F238E27FC236}">
                <a16:creationId xmlns:a16="http://schemas.microsoft.com/office/drawing/2014/main" id="{B2323A6D-8CC9-4193-98D9-AF4FB8CA378D}"/>
              </a:ext>
            </a:extLst>
          </p:cNvPr>
          <p:cNvSpPr/>
          <p:nvPr/>
        </p:nvSpPr>
        <p:spPr>
          <a:xfrm>
            <a:off x="4845012" y="3597158"/>
            <a:ext cx="1868655" cy="6036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発注</a:t>
            </a:r>
            <a:r>
              <a:rPr kumimoji="1" lang="en-US" altLang="ja-JP" sz="2400" dirty="0"/>
              <a:t>100</a:t>
            </a:r>
            <a:endParaRPr kumimoji="1" lang="ja-JP" altLang="en-US" sz="2400" dirty="0"/>
          </a:p>
        </p:txBody>
      </p:sp>
      <p:sp>
        <p:nvSpPr>
          <p:cNvPr id="68" name="正方形/長方形 67">
            <a:extLst>
              <a:ext uri="{FF2B5EF4-FFF2-40B4-BE49-F238E27FC236}">
                <a16:creationId xmlns:a16="http://schemas.microsoft.com/office/drawing/2014/main" id="{ABFBE9EA-A1B2-4C57-AF87-E5FF91B9B5A3}"/>
              </a:ext>
            </a:extLst>
          </p:cNvPr>
          <p:cNvSpPr/>
          <p:nvPr/>
        </p:nvSpPr>
        <p:spPr>
          <a:xfrm>
            <a:off x="2505767" y="2579634"/>
            <a:ext cx="1832912" cy="1096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支払いの約束</a:t>
            </a:r>
            <a:endParaRPr kumimoji="1" lang="en-US" altLang="ja-JP" sz="1799" dirty="0"/>
          </a:p>
          <a:p>
            <a:pPr algn="ctr"/>
            <a:r>
              <a:rPr kumimoji="1" lang="ja-JP" altLang="en-US" sz="1799" dirty="0"/>
              <a:t>発注権の委譲</a:t>
            </a:r>
            <a:endParaRPr kumimoji="1" lang="en-US" altLang="ja-JP" sz="1799" dirty="0"/>
          </a:p>
          <a:p>
            <a:pPr algn="ctr"/>
            <a:r>
              <a:rPr kumimoji="1" lang="ja-JP" altLang="en-US" sz="1799" dirty="0"/>
              <a:t>業務遂行の約束</a:t>
            </a:r>
          </a:p>
        </p:txBody>
      </p:sp>
      <p:cxnSp>
        <p:nvCxnSpPr>
          <p:cNvPr id="70" name="コネクタ: 曲線 69">
            <a:extLst>
              <a:ext uri="{FF2B5EF4-FFF2-40B4-BE49-F238E27FC236}">
                <a16:creationId xmlns:a16="http://schemas.microsoft.com/office/drawing/2014/main" id="{CA6A791D-20A6-41EF-A772-0FAB7CD74373}"/>
              </a:ext>
            </a:extLst>
          </p:cNvPr>
          <p:cNvCxnSpPr>
            <a:stCxn id="11" idx="2"/>
            <a:endCxn id="10" idx="2"/>
          </p:cNvCxnSpPr>
          <p:nvPr/>
        </p:nvCxnSpPr>
        <p:spPr>
          <a:xfrm rot="16200000" flipH="1">
            <a:off x="3410652" y="2157743"/>
            <a:ext cx="9523" cy="3047206"/>
          </a:xfrm>
          <a:prstGeom prst="curvedConnector3">
            <a:avLst>
              <a:gd name="adj1" fmla="val 4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0BC48E83-C97E-4187-BB6B-2F60692CE1C8}"/>
              </a:ext>
            </a:extLst>
          </p:cNvPr>
          <p:cNvSpPr txBox="1"/>
          <p:nvPr/>
        </p:nvSpPr>
        <p:spPr>
          <a:xfrm>
            <a:off x="2430291" y="3713635"/>
            <a:ext cx="1877300" cy="4015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999" dirty="0"/>
              <a:t>発注権の移転</a:t>
            </a:r>
          </a:p>
        </p:txBody>
      </p:sp>
      <p:sp>
        <p:nvSpPr>
          <p:cNvPr id="73" name="楕円 72">
            <a:extLst>
              <a:ext uri="{FF2B5EF4-FFF2-40B4-BE49-F238E27FC236}">
                <a16:creationId xmlns:a16="http://schemas.microsoft.com/office/drawing/2014/main" id="{6AA35C6D-6559-418A-BB9E-4A73543603F1}"/>
              </a:ext>
            </a:extLst>
          </p:cNvPr>
          <p:cNvSpPr/>
          <p:nvPr/>
        </p:nvSpPr>
        <p:spPr>
          <a:xfrm>
            <a:off x="4240866" y="4177133"/>
            <a:ext cx="2042575" cy="55858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金利</a:t>
            </a:r>
            <a:r>
              <a:rPr lang="en-US" altLang="ja-JP" sz="2399" dirty="0"/>
              <a:t>10</a:t>
            </a:r>
            <a:endParaRPr kumimoji="1" lang="ja-JP" altLang="en-US" sz="2399" dirty="0"/>
          </a:p>
        </p:txBody>
      </p:sp>
      <p:sp>
        <p:nvSpPr>
          <p:cNvPr id="74" name="楕円 73">
            <a:extLst>
              <a:ext uri="{FF2B5EF4-FFF2-40B4-BE49-F238E27FC236}">
                <a16:creationId xmlns:a16="http://schemas.microsoft.com/office/drawing/2014/main" id="{4D1E7C26-FCB9-4266-B98C-F5924C49D8DC}"/>
              </a:ext>
            </a:extLst>
          </p:cNvPr>
          <p:cNvSpPr/>
          <p:nvPr/>
        </p:nvSpPr>
        <p:spPr>
          <a:xfrm>
            <a:off x="4253761" y="4769570"/>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経費２</a:t>
            </a:r>
          </a:p>
        </p:txBody>
      </p:sp>
      <p:sp>
        <p:nvSpPr>
          <p:cNvPr id="75" name="楕円 74">
            <a:extLst>
              <a:ext uri="{FF2B5EF4-FFF2-40B4-BE49-F238E27FC236}">
                <a16:creationId xmlns:a16="http://schemas.microsoft.com/office/drawing/2014/main" id="{D972E663-72E6-4574-88DF-4132E4A739C4}"/>
              </a:ext>
            </a:extLst>
          </p:cNvPr>
          <p:cNvSpPr/>
          <p:nvPr/>
        </p:nvSpPr>
        <p:spPr>
          <a:xfrm>
            <a:off x="4116964" y="5395253"/>
            <a:ext cx="2196976" cy="5994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初期費５</a:t>
            </a:r>
          </a:p>
        </p:txBody>
      </p:sp>
      <p:sp>
        <p:nvSpPr>
          <p:cNvPr id="76" name="楕円 75">
            <a:extLst>
              <a:ext uri="{FF2B5EF4-FFF2-40B4-BE49-F238E27FC236}">
                <a16:creationId xmlns:a16="http://schemas.microsoft.com/office/drawing/2014/main" id="{B5FA6C01-1086-4FBD-BAFC-841B5A3614A1}"/>
              </a:ext>
            </a:extLst>
          </p:cNvPr>
          <p:cNvSpPr/>
          <p:nvPr/>
        </p:nvSpPr>
        <p:spPr>
          <a:xfrm>
            <a:off x="4238525" y="5993706"/>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利益</a:t>
            </a:r>
            <a:r>
              <a:rPr kumimoji="1" lang="en-US" altLang="ja-JP" sz="2399" dirty="0"/>
              <a:t>3</a:t>
            </a:r>
            <a:endParaRPr kumimoji="1" lang="ja-JP" altLang="en-US" sz="2399" dirty="0"/>
          </a:p>
        </p:txBody>
      </p:sp>
      <p:sp>
        <p:nvSpPr>
          <p:cNvPr id="77" name="左中かっこ 76">
            <a:extLst>
              <a:ext uri="{FF2B5EF4-FFF2-40B4-BE49-F238E27FC236}">
                <a16:creationId xmlns:a16="http://schemas.microsoft.com/office/drawing/2014/main" id="{13D9F006-B63B-414B-83F2-5312F05D1245}"/>
              </a:ext>
            </a:extLst>
          </p:cNvPr>
          <p:cNvSpPr/>
          <p:nvPr/>
        </p:nvSpPr>
        <p:spPr>
          <a:xfrm>
            <a:off x="3897420" y="3823955"/>
            <a:ext cx="310815" cy="247585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799"/>
          </a:p>
        </p:txBody>
      </p:sp>
      <p:sp>
        <p:nvSpPr>
          <p:cNvPr id="78" name="正方形/長方形 77">
            <a:extLst>
              <a:ext uri="{FF2B5EF4-FFF2-40B4-BE49-F238E27FC236}">
                <a16:creationId xmlns:a16="http://schemas.microsoft.com/office/drawing/2014/main" id="{500BE993-8C15-4C88-8B79-120F4905D175}"/>
              </a:ext>
            </a:extLst>
          </p:cNvPr>
          <p:cNvSpPr/>
          <p:nvPr/>
        </p:nvSpPr>
        <p:spPr>
          <a:xfrm>
            <a:off x="1756957" y="4728593"/>
            <a:ext cx="2079197" cy="7921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提案金額</a:t>
            </a:r>
            <a:endParaRPr kumimoji="1" lang="en-US" altLang="ja-JP" sz="1799" dirty="0"/>
          </a:p>
          <a:p>
            <a:pPr algn="ctr"/>
            <a:r>
              <a:rPr kumimoji="1" lang="ja-JP" altLang="en-US" sz="1799" dirty="0"/>
              <a:t>１２</a:t>
            </a:r>
            <a:r>
              <a:rPr kumimoji="1" lang="en-US" altLang="ja-JP" sz="1799" dirty="0"/>
              <a:t>0</a:t>
            </a:r>
          </a:p>
        </p:txBody>
      </p:sp>
      <p:sp>
        <p:nvSpPr>
          <p:cNvPr id="79" name="正方形/長方形 78">
            <a:extLst>
              <a:ext uri="{FF2B5EF4-FFF2-40B4-BE49-F238E27FC236}">
                <a16:creationId xmlns:a16="http://schemas.microsoft.com/office/drawing/2014/main" id="{8625E0F3-34C0-4347-826B-2A44C979A9D0}"/>
              </a:ext>
            </a:extLst>
          </p:cNvPr>
          <p:cNvSpPr/>
          <p:nvPr/>
        </p:nvSpPr>
        <p:spPr>
          <a:xfrm>
            <a:off x="362860" y="3623981"/>
            <a:ext cx="2079197" cy="792126"/>
          </a:xfrm>
          <a:prstGeom prst="rect">
            <a:avLst/>
          </a:prstGeom>
          <a:solidFill>
            <a:srgbClr val="BBDBCD">
              <a:alpha val="40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予定価格</a:t>
            </a:r>
            <a:endParaRPr kumimoji="1" lang="en-US" altLang="ja-JP" sz="1799" dirty="0"/>
          </a:p>
          <a:p>
            <a:pPr algn="ctr"/>
            <a:r>
              <a:rPr kumimoji="1" lang="en-US" altLang="ja-JP" sz="1799" dirty="0"/>
              <a:t>130</a:t>
            </a:r>
            <a:r>
              <a:rPr kumimoji="1" lang="ja-JP" altLang="en-US" sz="1799" dirty="0"/>
              <a:t>～</a:t>
            </a:r>
            <a:r>
              <a:rPr kumimoji="1" lang="en-US" altLang="ja-JP" sz="1799" dirty="0"/>
              <a:t>150</a:t>
            </a:r>
            <a:endParaRPr kumimoji="1" lang="ja-JP" altLang="en-US" sz="1799" dirty="0"/>
          </a:p>
        </p:txBody>
      </p:sp>
      <p:sp>
        <p:nvSpPr>
          <p:cNvPr id="80" name="正方形/長方形 79">
            <a:extLst>
              <a:ext uri="{FF2B5EF4-FFF2-40B4-BE49-F238E27FC236}">
                <a16:creationId xmlns:a16="http://schemas.microsoft.com/office/drawing/2014/main" id="{B38C05F1-D21B-40A6-9D30-3F5056FCDD1B}"/>
              </a:ext>
            </a:extLst>
          </p:cNvPr>
          <p:cNvSpPr/>
          <p:nvPr/>
        </p:nvSpPr>
        <p:spPr>
          <a:xfrm>
            <a:off x="484597" y="5853432"/>
            <a:ext cx="3051744" cy="792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積算時金利・間接職員給与忘れ</a:t>
            </a:r>
            <a:endParaRPr kumimoji="1" lang="en-US" altLang="ja-JP" sz="1600" dirty="0"/>
          </a:p>
          <a:p>
            <a:pPr algn="ctr"/>
            <a:r>
              <a:rPr kumimoji="1" lang="ja-JP" altLang="en-US" sz="1600" dirty="0"/>
              <a:t>公共積算１１０～</a:t>
            </a:r>
            <a:r>
              <a:rPr kumimoji="1" lang="en-US" altLang="ja-JP" sz="1600" dirty="0"/>
              <a:t>120</a:t>
            </a:r>
            <a:endParaRPr kumimoji="1" lang="ja-JP" altLang="en-US" sz="1600" dirty="0"/>
          </a:p>
        </p:txBody>
      </p:sp>
      <p:cxnSp>
        <p:nvCxnSpPr>
          <p:cNvPr id="82" name="直線矢印コネクタ 81">
            <a:extLst>
              <a:ext uri="{FF2B5EF4-FFF2-40B4-BE49-F238E27FC236}">
                <a16:creationId xmlns:a16="http://schemas.microsoft.com/office/drawing/2014/main" id="{8F406656-AEC2-403B-B96C-0E7A8B28BE03}"/>
              </a:ext>
            </a:extLst>
          </p:cNvPr>
          <p:cNvCxnSpPr>
            <a:cxnSpLocks/>
          </p:cNvCxnSpPr>
          <p:nvPr/>
        </p:nvCxnSpPr>
        <p:spPr>
          <a:xfrm flipV="1">
            <a:off x="1013495" y="4416107"/>
            <a:ext cx="0" cy="1437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5BC5F91A-F66F-4BFE-AC0A-970FBB6C10C4}"/>
              </a:ext>
            </a:extLst>
          </p:cNvPr>
          <p:cNvSpPr txBox="1"/>
          <p:nvPr/>
        </p:nvSpPr>
        <p:spPr>
          <a:xfrm>
            <a:off x="2632959" y="1378716"/>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公共契約</a:t>
            </a:r>
          </a:p>
        </p:txBody>
      </p:sp>
      <p:sp>
        <p:nvSpPr>
          <p:cNvPr id="85" name="テキスト ボックス 84">
            <a:extLst>
              <a:ext uri="{FF2B5EF4-FFF2-40B4-BE49-F238E27FC236}">
                <a16:creationId xmlns:a16="http://schemas.microsoft.com/office/drawing/2014/main" id="{270FC0E3-F0A0-4FDA-AECD-04100A6388D3}"/>
              </a:ext>
            </a:extLst>
          </p:cNvPr>
          <p:cNvSpPr txBox="1"/>
          <p:nvPr/>
        </p:nvSpPr>
        <p:spPr>
          <a:xfrm>
            <a:off x="5375920" y="155679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err="1">
                <a:solidFill>
                  <a:schemeClr val="tx1"/>
                </a:solidFill>
              </a:rPr>
              <a:t>民民</a:t>
            </a:r>
            <a:r>
              <a:rPr kumimoji="1" lang="ja-JP" altLang="en-US" sz="2399" dirty="0">
                <a:solidFill>
                  <a:schemeClr val="tx1"/>
                </a:solidFill>
              </a:rPr>
              <a:t>契約</a:t>
            </a:r>
          </a:p>
        </p:txBody>
      </p:sp>
      <p:sp>
        <p:nvSpPr>
          <p:cNvPr id="58" name="矢印: U ターン 57">
            <a:extLst>
              <a:ext uri="{FF2B5EF4-FFF2-40B4-BE49-F238E27FC236}">
                <a16:creationId xmlns:a16="http://schemas.microsoft.com/office/drawing/2014/main" id="{47205DCA-7166-4FCD-81EE-67E32E12B530}"/>
              </a:ext>
            </a:extLst>
          </p:cNvPr>
          <p:cNvSpPr/>
          <p:nvPr/>
        </p:nvSpPr>
        <p:spPr>
          <a:xfrm rot="20790256">
            <a:off x="1997908" y="981202"/>
            <a:ext cx="9403165" cy="3239762"/>
          </a:xfrm>
          <a:prstGeom prst="uturnArrow">
            <a:avLst>
              <a:gd name="adj1" fmla="val 12846"/>
              <a:gd name="adj2" fmla="val 25000"/>
              <a:gd name="adj3" fmla="val 48240"/>
              <a:gd name="adj4" fmla="val 25000"/>
              <a:gd name="adj5" fmla="val 100000"/>
            </a:avLst>
          </a:prstGeom>
          <a:solidFill>
            <a:srgbClr val="2DC3A6">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a:extLst>
              <a:ext uri="{FF2B5EF4-FFF2-40B4-BE49-F238E27FC236}">
                <a16:creationId xmlns:a16="http://schemas.microsoft.com/office/drawing/2014/main" id="{FAE1C335-B0CE-4124-BAC9-AF62529E8DF6}"/>
              </a:ext>
            </a:extLst>
          </p:cNvPr>
          <p:cNvSpPr/>
          <p:nvPr/>
        </p:nvSpPr>
        <p:spPr>
          <a:xfrm>
            <a:off x="5849227" y="5804129"/>
            <a:ext cx="1472416" cy="9708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税引き後</a:t>
            </a:r>
            <a:endParaRPr lang="en-US" altLang="ja-JP" dirty="0"/>
          </a:p>
          <a:p>
            <a:pPr algn="ctr"/>
            <a:r>
              <a:rPr kumimoji="1" lang="en-US" altLang="ja-JP" dirty="0"/>
              <a:t>SPC</a:t>
            </a:r>
            <a:r>
              <a:rPr kumimoji="1" lang="ja-JP" altLang="en-US" dirty="0"/>
              <a:t>株主に</a:t>
            </a:r>
            <a:endParaRPr kumimoji="1" lang="en-US" altLang="ja-JP" dirty="0"/>
          </a:p>
          <a:p>
            <a:pPr algn="ctr"/>
            <a:r>
              <a:rPr kumimoji="1" lang="ja-JP" altLang="en-US" dirty="0"/>
              <a:t>配当</a:t>
            </a:r>
          </a:p>
        </p:txBody>
      </p:sp>
      <p:sp>
        <p:nvSpPr>
          <p:cNvPr id="27" name="楕円 26">
            <a:extLst>
              <a:ext uri="{FF2B5EF4-FFF2-40B4-BE49-F238E27FC236}">
                <a16:creationId xmlns:a16="http://schemas.microsoft.com/office/drawing/2014/main" id="{99AE5120-8CF4-4F42-9305-2A0EAD515DF0}"/>
              </a:ext>
            </a:extLst>
          </p:cNvPr>
          <p:cNvSpPr/>
          <p:nvPr/>
        </p:nvSpPr>
        <p:spPr>
          <a:xfrm>
            <a:off x="7359320" y="2145394"/>
            <a:ext cx="3213430" cy="52515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優先融資金利</a:t>
            </a:r>
          </a:p>
        </p:txBody>
      </p:sp>
      <p:cxnSp>
        <p:nvCxnSpPr>
          <p:cNvPr id="39" name="直線矢印コネクタ 38">
            <a:extLst>
              <a:ext uri="{FF2B5EF4-FFF2-40B4-BE49-F238E27FC236}">
                <a16:creationId xmlns:a16="http://schemas.microsoft.com/office/drawing/2014/main" id="{0A097B1A-D703-4B4E-8206-F325147DFEDB}"/>
              </a:ext>
            </a:extLst>
          </p:cNvPr>
          <p:cNvCxnSpPr>
            <a:cxnSpLocks/>
            <a:stCxn id="27" idx="4"/>
            <a:endCxn id="73" idx="0"/>
          </p:cNvCxnSpPr>
          <p:nvPr/>
        </p:nvCxnSpPr>
        <p:spPr>
          <a:xfrm flipH="1">
            <a:off x="5262154" y="2670548"/>
            <a:ext cx="3703881" cy="15065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9" name="楕円 68">
            <a:extLst>
              <a:ext uri="{FF2B5EF4-FFF2-40B4-BE49-F238E27FC236}">
                <a16:creationId xmlns:a16="http://schemas.microsoft.com/office/drawing/2014/main" id="{ED36B02A-1002-4C33-A06E-859DDCDF7496}"/>
              </a:ext>
            </a:extLst>
          </p:cNvPr>
          <p:cNvSpPr/>
          <p:nvPr/>
        </p:nvSpPr>
        <p:spPr>
          <a:xfrm>
            <a:off x="7602607" y="4170535"/>
            <a:ext cx="4033819" cy="156855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アップフロントフィー</a:t>
            </a:r>
            <a:endParaRPr kumimoji="1" lang="en-US" altLang="ja-JP" b="1" dirty="0">
              <a:solidFill>
                <a:srgbClr val="FF0000"/>
              </a:solidFill>
            </a:endParaRPr>
          </a:p>
          <a:p>
            <a:pPr algn="ctr"/>
            <a:r>
              <a:rPr lang="ja-JP" altLang="en-US" b="1" dirty="0">
                <a:solidFill>
                  <a:srgbClr val="FF0000"/>
                </a:solidFill>
              </a:rPr>
              <a:t>アレンジメントフィー</a:t>
            </a:r>
            <a:endParaRPr lang="en-US" altLang="ja-JP" b="1" dirty="0">
              <a:solidFill>
                <a:srgbClr val="FF0000"/>
              </a:solidFill>
            </a:endParaRPr>
          </a:p>
          <a:p>
            <a:pPr algn="ctr"/>
            <a:r>
              <a:rPr kumimoji="1" lang="ja-JP" altLang="en-US" b="1" dirty="0">
                <a:solidFill>
                  <a:srgbClr val="FF0000"/>
                </a:solidFill>
              </a:rPr>
              <a:t>リーガルチェック</a:t>
            </a:r>
            <a:endParaRPr kumimoji="1" lang="en-US" altLang="ja-JP" b="1" dirty="0">
              <a:solidFill>
                <a:srgbClr val="FF0000"/>
              </a:solidFill>
            </a:endParaRPr>
          </a:p>
          <a:p>
            <a:pPr algn="ctr"/>
            <a:r>
              <a:rPr lang="ja-JP" altLang="en-US" b="1" dirty="0">
                <a:solidFill>
                  <a:srgbClr val="FF0000"/>
                </a:solidFill>
              </a:rPr>
              <a:t>建中融資・短期融資</a:t>
            </a:r>
            <a:endParaRPr lang="en-US" altLang="ja-JP" b="1" dirty="0">
              <a:solidFill>
                <a:srgbClr val="FF0000"/>
              </a:solidFill>
            </a:endParaRPr>
          </a:p>
          <a:p>
            <a:pPr algn="ctr"/>
            <a:r>
              <a:rPr kumimoji="1" lang="ja-JP" altLang="en-US" b="1" dirty="0">
                <a:solidFill>
                  <a:srgbClr val="FF0000"/>
                </a:solidFill>
              </a:rPr>
              <a:t>消費税支払融資</a:t>
            </a:r>
          </a:p>
        </p:txBody>
      </p:sp>
      <p:cxnSp>
        <p:nvCxnSpPr>
          <p:cNvPr id="71" name="直線矢印コネクタ 70">
            <a:extLst>
              <a:ext uri="{FF2B5EF4-FFF2-40B4-BE49-F238E27FC236}">
                <a16:creationId xmlns:a16="http://schemas.microsoft.com/office/drawing/2014/main" id="{42856C04-1AAC-4EB1-A45E-401C0256CA48}"/>
              </a:ext>
            </a:extLst>
          </p:cNvPr>
          <p:cNvCxnSpPr>
            <a:cxnSpLocks/>
            <a:stCxn id="69" idx="2"/>
            <a:endCxn id="75" idx="6"/>
          </p:cNvCxnSpPr>
          <p:nvPr/>
        </p:nvCxnSpPr>
        <p:spPr>
          <a:xfrm flipH="1">
            <a:off x="6313940" y="4954813"/>
            <a:ext cx="1288667" cy="7401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1" name="楕円 80">
            <a:extLst>
              <a:ext uri="{FF2B5EF4-FFF2-40B4-BE49-F238E27FC236}">
                <a16:creationId xmlns:a16="http://schemas.microsoft.com/office/drawing/2014/main" id="{ECDAD284-B35C-405F-BE21-40CF166A1AAD}"/>
              </a:ext>
            </a:extLst>
          </p:cNvPr>
          <p:cNvSpPr/>
          <p:nvPr/>
        </p:nvSpPr>
        <p:spPr>
          <a:xfrm>
            <a:off x="7042588" y="3252660"/>
            <a:ext cx="3802456" cy="77626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エージェントフィー</a:t>
            </a:r>
          </a:p>
        </p:txBody>
      </p:sp>
      <p:cxnSp>
        <p:nvCxnSpPr>
          <p:cNvPr id="83" name="直線矢印コネクタ 82">
            <a:extLst>
              <a:ext uri="{FF2B5EF4-FFF2-40B4-BE49-F238E27FC236}">
                <a16:creationId xmlns:a16="http://schemas.microsoft.com/office/drawing/2014/main" id="{ADBD7030-7B1E-4ABB-BAA6-1C699DEFF25B}"/>
              </a:ext>
            </a:extLst>
          </p:cNvPr>
          <p:cNvCxnSpPr>
            <a:cxnSpLocks/>
            <a:stCxn id="81" idx="4"/>
            <a:endCxn id="74" idx="6"/>
          </p:cNvCxnSpPr>
          <p:nvPr/>
        </p:nvCxnSpPr>
        <p:spPr>
          <a:xfrm flipH="1">
            <a:off x="6122416" y="4028921"/>
            <a:ext cx="2821400" cy="10424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78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97001" y="2510899"/>
            <a:ext cx="5846999" cy="994172"/>
          </a:xfrm>
        </p:spPr>
        <p:txBody>
          <a:bodyPr>
            <a:normAutofit fontScale="90000"/>
          </a:bodyPr>
          <a:lstStyle/>
          <a:p>
            <a:pPr algn="ctr"/>
            <a:r>
              <a:rPr kumimoji="1" lang="ja-JP" altLang="en-US" dirty="0">
                <a:solidFill>
                  <a:schemeClr val="tx1"/>
                </a:solidFill>
              </a:rPr>
              <a:t>ご清聴　</a:t>
            </a:r>
            <a:br>
              <a:rPr kumimoji="1" lang="en-US" altLang="ja-JP" dirty="0">
                <a:solidFill>
                  <a:schemeClr val="tx1"/>
                </a:solidFill>
              </a:rPr>
            </a:br>
            <a:r>
              <a:rPr kumimoji="1" lang="ja-JP" altLang="en-US" dirty="0">
                <a:solidFill>
                  <a:schemeClr val="tx1"/>
                </a:solidFill>
              </a:rPr>
              <a:t>ありがとうございました。</a:t>
            </a:r>
          </a:p>
        </p:txBody>
      </p:sp>
      <p:sp>
        <p:nvSpPr>
          <p:cNvPr id="3" name="コンテンツ プレースホルダー 2"/>
          <p:cNvSpPr>
            <a:spLocks noGrp="1"/>
          </p:cNvSpPr>
          <p:nvPr>
            <p:ph idx="1"/>
          </p:nvPr>
        </p:nvSpPr>
        <p:spPr>
          <a:xfrm>
            <a:off x="4185501" y="4347101"/>
            <a:ext cx="6655323" cy="1940577"/>
          </a:xfrm>
        </p:spPr>
        <p:txBody>
          <a:bodyPr>
            <a:noAutofit/>
          </a:bodyPr>
          <a:lstStyle/>
          <a:p>
            <a:endParaRPr lang="en-US" altLang="ja-JP" dirty="0">
              <a:solidFill>
                <a:schemeClr val="tx1"/>
              </a:solidFill>
            </a:endParaRPr>
          </a:p>
          <a:p>
            <a:r>
              <a:rPr lang="ja-JP" altLang="en-US" dirty="0">
                <a:solidFill>
                  <a:schemeClr val="tx1"/>
                </a:solidFill>
              </a:rPr>
              <a:t>文責：        伊庭　良知</a:t>
            </a:r>
            <a:endParaRPr lang="en-US" altLang="ja-JP" dirty="0">
              <a:solidFill>
                <a:schemeClr val="tx1"/>
              </a:solidFill>
            </a:endParaRPr>
          </a:p>
          <a:p>
            <a:r>
              <a:rPr kumimoji="1" lang="ja-JP" altLang="en-US" dirty="0">
                <a:solidFill>
                  <a:schemeClr val="tx1"/>
                </a:solidFill>
              </a:rPr>
              <a:t>質問：</a:t>
            </a:r>
            <a:r>
              <a:rPr kumimoji="1" lang="en-US" altLang="ja-JP" dirty="0">
                <a:solidFill>
                  <a:schemeClr val="tx1"/>
                </a:solidFill>
              </a:rPr>
              <a:t>			</a:t>
            </a:r>
            <a:r>
              <a:rPr lang="en-US" altLang="ja-JP" dirty="0">
                <a:solidFill>
                  <a:schemeClr val="tx1"/>
                </a:solidFill>
                <a:hlinkClick r:id="rId3">
                  <a:extLst>
                    <a:ext uri="{A12FA001-AC4F-418D-AE19-62706E023703}">
                      <ahyp:hlinkClr xmlns:ahyp="http://schemas.microsoft.com/office/drawing/2018/hyperlinkcolor" val="tx"/>
                    </a:ext>
                  </a:extLst>
                </a:hlinkClick>
              </a:rPr>
              <a:t>y.iba.jj2@gmail.com</a:t>
            </a:r>
            <a:endParaRPr lang="en-US" altLang="ja-JP" dirty="0">
              <a:solidFill>
                <a:schemeClr val="tx1"/>
              </a:solidFill>
            </a:endParaRPr>
          </a:p>
          <a:p>
            <a:endParaRPr kumimoji="1" lang="en-US" altLang="ja-JP" dirty="0">
              <a:solidFill>
                <a:schemeClr val="tx1"/>
              </a:solidFill>
            </a:endParaRPr>
          </a:p>
          <a:p>
            <a:endParaRPr kumimoji="1" lang="ja-JP" altLang="en-US" dirty="0">
              <a:solidFill>
                <a:schemeClr val="tx1"/>
              </a:solidFill>
            </a:endParaRPr>
          </a:p>
        </p:txBody>
      </p:sp>
      <p:sp>
        <p:nvSpPr>
          <p:cNvPr id="5" name="スライド番号プレースホルダー 4"/>
          <p:cNvSpPr>
            <a:spLocks noGrp="1"/>
          </p:cNvSpPr>
          <p:nvPr>
            <p:ph type="sldNum" sz="quarter" idx="12"/>
          </p:nvPr>
        </p:nvSpPr>
        <p:spPr/>
        <p:txBody>
          <a:bodyPr/>
          <a:lstStyle/>
          <a:p>
            <a:pPr>
              <a:defRPr/>
            </a:pPr>
            <a:fld id="{E3503048-72AE-44BE-BA19-DE0604AEE975}" type="slidenum">
              <a:rPr lang="en-US" altLang="ja-JP" smtClean="0"/>
              <a:pPr>
                <a:defRPr/>
              </a:pPr>
              <a:t>24</a:t>
            </a:fld>
            <a:endParaRPr lang="en-US" altLang="ja-JP"/>
          </a:p>
        </p:txBody>
      </p:sp>
    </p:spTree>
    <p:extLst>
      <p:ext uri="{BB962C8B-B14F-4D97-AF65-F5344CB8AC3E}">
        <p14:creationId xmlns:p14="http://schemas.microsoft.com/office/powerpoint/2010/main" val="2462222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709CDFF-D3AC-25D0-3617-490A928B964E}"/>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1072824" y="3875147"/>
            <a:ext cx="4381677" cy="2464693"/>
          </a:xfrm>
          <a:prstGeom prst="rect">
            <a:avLst/>
          </a:prstGeom>
        </p:spPr>
      </p:pic>
      <p:pic>
        <p:nvPicPr>
          <p:cNvPr id="10" name="図 9">
            <a:extLst>
              <a:ext uri="{FF2B5EF4-FFF2-40B4-BE49-F238E27FC236}">
                <a16:creationId xmlns:a16="http://schemas.microsoft.com/office/drawing/2014/main" id="{229AB2A9-0370-4104-91EB-49047464C398}"/>
              </a:ext>
            </a:extLst>
          </p:cNvPr>
          <p:cNvPicPr>
            <a:picLocks noChangeAspect="1"/>
          </p:cNvPicPr>
          <p:nvPr/>
        </p:nvPicPr>
        <p:blipFill rotWithShape="1">
          <a:blip r:embed="rId3"/>
          <a:srcRect t="4212" r="-2" b="1913"/>
          <a:stretch/>
        </p:blipFill>
        <p:spPr>
          <a:xfrm rot="10800000">
            <a:off x="7844164" y="5355017"/>
            <a:ext cx="2432116" cy="1284247"/>
          </a:xfrm>
          <a:prstGeom prst="rect">
            <a:avLst/>
          </a:prstGeom>
        </p:spPr>
      </p:pic>
      <p:sp>
        <p:nvSpPr>
          <p:cNvPr id="17" name="タイトル 1">
            <a:extLst>
              <a:ext uri="{FF2B5EF4-FFF2-40B4-BE49-F238E27FC236}">
                <a16:creationId xmlns:a16="http://schemas.microsoft.com/office/drawing/2014/main" id="{4E028394-9064-438A-B752-9084734CDF6E}"/>
              </a:ext>
            </a:extLst>
          </p:cNvPr>
          <p:cNvSpPr>
            <a:spLocks noGrp="1"/>
          </p:cNvSpPr>
          <p:nvPr>
            <p:ph type="title"/>
          </p:nvPr>
        </p:nvSpPr>
        <p:spPr>
          <a:xfrm>
            <a:off x="262345" y="519818"/>
            <a:ext cx="7571387" cy="669513"/>
          </a:xfrm>
        </p:spPr>
        <p:txBody>
          <a:bodyPr>
            <a:normAutofit/>
          </a:bodyPr>
          <a:lstStyle/>
          <a:p>
            <a:r>
              <a:rPr kumimoji="1" lang="ja-JP" altLang="en-US" sz="3600" dirty="0">
                <a:solidFill>
                  <a:srgbClr val="000000"/>
                </a:solidFill>
              </a:rPr>
              <a:t>　</a:t>
            </a:r>
            <a:r>
              <a:rPr kumimoji="1" lang="ja-JP" altLang="en-US" sz="3600" b="1" dirty="0">
                <a:solidFill>
                  <a:srgbClr val="000000"/>
                </a:solidFill>
              </a:rPr>
              <a:t>第</a:t>
            </a:r>
            <a:r>
              <a:rPr kumimoji="1" lang="en-US" altLang="ja-JP" sz="3600" b="1" dirty="0">
                <a:solidFill>
                  <a:srgbClr val="000000"/>
                </a:solidFill>
              </a:rPr>
              <a:t>7</a:t>
            </a:r>
            <a:r>
              <a:rPr kumimoji="1" lang="ja-JP" altLang="en-US" sz="3600" b="1" dirty="0">
                <a:solidFill>
                  <a:srgbClr val="000000"/>
                </a:solidFill>
              </a:rPr>
              <a:t>回</a:t>
            </a:r>
            <a:r>
              <a:rPr lang="ja-JP" altLang="en-US" b="1" dirty="0">
                <a:solidFill>
                  <a:srgbClr val="000000"/>
                </a:solidFill>
              </a:rPr>
              <a:t>事業契約と</a:t>
            </a:r>
            <a:r>
              <a:rPr lang="en-US" altLang="ja-JP" b="1" dirty="0">
                <a:solidFill>
                  <a:srgbClr val="000000"/>
                </a:solidFill>
              </a:rPr>
              <a:t>SPC</a:t>
            </a:r>
            <a:r>
              <a:rPr lang="ja-JP" altLang="en-US" b="1" dirty="0">
                <a:solidFill>
                  <a:srgbClr val="000000"/>
                </a:solidFill>
              </a:rPr>
              <a:t>の経営</a:t>
            </a:r>
            <a:endParaRPr kumimoji="1" lang="ja-JP" altLang="en-US" sz="3600" b="1" dirty="0">
              <a:solidFill>
                <a:srgbClr val="000000"/>
              </a:solidFill>
            </a:endParaRPr>
          </a:p>
        </p:txBody>
      </p:sp>
      <p:sp>
        <p:nvSpPr>
          <p:cNvPr id="18" name="コンテンツ プレースホルダー 11">
            <a:extLst>
              <a:ext uri="{FF2B5EF4-FFF2-40B4-BE49-F238E27FC236}">
                <a16:creationId xmlns:a16="http://schemas.microsoft.com/office/drawing/2014/main" id="{EA401342-3572-459D-8A7A-9FB62FF202E5}"/>
              </a:ext>
            </a:extLst>
          </p:cNvPr>
          <p:cNvSpPr>
            <a:spLocks noGrp="1"/>
          </p:cNvSpPr>
          <p:nvPr>
            <p:ph idx="1"/>
          </p:nvPr>
        </p:nvSpPr>
        <p:spPr>
          <a:xfrm>
            <a:off x="881525" y="1275794"/>
            <a:ext cx="9885556" cy="4538106"/>
          </a:xfrm>
        </p:spPr>
        <p:txBody>
          <a:bodyPr anchor="ctr">
            <a:normAutofit/>
          </a:bodyPr>
          <a:lstStyle/>
          <a:p>
            <a:pPr marL="0" indent="0">
              <a:buNone/>
            </a:pPr>
            <a:r>
              <a:rPr lang="ja-JP" altLang="en-US" sz="3200" dirty="0">
                <a:solidFill>
                  <a:srgbClr val="000000"/>
                </a:solidFill>
              </a:rPr>
              <a:t>①　</a:t>
            </a:r>
            <a:r>
              <a:rPr lang="en-US" altLang="ja-JP" sz="3200" dirty="0">
                <a:solidFill>
                  <a:srgbClr val="000000"/>
                </a:solidFill>
              </a:rPr>
              <a:t>	</a:t>
            </a:r>
            <a:r>
              <a:rPr lang="ja-JP" altLang="en-US" sz="3200" dirty="0">
                <a:solidFill>
                  <a:srgbClr val="000000"/>
                </a:solidFill>
              </a:rPr>
              <a:t>落札から事業契約まで</a:t>
            </a:r>
            <a:endParaRPr lang="en-US" altLang="ja-JP" sz="3200" dirty="0">
              <a:solidFill>
                <a:srgbClr val="000000"/>
              </a:solidFill>
            </a:endParaRPr>
          </a:p>
          <a:p>
            <a:pPr marL="0" indent="0">
              <a:buNone/>
            </a:pPr>
            <a:r>
              <a:rPr lang="ja-JP" altLang="en-US" sz="3200" dirty="0">
                <a:solidFill>
                  <a:srgbClr val="000000"/>
                </a:solidFill>
              </a:rPr>
              <a:t>②</a:t>
            </a:r>
            <a:r>
              <a:rPr lang="en-US" altLang="ja-JP" sz="3200" dirty="0">
                <a:solidFill>
                  <a:srgbClr val="000000"/>
                </a:solidFill>
              </a:rPr>
              <a:t>		</a:t>
            </a:r>
            <a:r>
              <a:rPr lang="ja-JP" altLang="en-US" sz="3200" dirty="0">
                <a:solidFill>
                  <a:srgbClr val="000000"/>
                </a:solidFill>
              </a:rPr>
              <a:t>事業契約後の業務</a:t>
            </a:r>
            <a:endParaRPr lang="en-US" altLang="ja-JP" sz="3200" dirty="0">
              <a:solidFill>
                <a:srgbClr val="000000"/>
              </a:solidFill>
            </a:endParaRPr>
          </a:p>
          <a:p>
            <a:pPr marL="0" indent="0">
              <a:buNone/>
            </a:pPr>
            <a:r>
              <a:rPr lang="ja-JP" altLang="en-US" sz="3200" dirty="0">
                <a:solidFill>
                  <a:srgbClr val="000000"/>
                </a:solidFill>
              </a:rPr>
              <a:t>③</a:t>
            </a:r>
            <a:r>
              <a:rPr lang="en-US" altLang="ja-JP" sz="3200" dirty="0">
                <a:solidFill>
                  <a:srgbClr val="000000"/>
                </a:solidFill>
              </a:rPr>
              <a:t>		SPC</a:t>
            </a:r>
            <a:r>
              <a:rPr lang="ja-JP" altLang="en-US" sz="3200" dirty="0">
                <a:solidFill>
                  <a:srgbClr val="000000"/>
                </a:solidFill>
              </a:rPr>
              <a:t>の経営</a:t>
            </a:r>
            <a:endParaRPr lang="en-US" altLang="ja-JP" sz="3200" dirty="0">
              <a:solidFill>
                <a:srgbClr val="000000"/>
              </a:solidFill>
            </a:endParaRPr>
          </a:p>
          <a:p>
            <a:pPr marL="0" indent="0">
              <a:buNone/>
            </a:pPr>
            <a:endParaRPr lang="ja-JP" altLang="en-US" sz="3200" dirty="0">
              <a:solidFill>
                <a:srgbClr val="000000"/>
              </a:solidFill>
            </a:endParaRPr>
          </a:p>
        </p:txBody>
      </p:sp>
      <p:sp>
        <p:nvSpPr>
          <p:cNvPr id="13" name="スライド番号プレースホルダー 12">
            <a:extLst>
              <a:ext uri="{FF2B5EF4-FFF2-40B4-BE49-F238E27FC236}">
                <a16:creationId xmlns:a16="http://schemas.microsoft.com/office/drawing/2014/main" id="{A9357D9E-B621-4B41-BB40-F412839549F7}"/>
              </a:ext>
            </a:extLst>
          </p:cNvPr>
          <p:cNvSpPr>
            <a:spLocks noGrp="1"/>
          </p:cNvSpPr>
          <p:nvPr>
            <p:ph type="sldNum" sz="quarter" idx="12"/>
          </p:nvPr>
        </p:nvSpPr>
        <p:spPr/>
        <p:txBody>
          <a:bodyPr/>
          <a:lstStyle/>
          <a:p>
            <a:fld id="{8CBE0B6B-AA1C-4A08-8C69-36F95E8FD104}" type="slidenum">
              <a:rPr kumimoji="1" lang="ja-JP" altLang="en-US" smtClean="0"/>
              <a:t>3</a:t>
            </a:fld>
            <a:endParaRPr kumimoji="1" lang="ja-JP" altLang="en-US"/>
          </a:p>
        </p:txBody>
      </p:sp>
      <p:pic>
        <p:nvPicPr>
          <p:cNvPr id="2" name="図 1">
            <a:extLst>
              <a:ext uri="{FF2B5EF4-FFF2-40B4-BE49-F238E27FC236}">
                <a16:creationId xmlns:a16="http://schemas.microsoft.com/office/drawing/2014/main" id="{6306793D-0A78-0802-8D78-C8CC2FD6DB05}"/>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6508425" y="158750"/>
            <a:ext cx="2736427" cy="1539240"/>
          </a:xfrm>
          <a:prstGeom prst="rect">
            <a:avLst/>
          </a:prstGeom>
        </p:spPr>
      </p:pic>
    </p:spTree>
    <p:extLst>
      <p:ext uri="{BB962C8B-B14F-4D97-AF65-F5344CB8AC3E}">
        <p14:creationId xmlns:p14="http://schemas.microsoft.com/office/powerpoint/2010/main" val="1848747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02A3B8-F16E-FAF2-A395-323E03E37748}"/>
              </a:ext>
            </a:extLst>
          </p:cNvPr>
          <p:cNvSpPr>
            <a:spLocks noGrp="1"/>
          </p:cNvSpPr>
          <p:nvPr>
            <p:ph type="title"/>
          </p:nvPr>
        </p:nvSpPr>
        <p:spPr/>
        <p:txBody>
          <a:bodyPr/>
          <a:lstStyle/>
          <a:p>
            <a:r>
              <a:rPr kumimoji="1" lang="ja-JP" altLang="en-US" dirty="0"/>
              <a:t>落札後事業契約まで</a:t>
            </a:r>
          </a:p>
        </p:txBody>
      </p:sp>
      <p:sp>
        <p:nvSpPr>
          <p:cNvPr id="3" name="テキスト プレースホルダー 2">
            <a:extLst>
              <a:ext uri="{FF2B5EF4-FFF2-40B4-BE49-F238E27FC236}">
                <a16:creationId xmlns:a16="http://schemas.microsoft.com/office/drawing/2014/main" id="{71A7B089-1EBC-A0A6-6F3D-9CD65E200D4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2BE5A85-4A14-9313-19E5-16FCBCEBD0D5}"/>
              </a:ext>
            </a:extLst>
          </p:cNvPr>
          <p:cNvSpPr>
            <a:spLocks noGrp="1"/>
          </p:cNvSpPr>
          <p:nvPr>
            <p:ph type="sldNum" sz="quarter" idx="12"/>
          </p:nvPr>
        </p:nvSpPr>
        <p:spPr/>
        <p:txBody>
          <a:bodyPr/>
          <a:lstStyle/>
          <a:p>
            <a:fld id="{8CBE0B6B-AA1C-4A08-8C69-36F95E8FD104}" type="slidenum">
              <a:rPr kumimoji="1" lang="ja-JP" altLang="en-US" smtClean="0"/>
              <a:t>4</a:t>
            </a:fld>
            <a:endParaRPr kumimoji="1" lang="ja-JP" altLang="en-US"/>
          </a:p>
        </p:txBody>
      </p:sp>
    </p:spTree>
    <p:extLst>
      <p:ext uri="{BB962C8B-B14F-4D97-AF65-F5344CB8AC3E}">
        <p14:creationId xmlns:p14="http://schemas.microsoft.com/office/powerpoint/2010/main" val="302950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582507A-6B25-22F7-EFB5-0FDDE72F7D54}"/>
              </a:ext>
            </a:extLst>
          </p:cNvPr>
          <p:cNvSpPr>
            <a:spLocks noGrp="1"/>
          </p:cNvSpPr>
          <p:nvPr>
            <p:ph type="title"/>
          </p:nvPr>
        </p:nvSpPr>
        <p:spPr>
          <a:xfrm>
            <a:off x="677334" y="609600"/>
            <a:ext cx="8596668" cy="468761"/>
          </a:xfrm>
        </p:spPr>
        <p:txBody>
          <a:bodyPr>
            <a:normAutofit fontScale="90000"/>
          </a:bodyPr>
          <a:lstStyle/>
          <a:p>
            <a:r>
              <a:rPr lang="ja-JP" altLang="en-US"/>
              <a:t>落札通知～事業契約</a:t>
            </a:r>
            <a:endParaRPr lang="ja-JP" altLang="en-US" dirty="0"/>
          </a:p>
        </p:txBody>
      </p:sp>
      <p:sp>
        <p:nvSpPr>
          <p:cNvPr id="6" name="コンテンツ プレースホルダー 5">
            <a:extLst>
              <a:ext uri="{FF2B5EF4-FFF2-40B4-BE49-F238E27FC236}">
                <a16:creationId xmlns:a16="http://schemas.microsoft.com/office/drawing/2014/main" id="{EB2A4ABB-CC50-AC51-A1E1-F460772E567F}"/>
              </a:ext>
            </a:extLst>
          </p:cNvPr>
          <p:cNvSpPr>
            <a:spLocks noGrp="1"/>
          </p:cNvSpPr>
          <p:nvPr>
            <p:ph idx="1"/>
          </p:nvPr>
        </p:nvSpPr>
        <p:spPr>
          <a:xfrm>
            <a:off x="677334" y="1135117"/>
            <a:ext cx="11026986" cy="5347664"/>
          </a:xfrm>
        </p:spPr>
        <p:txBody>
          <a:bodyPr>
            <a:normAutofit lnSpcReduction="10000"/>
          </a:bodyPr>
          <a:lstStyle/>
          <a:p>
            <a:r>
              <a:rPr lang="ja-JP" altLang="en-US" sz="2000" dirty="0"/>
              <a:t>１．</a:t>
            </a:r>
            <a:r>
              <a:rPr lang="en-US" altLang="ja-JP" sz="2000" dirty="0"/>
              <a:t>SPC</a:t>
            </a:r>
            <a:r>
              <a:rPr lang="ja-JP" altLang="en-US" sz="2000" dirty="0"/>
              <a:t>の設立登記</a:t>
            </a:r>
            <a:endParaRPr lang="en-US" altLang="ja-JP" sz="2000" dirty="0"/>
          </a:p>
          <a:p>
            <a:pPr lvl="1"/>
            <a:r>
              <a:rPr lang="ja-JP" altLang="en-US" sz="2000" dirty="0"/>
              <a:t>定款・登記書類整備（提案前から準備しておくのがよい）</a:t>
            </a:r>
            <a:endParaRPr lang="en-US" altLang="ja-JP" sz="2000" dirty="0"/>
          </a:p>
          <a:p>
            <a:pPr lvl="1"/>
            <a:r>
              <a:rPr lang="ja-JP" altLang="en-US" sz="2000" dirty="0"/>
              <a:t>出資金入金口座開設</a:t>
            </a:r>
            <a:endParaRPr lang="en-US" altLang="ja-JP" sz="2000" dirty="0"/>
          </a:p>
          <a:p>
            <a:pPr lvl="1"/>
            <a:r>
              <a:rPr lang="ja-JP" altLang="en-US" sz="2000" dirty="0"/>
              <a:t>出資入金口座への振り込み</a:t>
            </a:r>
            <a:endParaRPr lang="en-US" altLang="ja-JP" sz="2000" dirty="0"/>
          </a:p>
          <a:p>
            <a:r>
              <a:rPr lang="ja-JP" altLang="en-US" sz="2000" dirty="0"/>
              <a:t>２．仮契約交渉の開始</a:t>
            </a:r>
            <a:endParaRPr lang="en-US" altLang="ja-JP" sz="2000" dirty="0"/>
          </a:p>
          <a:p>
            <a:pPr lvl="1"/>
            <a:r>
              <a:rPr lang="ja-JP" altLang="en-US" sz="2000" dirty="0"/>
              <a:t>自治体への挨拶・仮契約交渉のスケジュール案提出</a:t>
            </a:r>
            <a:endParaRPr lang="en-US" altLang="ja-JP" sz="2000" dirty="0"/>
          </a:p>
          <a:p>
            <a:pPr lvl="2"/>
            <a:r>
              <a:rPr lang="ja-JP" altLang="en-US" sz="2000" dirty="0"/>
              <a:t>協議の出席者通知</a:t>
            </a:r>
            <a:endParaRPr lang="en-US" altLang="ja-JP" sz="2000" dirty="0"/>
          </a:p>
          <a:p>
            <a:pPr lvl="1"/>
            <a:r>
              <a:rPr lang="ja-JP" altLang="en-US" sz="2000" dirty="0"/>
              <a:t>仮契約案に対する協議項目表</a:t>
            </a:r>
            <a:endParaRPr lang="en-US" altLang="ja-JP" sz="2000" dirty="0"/>
          </a:p>
          <a:p>
            <a:pPr lvl="2"/>
            <a:r>
              <a:rPr lang="ja-JP" altLang="en-US" sz="2000" dirty="0"/>
              <a:t>契約書の変更要求とりまとめ提出・自治体の考え方確認</a:t>
            </a:r>
            <a:endParaRPr lang="en-US" altLang="ja-JP" sz="2000" dirty="0"/>
          </a:p>
          <a:p>
            <a:pPr lvl="3"/>
            <a:r>
              <a:rPr lang="ja-JP" altLang="en-US" sz="1800" dirty="0"/>
              <a:t>金利の見直し・消費者物価変動に伴うサービス対価の見直し・見直し指標の確認</a:t>
            </a:r>
            <a:endParaRPr lang="en-US" altLang="ja-JP" sz="1800" dirty="0"/>
          </a:p>
          <a:p>
            <a:pPr lvl="3"/>
            <a:r>
              <a:rPr lang="ja-JP" altLang="en-US" sz="1800" dirty="0"/>
              <a:t>最低賃金の変更（不可抗力なのか？法律改定と同じような扱いなのか？）</a:t>
            </a:r>
            <a:endParaRPr lang="en-US" altLang="ja-JP" sz="1800" dirty="0"/>
          </a:p>
          <a:p>
            <a:pPr lvl="3"/>
            <a:r>
              <a:rPr lang="ja-JP" altLang="en-US" sz="1800" dirty="0"/>
              <a:t>建築資材（物価版・積算基準）の値上がりの扱い</a:t>
            </a:r>
            <a:endParaRPr lang="en-US" altLang="ja-JP" sz="1800" dirty="0"/>
          </a:p>
          <a:p>
            <a:pPr lvl="3"/>
            <a:r>
              <a:rPr lang="ja-JP" altLang="en-US" sz="1800" dirty="0"/>
              <a:t>消費者物価指数で、対応可能ですか？</a:t>
            </a:r>
          </a:p>
        </p:txBody>
      </p:sp>
      <p:sp>
        <p:nvSpPr>
          <p:cNvPr id="4" name="スライド番号プレースホルダー 3">
            <a:extLst>
              <a:ext uri="{FF2B5EF4-FFF2-40B4-BE49-F238E27FC236}">
                <a16:creationId xmlns:a16="http://schemas.microsoft.com/office/drawing/2014/main" id="{4705AF86-05D0-B3C9-D629-C90CD156C5EE}"/>
              </a:ext>
            </a:extLst>
          </p:cNvPr>
          <p:cNvSpPr>
            <a:spLocks noGrp="1"/>
          </p:cNvSpPr>
          <p:nvPr>
            <p:ph type="sldNum" sz="quarter" idx="12"/>
          </p:nvPr>
        </p:nvSpPr>
        <p:spPr/>
        <p:txBody>
          <a:bodyPr/>
          <a:lstStyle/>
          <a:p>
            <a:fld id="{8CBE0B6B-AA1C-4A08-8C69-36F95E8FD104}" type="slidenum">
              <a:rPr kumimoji="1" lang="ja-JP" altLang="en-US" smtClean="0"/>
              <a:t>5</a:t>
            </a:fld>
            <a:endParaRPr kumimoji="1" lang="ja-JP" altLang="en-US"/>
          </a:p>
        </p:txBody>
      </p:sp>
    </p:spTree>
    <p:extLst>
      <p:ext uri="{BB962C8B-B14F-4D97-AF65-F5344CB8AC3E}">
        <p14:creationId xmlns:p14="http://schemas.microsoft.com/office/powerpoint/2010/main" val="298230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1524002" y="381000"/>
            <a:ext cx="9144001" cy="599728"/>
          </a:xfrm>
        </p:spPr>
        <p:txBody>
          <a:bodyPr rtlCol="0">
            <a:normAutofit fontScale="90000"/>
          </a:bodyPr>
          <a:lstStyle/>
          <a:p>
            <a:pPr rtl="0"/>
            <a:r>
              <a:rPr lang="en-US" altLang="ja-JP" dirty="0"/>
              <a:t>SPC</a:t>
            </a:r>
            <a:r>
              <a:rPr lang="ja-JP" altLang="en-US" dirty="0"/>
              <a:t>とは</a:t>
            </a:r>
          </a:p>
        </p:txBody>
      </p:sp>
      <p:sp>
        <p:nvSpPr>
          <p:cNvPr id="14" name="コンテンツ プレースホルダー 13"/>
          <p:cNvSpPr>
            <a:spLocks noGrp="1"/>
          </p:cNvSpPr>
          <p:nvPr>
            <p:ph idx="1"/>
          </p:nvPr>
        </p:nvSpPr>
        <p:spPr>
          <a:xfrm>
            <a:off x="1415480" y="914400"/>
            <a:ext cx="9716807" cy="5608674"/>
          </a:xfrm>
        </p:spPr>
        <p:txBody>
          <a:bodyPr rtlCol="0">
            <a:normAutofit/>
          </a:bodyPr>
          <a:lstStyle/>
          <a:p>
            <a:pPr lvl="0"/>
            <a:r>
              <a:rPr lang="en-US" altLang="ja-JP" sz="2000" dirty="0"/>
              <a:t>SPC</a:t>
            </a:r>
            <a:r>
              <a:rPr lang="ja-JP" altLang="en-US" sz="2000" dirty="0"/>
              <a:t>はビークル（ビークルは金融の世界では多様な意味でつかわれる）</a:t>
            </a:r>
          </a:p>
          <a:p>
            <a:pPr lvl="1" rtl="0"/>
            <a:r>
              <a:rPr lang="ja-JP" altLang="en-US" sz="1800" b="0" i="0" u="sng" dirty="0">
                <a:solidFill>
                  <a:srgbClr val="FF0000"/>
                </a:solidFill>
                <a:effectLst/>
                <a:latin typeface="Meiryo" panose="020B0604030504040204" pitchFamily="50" charset="-128"/>
                <a:ea typeface="Meiryo" panose="020B0604030504040204" pitchFamily="50" charset="-128"/>
                <a:hlinkClick r:id="rId3">
                  <a:extLst>
                    <a:ext uri="{A12FA001-AC4F-418D-AE19-62706E023703}">
                      <ahyp:hlinkClr xmlns:ahyp="http://schemas.microsoft.com/office/drawing/2018/hyperlinkcolor" val="tx"/>
                    </a:ext>
                  </a:extLst>
                </a:hlinkClick>
              </a:rPr>
              <a:t>特定目的会社</a:t>
            </a:r>
            <a:r>
              <a:rPr lang="ja-JP" altLang="en-US" sz="1800" b="0" i="0" dirty="0">
                <a:solidFill>
                  <a:srgbClr val="FF0000"/>
                </a:solidFill>
                <a:effectLst/>
                <a:latin typeface="Meiryo" panose="020B0604030504040204" pitchFamily="50" charset="-128"/>
                <a:ea typeface="Meiryo" panose="020B0604030504040204" pitchFamily="50" charset="-128"/>
              </a:rPr>
              <a:t>等の会社組織（</a:t>
            </a:r>
            <a:r>
              <a:rPr lang="en-US" altLang="ja-JP" sz="1800" b="0" i="0" dirty="0">
                <a:solidFill>
                  <a:srgbClr val="FF0000"/>
                </a:solidFill>
                <a:effectLst/>
                <a:latin typeface="Meiryo" panose="020B0604030504040204" pitchFamily="50" charset="-128"/>
                <a:ea typeface="Meiryo" panose="020B0604030504040204" pitchFamily="50" charset="-128"/>
              </a:rPr>
              <a:t>PPP</a:t>
            </a:r>
            <a:r>
              <a:rPr lang="ja-JP" altLang="en-US" sz="1800" b="0" i="0" dirty="0">
                <a:solidFill>
                  <a:srgbClr val="FF0000"/>
                </a:solidFill>
                <a:effectLst/>
                <a:latin typeface="Meiryo" panose="020B0604030504040204" pitchFamily="50" charset="-128"/>
                <a:ea typeface="Meiryo" panose="020B0604030504040204" pitchFamily="50" charset="-128"/>
              </a:rPr>
              <a:t>・</a:t>
            </a:r>
            <a:r>
              <a:rPr lang="en-US" altLang="ja-JP" sz="1800" b="0" i="0" dirty="0">
                <a:solidFill>
                  <a:srgbClr val="FF0000"/>
                </a:solidFill>
                <a:effectLst/>
                <a:latin typeface="Meiryo" panose="020B0604030504040204" pitchFamily="50" charset="-128"/>
                <a:ea typeface="Meiryo" panose="020B0604030504040204" pitchFamily="50" charset="-128"/>
              </a:rPr>
              <a:t>PFI</a:t>
            </a:r>
            <a:r>
              <a:rPr lang="ja-JP" altLang="en-US" sz="1800" b="0" i="0" dirty="0">
                <a:solidFill>
                  <a:srgbClr val="FF0000"/>
                </a:solidFill>
                <a:effectLst/>
                <a:latin typeface="Meiryo" panose="020B0604030504040204" pitchFamily="50" charset="-128"/>
                <a:ea typeface="Meiryo" panose="020B0604030504040204" pitchFamily="50" charset="-128"/>
              </a:rPr>
              <a:t>では特別目的会社）</a:t>
            </a:r>
            <a:endParaRPr lang="en-US" altLang="ja-JP" sz="1800" b="0" i="0" dirty="0">
              <a:solidFill>
                <a:srgbClr val="FF0000"/>
              </a:solidFill>
              <a:effectLst/>
              <a:latin typeface="Meiryo" panose="020B0604030504040204" pitchFamily="50" charset="-128"/>
              <a:ea typeface="Meiryo" panose="020B0604030504040204" pitchFamily="50" charset="-128"/>
            </a:endParaRPr>
          </a:p>
          <a:p>
            <a:pPr lvl="1" rtl="0"/>
            <a:r>
              <a:rPr lang="ja-JP" altLang="en-US" sz="1800" b="0" i="0" u="sng" dirty="0">
                <a:effectLst/>
                <a:latin typeface="Meiryo" panose="020B0604030504040204" pitchFamily="50" charset="-128"/>
                <a:ea typeface="Meiryo" panose="020B0604030504040204" pitchFamily="50" charset="-128"/>
                <a:hlinkClick r:id="rId3">
                  <a:extLst>
                    <a:ext uri="{A12FA001-AC4F-418D-AE19-62706E023703}">
                      <ahyp:hlinkClr xmlns:ahyp="http://schemas.microsoft.com/office/drawing/2018/hyperlinkcolor" val="tx"/>
                    </a:ext>
                  </a:extLst>
                </a:hlinkClick>
              </a:rPr>
              <a:t>特定目的信託</a:t>
            </a:r>
            <a:r>
              <a:rPr lang="ja-JP" altLang="en-US" sz="1800" b="0" i="0" dirty="0">
                <a:effectLst/>
                <a:latin typeface="Meiryo" panose="020B0604030504040204" pitchFamily="50" charset="-128"/>
                <a:ea typeface="Meiryo" panose="020B0604030504040204" pitchFamily="50" charset="-128"/>
              </a:rPr>
              <a:t>等の信託</a:t>
            </a:r>
            <a:endParaRPr lang="en-US" altLang="ja-JP" sz="1800" b="0" i="0" dirty="0">
              <a:effectLst/>
              <a:latin typeface="Meiryo" panose="020B0604030504040204" pitchFamily="50" charset="-128"/>
              <a:ea typeface="Meiryo" panose="020B0604030504040204" pitchFamily="50" charset="-128"/>
            </a:endParaRPr>
          </a:p>
          <a:p>
            <a:pPr lvl="1" rtl="0"/>
            <a:r>
              <a:rPr lang="ja-JP" altLang="en-US" sz="1800" b="0" i="0" dirty="0">
                <a:effectLst/>
                <a:latin typeface="Meiryo" panose="020B0604030504040204" pitchFamily="50" charset="-128"/>
                <a:ea typeface="Meiryo" panose="020B0604030504040204" pitchFamily="50" charset="-128"/>
              </a:rPr>
              <a:t>匿名組合等の組合組織など</a:t>
            </a:r>
            <a:endParaRPr lang="en-US" altLang="ja-JP" sz="1800" b="0" i="0" dirty="0">
              <a:effectLst/>
              <a:latin typeface="Meiryo" panose="020B0604030504040204" pitchFamily="50" charset="-128"/>
              <a:ea typeface="Meiryo" panose="020B0604030504040204" pitchFamily="50" charset="-128"/>
            </a:endParaRPr>
          </a:p>
          <a:p>
            <a:r>
              <a:rPr lang="en-US" altLang="ja-JP" sz="2000" dirty="0">
                <a:latin typeface="Meiryo" panose="020B0604030504040204" pitchFamily="50" charset="-128"/>
                <a:ea typeface="Meiryo" panose="020B0604030504040204" pitchFamily="50" charset="-128"/>
              </a:rPr>
              <a:t>PFI</a:t>
            </a:r>
            <a:r>
              <a:rPr lang="ja-JP" altLang="en-US" sz="2000" dirty="0">
                <a:latin typeface="Meiryo" panose="020B0604030504040204" pitchFamily="50" charset="-128"/>
                <a:ea typeface="Meiryo" panose="020B0604030504040204" pitchFamily="50" charset="-128"/>
              </a:rPr>
              <a:t>・</a:t>
            </a:r>
            <a:r>
              <a:rPr lang="en-US" altLang="ja-JP" sz="2000" dirty="0">
                <a:latin typeface="Meiryo" panose="020B0604030504040204" pitchFamily="50" charset="-128"/>
                <a:ea typeface="Meiryo" panose="020B0604030504040204" pitchFamily="50" charset="-128"/>
              </a:rPr>
              <a:t>PPP</a:t>
            </a:r>
            <a:r>
              <a:rPr lang="ja-JP" altLang="en-US" sz="2000" dirty="0">
                <a:latin typeface="Meiryo" panose="020B0604030504040204" pitchFamily="50" charset="-128"/>
                <a:ea typeface="Meiryo" panose="020B0604030504040204" pitchFamily="50" charset="-128"/>
              </a:rPr>
              <a:t>事業においては、：</a:t>
            </a:r>
            <a:r>
              <a:rPr lang="ja-JP" altLang="en-US" sz="3600" b="1" dirty="0">
                <a:solidFill>
                  <a:srgbClr val="FF0000"/>
                </a:solidFill>
                <a:latin typeface="Meiryo" panose="020B0604030504040204" pitchFamily="50" charset="-128"/>
                <a:ea typeface="Meiryo" panose="020B0604030504040204" pitchFamily="50" charset="-128"/>
              </a:rPr>
              <a:t>特別目的会社　</a:t>
            </a:r>
            <a:r>
              <a:rPr lang="ja-JP" altLang="en-US" sz="2000" dirty="0">
                <a:latin typeface="Meiryo" panose="020B0604030504040204" pitchFamily="50" charset="-128"/>
                <a:ea typeface="Meiryo" panose="020B0604030504040204" pitchFamily="50" charset="-128"/>
              </a:rPr>
              <a:t>の　意味</a:t>
            </a:r>
            <a:endParaRPr lang="en-US" altLang="ja-JP" sz="2000" b="0" i="0" dirty="0">
              <a:effectLst/>
              <a:latin typeface="Meiryo" panose="020B0604030504040204" pitchFamily="50" charset="-128"/>
              <a:ea typeface="Meiryo" panose="020B0604030504040204" pitchFamily="50" charset="-128"/>
            </a:endParaRPr>
          </a:p>
          <a:p>
            <a:pPr lvl="1" rtl="0"/>
            <a:r>
              <a:rPr lang="ja-JP" altLang="en-US" sz="1800" b="0" i="0" dirty="0">
                <a:effectLst/>
                <a:latin typeface="Meiryo" panose="020B0604030504040204" pitchFamily="50" charset="-128"/>
                <a:ea typeface="Meiryo" panose="020B0604030504040204" pitchFamily="50" charset="-128"/>
              </a:rPr>
              <a:t>その主要な機能</a:t>
            </a:r>
            <a:endParaRPr lang="en-US" altLang="ja-JP" sz="1800" b="0" i="0" dirty="0">
              <a:effectLst/>
              <a:latin typeface="Meiryo" panose="020B0604030504040204" pitchFamily="50" charset="-128"/>
              <a:ea typeface="Meiryo" panose="020B0604030504040204" pitchFamily="50" charset="-128"/>
            </a:endParaRPr>
          </a:p>
          <a:p>
            <a:pPr lvl="2"/>
            <a:r>
              <a:rPr lang="ja-JP" altLang="en-US" sz="1600" b="0" i="0" dirty="0">
                <a:effectLst/>
                <a:latin typeface="Meiryo" panose="020B0604030504040204" pitchFamily="50" charset="-128"/>
                <a:ea typeface="Meiryo" panose="020B0604030504040204" pitchFamily="50" charset="-128"/>
              </a:rPr>
              <a:t>リスクを資産・</a:t>
            </a:r>
            <a:r>
              <a:rPr lang="ja-JP" altLang="en-US" sz="1600" b="0" i="0" dirty="0">
                <a:solidFill>
                  <a:schemeClr val="tx2">
                    <a:lumMod val="60000"/>
                    <a:lumOff val="40000"/>
                  </a:schemeClr>
                </a:solidFill>
                <a:effectLst/>
                <a:latin typeface="Meiryo" panose="020B0604030504040204" pitchFamily="50" charset="-128"/>
                <a:ea typeface="Meiryo" panose="020B0604030504040204" pitchFamily="50" charset="-128"/>
              </a:rPr>
              <a:t>（当該事業）</a:t>
            </a:r>
            <a:r>
              <a:rPr lang="ja-JP" altLang="en-US" sz="1600" b="0" i="0" dirty="0">
                <a:effectLst/>
                <a:latin typeface="Meiryo" panose="020B0604030504040204" pitchFamily="50" charset="-128"/>
                <a:ea typeface="Meiryo" panose="020B0604030504040204" pitchFamily="50" charset="-128"/>
              </a:rPr>
              <a:t>の範囲に限定すること（</a:t>
            </a:r>
            <a:r>
              <a:rPr lang="ja-JP" altLang="en-US" sz="1600" b="0" i="0" u="sng" dirty="0">
                <a:effectLst/>
                <a:latin typeface="Meiryo" panose="020B0604030504040204" pitchFamily="50" charset="-128"/>
                <a:ea typeface="Meiryo" panose="020B0604030504040204" pitchFamily="50" charset="-128"/>
                <a:hlinkClick r:id="rId3">
                  <a:extLst>
                    <a:ext uri="{A12FA001-AC4F-418D-AE19-62706E023703}">
                      <ahyp:hlinkClr xmlns:ahyp="http://schemas.microsoft.com/office/drawing/2018/hyperlinkcolor" val="tx"/>
                    </a:ext>
                  </a:extLst>
                </a:hlinkClick>
              </a:rPr>
              <a:t>倒産隔離</a:t>
            </a:r>
            <a:r>
              <a:rPr lang="ja-JP" altLang="en-US" sz="1600" b="0" i="0" dirty="0">
                <a:effectLst/>
                <a:latin typeface="Meiryo" panose="020B0604030504040204" pitchFamily="50" charset="-128"/>
                <a:ea typeface="Meiryo" panose="020B0604030504040204" pitchFamily="50" charset="-128"/>
              </a:rPr>
              <a:t>機能）</a:t>
            </a:r>
            <a:endParaRPr lang="en-US" altLang="ja-JP" sz="1600" b="0" i="0" dirty="0">
              <a:effectLst/>
              <a:latin typeface="Meiryo" panose="020B0604030504040204" pitchFamily="50" charset="-128"/>
              <a:ea typeface="Meiryo" panose="020B0604030504040204" pitchFamily="50" charset="-128"/>
            </a:endParaRPr>
          </a:p>
          <a:p>
            <a:pPr lvl="2"/>
            <a:r>
              <a:rPr lang="ja-JP" altLang="en-US" sz="1600" b="0" i="0" dirty="0">
                <a:effectLst/>
                <a:latin typeface="Meiryo" panose="020B0604030504040204" pitchFamily="50" charset="-128"/>
                <a:ea typeface="Meiryo" panose="020B0604030504040204" pitchFamily="50" charset="-128"/>
              </a:rPr>
              <a:t>生じる利益に対する二重課税を回避すること。</a:t>
            </a:r>
            <a:r>
              <a:rPr lang="en-US" altLang="ja-JP" sz="1600" b="1" i="0" dirty="0">
                <a:effectLst/>
                <a:latin typeface="Meiryo" panose="020B0604030504040204" pitchFamily="50" charset="-128"/>
                <a:ea typeface="Meiryo" panose="020B0604030504040204" pitchFamily="50" charset="-128"/>
              </a:rPr>
              <a:t>PPP/PFI</a:t>
            </a:r>
            <a:r>
              <a:rPr lang="ja-JP" altLang="en-US" sz="1600" b="1" i="0" dirty="0">
                <a:effectLst/>
                <a:latin typeface="Meiryo" panose="020B0604030504040204" pitchFamily="50" charset="-128"/>
                <a:ea typeface="Meiryo" panose="020B0604030504040204" pitchFamily="50" charset="-128"/>
              </a:rPr>
              <a:t>の特別目的会社は２重課税</a:t>
            </a:r>
            <a:endParaRPr lang="en-US" altLang="ja-JP" sz="1600" b="1" i="0" dirty="0">
              <a:effectLst/>
              <a:latin typeface="Meiryo" panose="020B0604030504040204" pitchFamily="50" charset="-128"/>
              <a:ea typeface="Meiryo" panose="020B0604030504040204" pitchFamily="50" charset="-128"/>
            </a:endParaRPr>
          </a:p>
          <a:p>
            <a:pPr lvl="3"/>
            <a:r>
              <a:rPr lang="ja-JP" altLang="en-US" sz="1400" b="0" i="0" dirty="0">
                <a:effectLst/>
                <a:latin typeface="Meiryo" panose="020B0604030504040204" pitchFamily="50" charset="-128"/>
                <a:ea typeface="Meiryo" panose="020B0604030504040204" pitchFamily="50" charset="-128"/>
              </a:rPr>
              <a:t>（パススルー機能、</a:t>
            </a:r>
            <a:r>
              <a:rPr lang="ja-JP" altLang="en-US" sz="1400" b="0" i="0" u="sng" dirty="0">
                <a:effectLst/>
                <a:latin typeface="Meiryo" panose="020B0604030504040204" pitchFamily="50" charset="-128"/>
                <a:ea typeface="Meiryo" panose="020B0604030504040204" pitchFamily="50" charset="-128"/>
                <a:hlinkClick r:id="rId3">
                  <a:extLst>
                    <a:ext uri="{A12FA001-AC4F-418D-AE19-62706E023703}">
                      <ahyp:hlinkClr xmlns:ahyp="http://schemas.microsoft.com/office/drawing/2018/hyperlinkcolor" val="tx"/>
                    </a:ext>
                  </a:extLst>
                </a:hlinkClick>
              </a:rPr>
              <a:t>導管体</a:t>
            </a:r>
            <a:r>
              <a:rPr lang="ja-JP" altLang="en-US" sz="1400" b="0" i="0" dirty="0">
                <a:effectLst/>
                <a:latin typeface="Meiryo" panose="020B0604030504040204" pitchFamily="50" charset="-128"/>
                <a:ea typeface="Meiryo" panose="020B0604030504040204" pitchFamily="50" charset="-128"/>
              </a:rPr>
              <a:t>機能などと呼ばれる）</a:t>
            </a:r>
            <a:endParaRPr lang="en-US" altLang="ja-JP" sz="1400" b="0" i="0" dirty="0">
              <a:effectLst/>
              <a:latin typeface="Meiryo" panose="020B0604030504040204" pitchFamily="50" charset="-128"/>
              <a:ea typeface="Meiryo" panose="020B0604030504040204" pitchFamily="50" charset="-128"/>
            </a:endParaRPr>
          </a:p>
          <a:p>
            <a:pPr lvl="3"/>
            <a:r>
              <a:rPr lang="ja-JP" altLang="en-US" sz="1400" dirty="0">
                <a:solidFill>
                  <a:schemeClr val="tx2">
                    <a:lumMod val="60000"/>
                    <a:lumOff val="40000"/>
                  </a:schemeClr>
                </a:solidFill>
                <a:latin typeface="Meiryo" panose="020B0604030504040204" pitchFamily="50" charset="-128"/>
                <a:ea typeface="Meiryo" panose="020B0604030504040204" pitchFamily="50" charset="-128"/>
              </a:rPr>
              <a:t>金融の世界の特定目的会社は、課税免除。</a:t>
            </a:r>
            <a:r>
              <a:rPr lang="en-US" altLang="ja-JP" sz="1400" b="1" dirty="0">
                <a:solidFill>
                  <a:schemeClr val="tx2">
                    <a:lumMod val="60000"/>
                    <a:lumOff val="40000"/>
                  </a:schemeClr>
                </a:solidFill>
                <a:latin typeface="Meiryo" panose="020B0604030504040204" pitchFamily="50" charset="-128"/>
                <a:ea typeface="Meiryo" panose="020B0604030504040204" pitchFamily="50" charset="-128"/>
              </a:rPr>
              <a:t>PFI</a:t>
            </a:r>
            <a:r>
              <a:rPr lang="ja-JP" altLang="en-US" sz="1400" b="1" dirty="0">
                <a:solidFill>
                  <a:schemeClr val="tx2">
                    <a:lumMod val="60000"/>
                    <a:lumOff val="40000"/>
                  </a:schemeClr>
                </a:solidFill>
                <a:latin typeface="Meiryo" panose="020B0604030504040204" pitchFamily="50" charset="-128"/>
                <a:ea typeface="Meiryo" panose="020B0604030504040204" pitchFamily="50" charset="-128"/>
              </a:rPr>
              <a:t>における特別目的会社は課税</a:t>
            </a:r>
            <a:r>
              <a:rPr lang="ja-JP" altLang="en-US" sz="1400" dirty="0">
                <a:solidFill>
                  <a:schemeClr val="tx2">
                    <a:lumMod val="60000"/>
                    <a:lumOff val="40000"/>
                  </a:schemeClr>
                </a:solidFill>
                <a:latin typeface="Meiryo" panose="020B0604030504040204" pitchFamily="50" charset="-128"/>
                <a:ea typeface="Meiryo" panose="020B0604030504040204" pitchFamily="50" charset="-128"/>
              </a:rPr>
              <a:t>。</a:t>
            </a:r>
            <a:endParaRPr lang="en-US" altLang="ja-JP" sz="1400" b="0" i="0" dirty="0">
              <a:solidFill>
                <a:schemeClr val="tx2">
                  <a:lumMod val="60000"/>
                  <a:lumOff val="40000"/>
                </a:schemeClr>
              </a:solidFill>
              <a:effectLst/>
              <a:latin typeface="Meiryo" panose="020B0604030504040204" pitchFamily="50" charset="-128"/>
              <a:ea typeface="Meiryo" panose="020B0604030504040204" pitchFamily="50" charset="-128"/>
            </a:endParaRPr>
          </a:p>
          <a:p>
            <a:pPr lvl="1"/>
            <a:r>
              <a:rPr lang="en-US" altLang="ja-JP" sz="1800" dirty="0">
                <a:solidFill>
                  <a:schemeClr val="tx2">
                    <a:lumMod val="60000"/>
                    <a:lumOff val="40000"/>
                  </a:schemeClr>
                </a:solidFill>
                <a:latin typeface="Meiryo" panose="020B0604030504040204" pitchFamily="50" charset="-128"/>
                <a:ea typeface="Meiryo" panose="020B0604030504040204" pitchFamily="50" charset="-128"/>
              </a:rPr>
              <a:t>PFI</a:t>
            </a:r>
            <a:r>
              <a:rPr lang="ja-JP" altLang="en-US" sz="1800" dirty="0">
                <a:solidFill>
                  <a:schemeClr val="tx2">
                    <a:lumMod val="60000"/>
                    <a:lumOff val="40000"/>
                  </a:schemeClr>
                </a:solidFill>
                <a:latin typeface="Meiryo" panose="020B0604030504040204" pitchFamily="50" charset="-128"/>
                <a:ea typeface="Meiryo" panose="020B0604030504040204" pitchFamily="50" charset="-128"/>
              </a:rPr>
              <a:t>の</a:t>
            </a:r>
            <a:r>
              <a:rPr lang="en-US" altLang="ja-JP" sz="1800" dirty="0">
                <a:solidFill>
                  <a:schemeClr val="tx2">
                    <a:lumMod val="60000"/>
                    <a:lumOff val="40000"/>
                  </a:schemeClr>
                </a:solidFill>
                <a:latin typeface="Meiryo" panose="020B0604030504040204" pitchFamily="50" charset="-128"/>
                <a:ea typeface="Meiryo" panose="020B0604030504040204" pitchFamily="50" charset="-128"/>
              </a:rPr>
              <a:t>SPC</a:t>
            </a:r>
            <a:r>
              <a:rPr lang="ja-JP" altLang="en-US" sz="1800" dirty="0">
                <a:solidFill>
                  <a:schemeClr val="tx2">
                    <a:lumMod val="60000"/>
                    <a:lumOff val="40000"/>
                  </a:schemeClr>
                </a:solidFill>
                <a:latin typeface="Meiryo" panose="020B0604030504040204" pitchFamily="50" charset="-128"/>
                <a:ea typeface="Meiryo" panose="020B0604030504040204" pitchFamily="50" charset="-128"/>
              </a:rPr>
              <a:t>においては　もう一つ重要な機能</a:t>
            </a:r>
            <a:endParaRPr lang="en-US" altLang="ja-JP" sz="1800" dirty="0">
              <a:solidFill>
                <a:schemeClr val="tx2">
                  <a:lumMod val="60000"/>
                  <a:lumOff val="40000"/>
                </a:schemeClr>
              </a:solidFill>
              <a:latin typeface="Meiryo" panose="020B0604030504040204" pitchFamily="50" charset="-128"/>
              <a:ea typeface="Meiryo" panose="020B0604030504040204" pitchFamily="50" charset="-128"/>
            </a:endParaRPr>
          </a:p>
          <a:p>
            <a:pPr lvl="2"/>
            <a:r>
              <a:rPr lang="ja-JP" altLang="en-US" sz="1600" dirty="0">
                <a:solidFill>
                  <a:schemeClr val="tx2">
                    <a:lumMod val="60000"/>
                    <a:lumOff val="40000"/>
                  </a:schemeClr>
                </a:solidFill>
              </a:rPr>
              <a:t>自治体・金融機関の公共事業受託企業（</a:t>
            </a:r>
            <a:r>
              <a:rPr lang="en-US" altLang="ja-JP" sz="1600" dirty="0">
                <a:solidFill>
                  <a:schemeClr val="tx2">
                    <a:lumMod val="60000"/>
                    <a:lumOff val="40000"/>
                  </a:schemeClr>
                </a:solidFill>
              </a:rPr>
              <a:t>SPC</a:t>
            </a:r>
            <a:r>
              <a:rPr lang="ja-JP" altLang="en-US" sz="1600" dirty="0">
                <a:solidFill>
                  <a:schemeClr val="tx2">
                    <a:lumMod val="60000"/>
                    <a:lumOff val="40000"/>
                  </a:schemeClr>
                </a:solidFill>
              </a:rPr>
              <a:t>）の事業監査・会計監査業務を軽減する</a:t>
            </a:r>
            <a:endParaRPr lang="en-US" altLang="ja-JP" sz="1600" dirty="0">
              <a:solidFill>
                <a:schemeClr val="tx2">
                  <a:lumMod val="60000"/>
                  <a:lumOff val="40000"/>
                </a:schemeClr>
              </a:solidFill>
            </a:endParaRPr>
          </a:p>
          <a:p>
            <a:pPr lvl="2"/>
            <a:r>
              <a:rPr lang="ja-JP" altLang="en-US" sz="1600" dirty="0">
                <a:solidFill>
                  <a:schemeClr val="tx2">
                    <a:lumMod val="60000"/>
                    <a:lumOff val="40000"/>
                  </a:schemeClr>
                </a:solidFill>
              </a:rPr>
              <a:t>一般の株式会社だと多様な事業を展開：監査は大変な作業</a:t>
            </a:r>
          </a:p>
        </p:txBody>
      </p:sp>
    </p:spTree>
    <p:extLst>
      <p:ext uri="{BB962C8B-B14F-4D97-AF65-F5344CB8AC3E}">
        <p14:creationId xmlns:p14="http://schemas.microsoft.com/office/powerpoint/2010/main" val="199469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 name="図 1">
            <a:extLst>
              <a:ext uri="{FF2B5EF4-FFF2-40B4-BE49-F238E27FC236}">
                <a16:creationId xmlns:a16="http://schemas.microsoft.com/office/drawing/2014/main" id="{08EECCBF-6574-3BAD-18C8-443433BFDC7D}"/>
              </a:ext>
            </a:extLst>
          </p:cNvPr>
          <p:cNvPicPr>
            <a:picLocks noChangeAspect="1"/>
          </p:cNvPicPr>
          <p:nvPr/>
        </p:nvPicPr>
        <p:blipFill rotWithShape="1">
          <a:blip r:embed="rId2">
            <a:duotone>
              <a:schemeClr val="accent1">
                <a:shade val="45000"/>
                <a:satMod val="135000"/>
              </a:schemeClr>
              <a:prstClr val="white"/>
            </a:duotone>
          </a:blip>
          <a:srcRect t="5572" r="9091" b="3520"/>
          <a:stretch/>
        </p:blipFill>
        <p:spPr>
          <a:xfrm rot="10800000">
            <a:off x="1" y="10"/>
            <a:ext cx="12191999" cy="6857990"/>
          </a:xfrm>
          <a:prstGeom prst="rect">
            <a:avLst/>
          </a:prstGeom>
        </p:spPr>
      </p:pic>
      <p:sp>
        <p:nvSpPr>
          <p:cNvPr id="23" name="Isosceles Triangle 22">
            <a:extLst>
              <a:ext uri="{FF2B5EF4-FFF2-40B4-BE49-F238E27FC236}">
                <a16:creationId xmlns:a16="http://schemas.microsoft.com/office/drawing/2014/main" id="{F5F0CD5C-72F3-4090-8A69-8E15CB432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Parallelogram 24">
            <a:extLst>
              <a:ext uri="{FF2B5EF4-FFF2-40B4-BE49-F238E27FC236}">
                <a16:creationId xmlns:a16="http://schemas.microsoft.com/office/drawing/2014/main" id="{217496A2-9394-4FB7-BA0E-717D2D2E7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02CF681-4765-4E88-802F-B2474DCD51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D57B2BA-243C-45C7-A5D8-46CA7194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67374FB5-CBB7-46FF-95B5-2251BC685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34BCEAB7-D9E0-40A4-9254-8593BD3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D567A354-BB63-405C-8E5F-2F510E670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タイトル 4">
            <a:extLst>
              <a:ext uri="{FF2B5EF4-FFF2-40B4-BE49-F238E27FC236}">
                <a16:creationId xmlns:a16="http://schemas.microsoft.com/office/drawing/2014/main" id="{462204F3-3505-4A95-9A58-119FEC0038A2}"/>
              </a:ext>
            </a:extLst>
          </p:cNvPr>
          <p:cNvSpPr>
            <a:spLocks noGrp="1"/>
          </p:cNvSpPr>
          <p:nvPr>
            <p:ph type="title"/>
          </p:nvPr>
        </p:nvSpPr>
        <p:spPr>
          <a:xfrm>
            <a:off x="2030819" y="1683981"/>
            <a:ext cx="7947837" cy="2369131"/>
          </a:xfrm>
        </p:spPr>
        <p:txBody>
          <a:bodyPr vert="horz" lIns="91440" tIns="45720" rIns="91440" bIns="45720" rtlCol="0" anchor="b">
            <a:normAutofit/>
          </a:bodyPr>
          <a:lstStyle/>
          <a:p>
            <a:pPr algn="r"/>
            <a:r>
              <a:rPr lang="en-US" altLang="ja-JP" sz="5400" dirty="0"/>
              <a:t>④</a:t>
            </a:r>
            <a:r>
              <a:rPr lang="ja-JP" altLang="en-US" sz="5400" dirty="0"/>
              <a:t>自治体への報告</a:t>
            </a:r>
          </a:p>
        </p:txBody>
      </p:sp>
      <p:sp>
        <p:nvSpPr>
          <p:cNvPr id="4" name="スライド番号プレースホルダー 3">
            <a:extLst>
              <a:ext uri="{FF2B5EF4-FFF2-40B4-BE49-F238E27FC236}">
                <a16:creationId xmlns:a16="http://schemas.microsoft.com/office/drawing/2014/main" id="{CD3CA374-1BBD-4F61-A363-F3922A5F6206}"/>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8CBE0B6B-AA1C-4A08-8C69-36F95E8FD104}" type="slidenum">
              <a:rPr kumimoji="1" lang="en-US" altLang="ja-JP" smtClean="0"/>
              <a:pPr defTabSz="914400">
                <a:spcAft>
                  <a:spcPts val="600"/>
                </a:spcAft>
              </a:pPr>
              <a:t>7</a:t>
            </a:fld>
            <a:endParaRPr kumimoji="1" lang="en-US" altLang="ja-JP"/>
          </a:p>
        </p:txBody>
      </p:sp>
      <p:sp>
        <p:nvSpPr>
          <p:cNvPr id="37" name="Rectangle 27">
            <a:extLst>
              <a:ext uri="{FF2B5EF4-FFF2-40B4-BE49-F238E27FC236}">
                <a16:creationId xmlns:a16="http://schemas.microsoft.com/office/drawing/2014/main" id="{9185A8D7-2F20-4F7A-97BE-21DB1654C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8">
            <a:extLst>
              <a:ext uri="{FF2B5EF4-FFF2-40B4-BE49-F238E27FC236}">
                <a16:creationId xmlns:a16="http://schemas.microsoft.com/office/drawing/2014/main" id="{CB65BD56-22B3-4E13-BFCA-B8E8BEB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9">
            <a:extLst>
              <a:ext uri="{FF2B5EF4-FFF2-40B4-BE49-F238E27FC236}">
                <a16:creationId xmlns:a16="http://schemas.microsoft.com/office/drawing/2014/main" id="{6790ED68-BCA0-4247-A72F-1CB85DF06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DD0F2B3F-DC55-4FA7-B667-1ACD0792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69432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A0A9A-4598-8C34-1ACB-52209B34E3E9}"/>
              </a:ext>
            </a:extLst>
          </p:cNvPr>
          <p:cNvSpPr>
            <a:spLocks noGrp="1"/>
          </p:cNvSpPr>
          <p:nvPr>
            <p:ph type="title"/>
          </p:nvPr>
        </p:nvSpPr>
        <p:spPr>
          <a:xfrm>
            <a:off x="677334" y="609600"/>
            <a:ext cx="8596668" cy="719470"/>
          </a:xfrm>
        </p:spPr>
        <p:txBody>
          <a:bodyPr/>
          <a:lstStyle/>
          <a:p>
            <a:r>
              <a:rPr kumimoji="1" lang="ja-JP" altLang="en-US" dirty="0"/>
              <a:t>自治体への報告（１）</a:t>
            </a:r>
          </a:p>
        </p:txBody>
      </p:sp>
      <p:sp>
        <p:nvSpPr>
          <p:cNvPr id="3" name="コンテンツ プレースホルダー 2">
            <a:extLst>
              <a:ext uri="{FF2B5EF4-FFF2-40B4-BE49-F238E27FC236}">
                <a16:creationId xmlns:a16="http://schemas.microsoft.com/office/drawing/2014/main" id="{0AD11950-0763-055A-0435-40A5A1642CDF}"/>
              </a:ext>
            </a:extLst>
          </p:cNvPr>
          <p:cNvSpPr>
            <a:spLocks noGrp="1"/>
          </p:cNvSpPr>
          <p:nvPr>
            <p:ph idx="1"/>
          </p:nvPr>
        </p:nvSpPr>
        <p:spPr>
          <a:xfrm>
            <a:off x="749594" y="1158949"/>
            <a:ext cx="10441173" cy="4882413"/>
          </a:xfrm>
        </p:spPr>
        <p:txBody>
          <a:bodyPr/>
          <a:lstStyle/>
          <a:p>
            <a:r>
              <a:rPr kumimoji="1" lang="ja-JP" altLang="en-US" dirty="0"/>
              <a:t>落札通達あり次第</a:t>
            </a:r>
            <a:endParaRPr kumimoji="1" lang="en-US" altLang="ja-JP" dirty="0"/>
          </a:p>
          <a:p>
            <a:pPr lvl="1"/>
            <a:r>
              <a:rPr lang="ja-JP" altLang="en-US" dirty="0"/>
              <a:t>挨拶・自治体との折衝窓口の通知と連絡網の明確化・確認</a:t>
            </a:r>
            <a:endParaRPr lang="en-US" altLang="ja-JP" dirty="0"/>
          </a:p>
          <a:p>
            <a:pPr lvl="1"/>
            <a:r>
              <a:rPr kumimoji="1" lang="en-US" altLang="ja-JP" dirty="0"/>
              <a:t>SPC</a:t>
            </a:r>
            <a:r>
              <a:rPr kumimoji="1" lang="ja-JP" altLang="en-US" dirty="0"/>
              <a:t>設立スケジュール予定の報告：</a:t>
            </a:r>
            <a:endParaRPr kumimoji="1" lang="en-US" altLang="ja-JP" dirty="0"/>
          </a:p>
          <a:p>
            <a:pPr lvl="2"/>
            <a:r>
              <a:rPr kumimoji="1" lang="ja-JP" altLang="en-US" dirty="0"/>
              <a:t>都度報告：</a:t>
            </a:r>
            <a:endParaRPr kumimoji="1" lang="en-US" altLang="ja-JP" dirty="0"/>
          </a:p>
          <a:p>
            <a:pPr lvl="3"/>
            <a:r>
              <a:rPr kumimoji="1" lang="ja-JP" altLang="en-US" dirty="0"/>
              <a:t>出資金口座入金完了報告</a:t>
            </a:r>
            <a:endParaRPr kumimoji="1" lang="en-US" altLang="ja-JP" dirty="0"/>
          </a:p>
          <a:p>
            <a:pPr lvl="3"/>
            <a:r>
              <a:rPr lang="en-US" altLang="ja-JP" dirty="0"/>
              <a:t>SPC</a:t>
            </a:r>
            <a:r>
              <a:rPr lang="ja-JP" altLang="en-US" dirty="0"/>
              <a:t>登記申請提出報告（提出書のコピー・</a:t>
            </a:r>
            <a:r>
              <a:rPr lang="en-US" altLang="ja-JP" dirty="0"/>
              <a:t>SPC</a:t>
            </a:r>
            <a:r>
              <a:rPr lang="ja-JP" altLang="en-US" dirty="0"/>
              <a:t>の予定組織・役職・担当者などの報告）</a:t>
            </a:r>
            <a:endParaRPr lang="en-US" altLang="ja-JP" dirty="0"/>
          </a:p>
          <a:p>
            <a:pPr lvl="1"/>
            <a:r>
              <a:rPr lang="ja-JP" altLang="en-US" dirty="0"/>
              <a:t>基本協定書案交渉関係の申し入れ</a:t>
            </a:r>
            <a:endParaRPr lang="en-US" altLang="ja-JP" dirty="0"/>
          </a:p>
          <a:p>
            <a:pPr lvl="2"/>
            <a:r>
              <a:rPr lang="ja-JP" altLang="en-US" dirty="0"/>
              <a:t>スケジュール・出席者予定者名簿</a:t>
            </a:r>
            <a:endParaRPr lang="en-US" altLang="ja-JP" dirty="0"/>
          </a:p>
          <a:p>
            <a:pPr lvl="2"/>
            <a:r>
              <a:rPr lang="ja-JP" altLang="en-US" dirty="0"/>
              <a:t>基本協定協議項目リスト要望提出</a:t>
            </a:r>
            <a:endParaRPr lang="en-US" altLang="ja-JP" dirty="0"/>
          </a:p>
          <a:p>
            <a:pPr lvl="1"/>
            <a:r>
              <a:rPr lang="ja-JP" altLang="en-US" dirty="0"/>
              <a:t>事業契約交渉関係の申し入れ</a:t>
            </a:r>
            <a:endParaRPr lang="en-US" altLang="ja-JP" dirty="0"/>
          </a:p>
          <a:p>
            <a:pPr lvl="2"/>
            <a:r>
              <a:rPr lang="ja-JP" altLang="en-US" dirty="0"/>
              <a:t>スケジュール・出席予定者名簿</a:t>
            </a:r>
            <a:endParaRPr lang="en-US" altLang="ja-JP" dirty="0"/>
          </a:p>
          <a:p>
            <a:pPr lvl="2"/>
            <a:r>
              <a:rPr lang="ja-JP" altLang="en-US" dirty="0"/>
              <a:t>事業契約協議項目リスト要望提出</a:t>
            </a:r>
            <a:endParaRPr lang="en-US" altLang="ja-JP" dirty="0"/>
          </a:p>
          <a:p>
            <a:pPr lvl="2"/>
            <a:r>
              <a:rPr lang="ja-JP" altLang="en-US" dirty="0"/>
              <a:t>提案に基づく支払予定表案の提出：提案金額・明細書・融資・返済予定表・融資金額計算書など</a:t>
            </a:r>
            <a:endParaRPr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9F5620DF-515B-EEAC-AB54-4EE1225AD094}"/>
              </a:ext>
            </a:extLst>
          </p:cNvPr>
          <p:cNvSpPr>
            <a:spLocks noGrp="1"/>
          </p:cNvSpPr>
          <p:nvPr>
            <p:ph type="sldNum" sz="quarter" idx="12"/>
          </p:nvPr>
        </p:nvSpPr>
        <p:spPr/>
        <p:txBody>
          <a:bodyPr/>
          <a:lstStyle/>
          <a:p>
            <a:fld id="{8CBE0B6B-AA1C-4A08-8C69-36F95E8FD104}" type="slidenum">
              <a:rPr kumimoji="1" lang="ja-JP" altLang="en-US" smtClean="0"/>
              <a:t>8</a:t>
            </a:fld>
            <a:endParaRPr kumimoji="1" lang="ja-JP" altLang="en-US"/>
          </a:p>
        </p:txBody>
      </p:sp>
    </p:spTree>
    <p:extLst>
      <p:ext uri="{BB962C8B-B14F-4D97-AF65-F5344CB8AC3E}">
        <p14:creationId xmlns:p14="http://schemas.microsoft.com/office/powerpoint/2010/main" val="130823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A0A9A-4598-8C34-1ACB-52209B34E3E9}"/>
              </a:ext>
            </a:extLst>
          </p:cNvPr>
          <p:cNvSpPr>
            <a:spLocks noGrp="1"/>
          </p:cNvSpPr>
          <p:nvPr>
            <p:ph type="title"/>
          </p:nvPr>
        </p:nvSpPr>
        <p:spPr>
          <a:xfrm>
            <a:off x="677334" y="322520"/>
            <a:ext cx="8596668" cy="719470"/>
          </a:xfrm>
        </p:spPr>
        <p:txBody>
          <a:bodyPr/>
          <a:lstStyle/>
          <a:p>
            <a:r>
              <a:rPr kumimoji="1" lang="ja-JP" altLang="en-US" dirty="0"/>
              <a:t>自治体への報告（２）</a:t>
            </a:r>
          </a:p>
        </p:txBody>
      </p:sp>
      <p:sp>
        <p:nvSpPr>
          <p:cNvPr id="3" name="コンテンツ プレースホルダー 2">
            <a:extLst>
              <a:ext uri="{FF2B5EF4-FFF2-40B4-BE49-F238E27FC236}">
                <a16:creationId xmlns:a16="http://schemas.microsoft.com/office/drawing/2014/main" id="{0AD11950-0763-055A-0435-40A5A1642CDF}"/>
              </a:ext>
            </a:extLst>
          </p:cNvPr>
          <p:cNvSpPr>
            <a:spLocks noGrp="1"/>
          </p:cNvSpPr>
          <p:nvPr>
            <p:ph idx="1"/>
          </p:nvPr>
        </p:nvSpPr>
        <p:spPr>
          <a:xfrm>
            <a:off x="749594" y="1158949"/>
            <a:ext cx="10441173" cy="4882413"/>
          </a:xfrm>
        </p:spPr>
        <p:txBody>
          <a:bodyPr/>
          <a:lstStyle/>
          <a:p>
            <a:r>
              <a:rPr kumimoji="1" lang="ja-JP" altLang="en-US" dirty="0"/>
              <a:t>基本協定締結後</a:t>
            </a:r>
            <a:endParaRPr kumimoji="1" lang="en-US" altLang="ja-JP" dirty="0"/>
          </a:p>
          <a:p>
            <a:pPr lvl="1"/>
            <a:r>
              <a:rPr lang="ja-JP" altLang="en-US" dirty="0"/>
              <a:t>事業契約交渉関係の申し入れ事項の確認</a:t>
            </a:r>
            <a:endParaRPr lang="en-US" altLang="ja-JP" dirty="0"/>
          </a:p>
          <a:p>
            <a:pPr lvl="2"/>
            <a:r>
              <a:rPr lang="ja-JP" altLang="en-US" dirty="0"/>
              <a:t>スケジュール・出席予定者名簿</a:t>
            </a:r>
            <a:endParaRPr lang="en-US" altLang="ja-JP" dirty="0"/>
          </a:p>
          <a:p>
            <a:pPr lvl="2"/>
            <a:r>
              <a:rPr lang="ja-JP" altLang="en-US" dirty="0"/>
              <a:t>事業契約協議項目リスト要望提出</a:t>
            </a:r>
            <a:endParaRPr lang="en-US" altLang="ja-JP" dirty="0"/>
          </a:p>
          <a:p>
            <a:pPr lvl="2"/>
            <a:r>
              <a:rPr lang="ja-JP" altLang="en-US" dirty="0"/>
              <a:t>提案に基づく支払予定表案の提出：提案金額・明細書・融資・返済予定表・融資金額計算書など</a:t>
            </a:r>
            <a:endParaRPr lang="en-US" altLang="ja-JP" dirty="0"/>
          </a:p>
          <a:p>
            <a:pPr lvl="1"/>
            <a:r>
              <a:rPr kumimoji="1" lang="en-US" altLang="ja-JP" dirty="0"/>
              <a:t>SPC</a:t>
            </a:r>
            <a:r>
              <a:rPr kumimoji="1" lang="ja-JP" altLang="en-US" dirty="0"/>
              <a:t>設立報告</a:t>
            </a:r>
            <a:endParaRPr kumimoji="1" lang="en-US" altLang="ja-JP" dirty="0"/>
          </a:p>
          <a:p>
            <a:pPr lvl="2"/>
            <a:r>
              <a:rPr lang="ja-JP" altLang="en-US" dirty="0"/>
              <a:t>登記書類の写し提出（定款・組織・役職・担当者など）</a:t>
            </a:r>
            <a:endParaRPr lang="en-US" altLang="ja-JP" dirty="0"/>
          </a:p>
          <a:p>
            <a:pPr lvl="2"/>
            <a:r>
              <a:rPr kumimoji="1" lang="ja-JP" altLang="en-US" dirty="0"/>
              <a:t>印鑑証明の提出</a:t>
            </a:r>
            <a:endParaRPr kumimoji="1" lang="en-US" altLang="ja-JP" dirty="0"/>
          </a:p>
          <a:p>
            <a:pPr lvl="1"/>
            <a:r>
              <a:rPr lang="en-US" altLang="ja-JP" dirty="0"/>
              <a:t>SPC</a:t>
            </a:r>
            <a:r>
              <a:rPr lang="ja-JP" altLang="en-US" dirty="0"/>
              <a:t>と自治体の関係者協議会関連</a:t>
            </a:r>
            <a:endParaRPr lang="en-US" altLang="ja-JP" dirty="0"/>
          </a:p>
          <a:p>
            <a:pPr lvl="2"/>
            <a:r>
              <a:rPr kumimoji="1" lang="ja-JP" altLang="en-US" dirty="0"/>
              <a:t>関係者協議会要綱案提出</a:t>
            </a:r>
            <a:endParaRPr kumimoji="1" lang="en-US" altLang="ja-JP" dirty="0"/>
          </a:p>
          <a:p>
            <a:pPr lvl="2"/>
            <a:r>
              <a:rPr lang="ja-JP" altLang="en-US" dirty="0"/>
              <a:t>スケジュール：アジェンダ・出席者案提出・協議</a:t>
            </a:r>
            <a:endParaRPr lang="en-US" altLang="ja-JP" dirty="0"/>
          </a:p>
          <a:p>
            <a:pPr lvl="3"/>
            <a:r>
              <a:rPr lang="ja-JP" altLang="en-US" dirty="0"/>
              <a:t>締結納期に向け漏れのないように</a:t>
            </a:r>
            <a:endParaRPr lang="en-US" altLang="ja-JP" dirty="0"/>
          </a:p>
          <a:p>
            <a:pPr lvl="3"/>
            <a:endParaRPr lang="en-US" altLang="ja-JP" dirty="0"/>
          </a:p>
          <a:p>
            <a:pPr lvl="2"/>
            <a:endParaRPr kumimoji="1" lang="ja-JP" altLang="en-US" dirty="0"/>
          </a:p>
        </p:txBody>
      </p:sp>
      <p:sp>
        <p:nvSpPr>
          <p:cNvPr id="4" name="スライド番号プレースホルダー 3">
            <a:extLst>
              <a:ext uri="{FF2B5EF4-FFF2-40B4-BE49-F238E27FC236}">
                <a16:creationId xmlns:a16="http://schemas.microsoft.com/office/drawing/2014/main" id="{9F5620DF-515B-EEAC-AB54-4EE1225AD094}"/>
              </a:ext>
            </a:extLst>
          </p:cNvPr>
          <p:cNvSpPr>
            <a:spLocks noGrp="1"/>
          </p:cNvSpPr>
          <p:nvPr>
            <p:ph type="sldNum" sz="quarter" idx="12"/>
          </p:nvPr>
        </p:nvSpPr>
        <p:spPr/>
        <p:txBody>
          <a:bodyPr/>
          <a:lstStyle/>
          <a:p>
            <a:fld id="{8CBE0B6B-AA1C-4A08-8C69-36F95E8FD104}" type="slidenum">
              <a:rPr kumimoji="1" lang="ja-JP" altLang="en-US" smtClean="0"/>
              <a:t>9</a:t>
            </a:fld>
            <a:endParaRPr kumimoji="1" lang="ja-JP" altLang="en-US"/>
          </a:p>
        </p:txBody>
      </p:sp>
    </p:spTree>
    <p:extLst>
      <p:ext uri="{BB962C8B-B14F-4D97-AF65-F5344CB8AC3E}">
        <p14:creationId xmlns:p14="http://schemas.microsoft.com/office/powerpoint/2010/main" val="2559951938"/>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TM02900688[[fn=ファセット]]</Template>
  <TotalTime>12935</TotalTime>
  <Words>2757</Words>
  <Application>Microsoft Office PowerPoint</Application>
  <PresentationFormat>ワイド画面</PresentationFormat>
  <Paragraphs>342</Paragraphs>
  <Slides>24</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24</vt:i4>
      </vt:variant>
    </vt:vector>
  </HeadingPairs>
  <TitlesOfParts>
    <vt:vector size="30" baseType="lpstr">
      <vt:lpstr>Meiryo</vt:lpstr>
      <vt:lpstr>游ゴシック</vt:lpstr>
      <vt:lpstr>Arial</vt:lpstr>
      <vt:lpstr>Trebuchet MS</vt:lpstr>
      <vt:lpstr>Wingdings 3</vt:lpstr>
      <vt:lpstr>ファセット</vt:lpstr>
      <vt:lpstr>PPP・PFIプロジェクトマネージャー養成 専門講座シリーズ　全７回 第７回事業契約とSPCの経営</vt:lpstr>
      <vt:lpstr>　　　　　　全７回の内容</vt:lpstr>
      <vt:lpstr>　第7回事業契約とSPCの経営</vt:lpstr>
      <vt:lpstr>落札後事業契約まで</vt:lpstr>
      <vt:lpstr>落札通知～事業契約</vt:lpstr>
      <vt:lpstr>SPCとは</vt:lpstr>
      <vt:lpstr>④自治体への報告</vt:lpstr>
      <vt:lpstr>自治体への報告（１）</vt:lpstr>
      <vt:lpstr>自治体への報告（２）</vt:lpstr>
      <vt:lpstr>自治体への報告（３）</vt:lpstr>
      <vt:lpstr>自治体への報告（４）</vt:lpstr>
      <vt:lpstr>自治体への報告（５）</vt:lpstr>
      <vt:lpstr>④様々な注意事項</vt:lpstr>
      <vt:lpstr>我々が経営するSPCの目的</vt:lpstr>
      <vt:lpstr>SPCに関し提案時に設定した考え方</vt:lpstr>
      <vt:lpstr>提案時整理しておくこと 長期収支表のSPCの剰余金の考え方</vt:lpstr>
      <vt:lpstr>提案時整理しておくべきこと SPCの内部統制の充実</vt:lpstr>
      <vt:lpstr>落札後の業務の整理 事業契約までの流れ</vt:lpstr>
      <vt:lpstr>落札後の業務の整理 設計～着工期間中の業務</vt:lpstr>
      <vt:lpstr>落札後の業務の整理 着工から完工までの業務</vt:lpstr>
      <vt:lpstr>落札後の業務の整理 維持管理・運営・銀行返済期間の業務</vt:lpstr>
      <vt:lpstr>事業終了時業務の整理（何十年もあとのこと</vt:lpstr>
      <vt:lpstr>事業のお金の流れと契約の種類：エンド企業受取額１００想定</vt:lpstr>
      <vt:lpstr>ご清聴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tanuki kazehiki</dc:creator>
  <cp:lastModifiedBy>tanuki kazehiki</cp:lastModifiedBy>
  <cp:revision>52</cp:revision>
  <dcterms:created xsi:type="dcterms:W3CDTF">2021-05-17T04:17:13Z</dcterms:created>
  <dcterms:modified xsi:type="dcterms:W3CDTF">2022-09-03T06:57:32Z</dcterms:modified>
</cp:coreProperties>
</file>