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6" r:id="rId1"/>
  </p:sldMasterIdLst>
  <p:notesMasterIdLst>
    <p:notesMasterId r:id="rId73"/>
  </p:notesMasterIdLst>
  <p:handoutMasterIdLst>
    <p:handoutMasterId r:id="rId74"/>
  </p:handoutMasterIdLst>
  <p:sldIdLst>
    <p:sldId id="1883" r:id="rId2"/>
    <p:sldId id="2011" r:id="rId3"/>
    <p:sldId id="2010" r:id="rId4"/>
    <p:sldId id="1747" r:id="rId5"/>
    <p:sldId id="2014" r:id="rId6"/>
    <p:sldId id="1913" r:id="rId7"/>
    <p:sldId id="1995" r:id="rId8"/>
    <p:sldId id="1996" r:id="rId9"/>
    <p:sldId id="1944" r:id="rId10"/>
    <p:sldId id="1891" r:id="rId11"/>
    <p:sldId id="2012" r:id="rId12"/>
    <p:sldId id="1838" r:id="rId13"/>
    <p:sldId id="1826" r:id="rId14"/>
    <p:sldId id="1827" r:id="rId15"/>
    <p:sldId id="453" r:id="rId16"/>
    <p:sldId id="1952" r:id="rId17"/>
    <p:sldId id="1804" r:id="rId18"/>
    <p:sldId id="1805" r:id="rId19"/>
    <p:sldId id="1953" r:id="rId20"/>
    <p:sldId id="1950" r:id="rId21"/>
    <p:sldId id="1951" r:id="rId22"/>
    <p:sldId id="1828" r:id="rId23"/>
    <p:sldId id="1831" r:id="rId24"/>
    <p:sldId id="2015" r:id="rId25"/>
    <p:sldId id="2016" r:id="rId26"/>
    <p:sldId id="2017" r:id="rId27"/>
    <p:sldId id="2018" r:id="rId28"/>
    <p:sldId id="2019" r:id="rId29"/>
    <p:sldId id="2020" r:id="rId30"/>
    <p:sldId id="2021" r:id="rId31"/>
    <p:sldId id="2022" r:id="rId32"/>
    <p:sldId id="2023" r:id="rId33"/>
    <p:sldId id="2024" r:id="rId34"/>
    <p:sldId id="2025" r:id="rId35"/>
    <p:sldId id="2026" r:id="rId36"/>
    <p:sldId id="2027" r:id="rId37"/>
    <p:sldId id="2028" r:id="rId38"/>
    <p:sldId id="1894" r:id="rId39"/>
    <p:sldId id="1896" r:id="rId40"/>
    <p:sldId id="1897" r:id="rId41"/>
    <p:sldId id="1898" r:id="rId42"/>
    <p:sldId id="1922" r:id="rId43"/>
    <p:sldId id="2003" r:id="rId44"/>
    <p:sldId id="1902" r:id="rId45"/>
    <p:sldId id="1903" r:id="rId46"/>
    <p:sldId id="1904" r:id="rId47"/>
    <p:sldId id="2029" r:id="rId48"/>
    <p:sldId id="1906" r:id="rId49"/>
    <p:sldId id="1907" r:id="rId50"/>
    <p:sldId id="1908" r:id="rId51"/>
    <p:sldId id="1909" r:id="rId52"/>
    <p:sldId id="1917" r:id="rId53"/>
    <p:sldId id="1918" r:id="rId54"/>
    <p:sldId id="2009" r:id="rId55"/>
    <p:sldId id="2041" r:id="rId56"/>
    <p:sldId id="2031" r:id="rId57"/>
    <p:sldId id="2032" r:id="rId58"/>
    <p:sldId id="2033" r:id="rId59"/>
    <p:sldId id="2034" r:id="rId60"/>
    <p:sldId id="2035" r:id="rId61"/>
    <p:sldId id="2036" r:id="rId62"/>
    <p:sldId id="2037" r:id="rId63"/>
    <p:sldId id="2038" r:id="rId64"/>
    <p:sldId id="2039" r:id="rId65"/>
    <p:sldId id="2040" r:id="rId66"/>
    <p:sldId id="2030" r:id="rId67"/>
    <p:sldId id="2004" r:id="rId68"/>
    <p:sldId id="2005" r:id="rId69"/>
    <p:sldId id="2006" r:id="rId70"/>
    <p:sldId id="2007" r:id="rId71"/>
    <p:sldId id="2008" r:id="rId72"/>
  </p:sldIdLst>
  <p:sldSz cx="9906000" cy="6858000" type="A4"/>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DEEF"/>
    <a:srgbClr val="FFFFFF"/>
    <a:srgbClr val="305494"/>
    <a:srgbClr val="28467C"/>
    <a:srgbClr val="EAEFF7"/>
    <a:srgbClr val="FFD5D5"/>
    <a:srgbClr val="B9DCFF"/>
    <a:srgbClr val="FFFF99"/>
    <a:srgbClr val="FFFF66"/>
    <a:srgbClr val="FFCD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淡色スタイル 1 - アクセント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A111915-BE36-4E01-A7E5-04B1672EAD32}" styleName="淡色スタイル 2 - アクセント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61" autoAdjust="0"/>
    <p:restoredTop sz="91081" autoAdjust="0"/>
  </p:normalViewPr>
  <p:slideViewPr>
    <p:cSldViewPr snapToGrid="0">
      <p:cViewPr varScale="1">
        <p:scale>
          <a:sx n="62" d="100"/>
          <a:sy n="62" d="100"/>
        </p:scale>
        <p:origin x="960" y="6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0" d="100"/>
          <a:sy n="70" d="100"/>
        </p:scale>
        <p:origin x="2220"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SVFS02.toyama-city.local\&#12522;&#12480;&#12452;&#12524;&#12463;&#12488;\095406\Desktop\201811&#26032;&#37117;&#24066;&#23492;&#31295;\&#20013;&#24515;&#24066;&#34903;&#22320;&#23567;&#23398;&#26657;%20&#20816;&#31461;&#25968;&#23398;&#32026;&#25968;&#12398;&#25512;&#31227;.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toyama-city.local\19&#27963;&#21147;&#37117;&#24066;&#21109;&#36896;&#37096;\1906&#27963;&#21147;&#25512;&#36914;\s1\_&#20840;&#24193;&#20844;&#38283;\H31&#12497;&#12527;&#12509;&#26356;&#26032;&#65288;&#21508;&#35506;&#29031;&#20250;&#65289;\&#26684;&#32013;&#20808;\&#27963;&#21147;&#37117;&#24066;&#25512;&#36914;&#35506;\&#20816;&#31461;&#25968;\&#23398;&#26657;&#22522;&#26412;&#35519;&#26619;2.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9767886627941506E-2"/>
          <c:y val="0.16286302630679789"/>
          <c:w val="0.88288342082239724"/>
          <c:h val="0.71243875765529308"/>
        </c:manualLayout>
      </c:layout>
      <c:lineChart>
        <c:grouping val="standard"/>
        <c:varyColors val="0"/>
        <c:ser>
          <c:idx val="1"/>
          <c:order val="0"/>
          <c:tx>
            <c:strRef>
              <c:f>Sheet1!$B$10</c:f>
              <c:strCache>
                <c:ptCount val="1"/>
                <c:pt idx="0">
                  <c:v>計</c:v>
                </c:pt>
              </c:strCache>
            </c:strRef>
          </c:tx>
          <c:spPr>
            <a:ln w="28575" cap="rnd">
              <a:solidFill>
                <a:schemeClr val="accent2"/>
              </a:solidFill>
              <a:round/>
            </a:ln>
            <a:effectLst/>
          </c:spPr>
          <c:marker>
            <c:symbol val="none"/>
          </c:marker>
          <c:dLbls>
            <c:dLbl>
              <c:idx val="0"/>
              <c:layout>
                <c:manualLayout>
                  <c:x val="4.4091710758377423E-3"/>
                  <c:y val="-1.35089496791624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E98-464A-9653-C260C47D4605}"/>
                </c:ext>
              </c:extLst>
            </c:dLbl>
            <c:dLbl>
              <c:idx val="25"/>
              <c:layout>
                <c:manualLayout>
                  <c:x val="2.2045855379188711E-3"/>
                  <c:y val="6.07902735562310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E98-464A-9653-C260C47D4605}"/>
                </c:ext>
              </c:extLst>
            </c:dLbl>
            <c:dLbl>
              <c:idx val="36"/>
              <c:layout>
                <c:manualLayout>
                  <c:x val="-2.6455026455026617E-2"/>
                  <c:y val="-6.07902735562311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E98-464A-9653-C260C47D4605}"/>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rgbClr val="FF0000"/>
                    </a:solidFill>
                    <a:latin typeface="+mn-lt"/>
                    <a:ea typeface="+mn-ea"/>
                    <a:cs typeface="+mn-cs"/>
                  </a:defRPr>
                </a:pPr>
                <a:endParaRPr lang="ja-JP"/>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Sheet1!$C$2:$AM$2</c:f>
              <c:strCache>
                <c:ptCount val="37"/>
                <c:pt idx="0">
                  <c:v>S57</c:v>
                </c:pt>
                <c:pt idx="1">
                  <c:v>S58</c:v>
                </c:pt>
                <c:pt idx="2">
                  <c:v>S59</c:v>
                </c:pt>
                <c:pt idx="3">
                  <c:v>S60</c:v>
                </c:pt>
                <c:pt idx="4">
                  <c:v>S61</c:v>
                </c:pt>
                <c:pt idx="5">
                  <c:v>S62</c:v>
                </c:pt>
                <c:pt idx="6">
                  <c:v>S63</c:v>
                </c:pt>
                <c:pt idx="7">
                  <c:v>H1</c:v>
                </c:pt>
                <c:pt idx="8">
                  <c:v>H2</c:v>
                </c:pt>
                <c:pt idx="9">
                  <c:v>H3</c:v>
                </c:pt>
                <c:pt idx="10">
                  <c:v>H4</c:v>
                </c:pt>
                <c:pt idx="11">
                  <c:v>H5</c:v>
                </c:pt>
                <c:pt idx="12">
                  <c:v>H6</c:v>
                </c:pt>
                <c:pt idx="13">
                  <c:v>H7</c:v>
                </c:pt>
                <c:pt idx="14">
                  <c:v>H8</c:v>
                </c:pt>
                <c:pt idx="15">
                  <c:v>H9</c:v>
                </c:pt>
                <c:pt idx="16">
                  <c:v>H10</c:v>
                </c:pt>
                <c:pt idx="17">
                  <c:v>H11</c:v>
                </c:pt>
                <c:pt idx="18">
                  <c:v>H12</c:v>
                </c:pt>
                <c:pt idx="19">
                  <c:v>H13</c:v>
                </c:pt>
                <c:pt idx="20">
                  <c:v>H14</c:v>
                </c:pt>
                <c:pt idx="21">
                  <c:v>H15</c:v>
                </c:pt>
                <c:pt idx="22">
                  <c:v>H16</c:v>
                </c:pt>
                <c:pt idx="23">
                  <c:v>H17</c:v>
                </c:pt>
                <c:pt idx="24">
                  <c:v>H18</c:v>
                </c:pt>
                <c:pt idx="25">
                  <c:v>H19</c:v>
                </c:pt>
                <c:pt idx="26">
                  <c:v>H20</c:v>
                </c:pt>
                <c:pt idx="27">
                  <c:v>H21</c:v>
                </c:pt>
                <c:pt idx="28">
                  <c:v>H22</c:v>
                </c:pt>
                <c:pt idx="29">
                  <c:v>H23</c:v>
                </c:pt>
                <c:pt idx="30">
                  <c:v>H24</c:v>
                </c:pt>
                <c:pt idx="31">
                  <c:v>H25</c:v>
                </c:pt>
                <c:pt idx="32">
                  <c:v>H26</c:v>
                </c:pt>
                <c:pt idx="33">
                  <c:v>H27</c:v>
                </c:pt>
                <c:pt idx="34">
                  <c:v>H28</c:v>
                </c:pt>
                <c:pt idx="35">
                  <c:v>H29</c:v>
                </c:pt>
                <c:pt idx="36">
                  <c:v>H30</c:v>
                </c:pt>
              </c:strCache>
            </c:strRef>
          </c:cat>
          <c:val>
            <c:numRef>
              <c:f>Sheet1!$C$10:$AM$10</c:f>
              <c:numCache>
                <c:formatCode>#,##0_);[Red]\(#,##0\)</c:formatCode>
                <c:ptCount val="37"/>
                <c:pt idx="0">
                  <c:v>2815</c:v>
                </c:pt>
                <c:pt idx="1">
                  <c:v>2693</c:v>
                </c:pt>
                <c:pt idx="2">
                  <c:v>2530</c:v>
                </c:pt>
                <c:pt idx="3">
                  <c:v>2336</c:v>
                </c:pt>
                <c:pt idx="4">
                  <c:v>2101</c:v>
                </c:pt>
                <c:pt idx="5">
                  <c:v>1955</c:v>
                </c:pt>
                <c:pt idx="6">
                  <c:v>1842</c:v>
                </c:pt>
                <c:pt idx="7">
                  <c:v>1738</c:v>
                </c:pt>
                <c:pt idx="8">
                  <c:v>1659</c:v>
                </c:pt>
                <c:pt idx="9">
                  <c:v>1612</c:v>
                </c:pt>
                <c:pt idx="10">
                  <c:v>1569</c:v>
                </c:pt>
                <c:pt idx="11">
                  <c:v>1559</c:v>
                </c:pt>
                <c:pt idx="12">
                  <c:v>1521</c:v>
                </c:pt>
                <c:pt idx="13">
                  <c:v>1417</c:v>
                </c:pt>
                <c:pt idx="14">
                  <c:v>1340</c:v>
                </c:pt>
                <c:pt idx="15">
                  <c:v>1240</c:v>
                </c:pt>
                <c:pt idx="16">
                  <c:v>1194</c:v>
                </c:pt>
                <c:pt idx="17">
                  <c:v>1116</c:v>
                </c:pt>
                <c:pt idx="18">
                  <c:v>1067</c:v>
                </c:pt>
                <c:pt idx="19">
                  <c:v>1010</c:v>
                </c:pt>
                <c:pt idx="20">
                  <c:v>951</c:v>
                </c:pt>
                <c:pt idx="21">
                  <c:v>928</c:v>
                </c:pt>
                <c:pt idx="22">
                  <c:v>900</c:v>
                </c:pt>
                <c:pt idx="23">
                  <c:v>868</c:v>
                </c:pt>
                <c:pt idx="24">
                  <c:v>858</c:v>
                </c:pt>
                <c:pt idx="25">
                  <c:v>839</c:v>
                </c:pt>
                <c:pt idx="26">
                  <c:v>849</c:v>
                </c:pt>
                <c:pt idx="27">
                  <c:v>858</c:v>
                </c:pt>
                <c:pt idx="28">
                  <c:v>911</c:v>
                </c:pt>
                <c:pt idx="29">
                  <c:v>941</c:v>
                </c:pt>
                <c:pt idx="30">
                  <c:v>945</c:v>
                </c:pt>
                <c:pt idx="31">
                  <c:v>978</c:v>
                </c:pt>
                <c:pt idx="32">
                  <c:v>988</c:v>
                </c:pt>
                <c:pt idx="33">
                  <c:v>1035</c:v>
                </c:pt>
                <c:pt idx="34">
                  <c:v>1020</c:v>
                </c:pt>
                <c:pt idx="35">
                  <c:v>1022</c:v>
                </c:pt>
                <c:pt idx="36">
                  <c:v>1020</c:v>
                </c:pt>
              </c:numCache>
            </c:numRef>
          </c:val>
          <c:smooth val="0"/>
          <c:extLst>
            <c:ext xmlns:c16="http://schemas.microsoft.com/office/drawing/2014/chart" uri="{C3380CC4-5D6E-409C-BE32-E72D297353CC}">
              <c16:uniqueId val="{00000003-AE98-464A-9653-C260C47D4605}"/>
            </c:ext>
          </c:extLst>
        </c:ser>
        <c:dLbls>
          <c:showLegendKey val="0"/>
          <c:showVal val="0"/>
          <c:showCatName val="0"/>
          <c:showSerName val="0"/>
          <c:showPercent val="0"/>
          <c:showBubbleSize val="0"/>
        </c:dLbls>
        <c:smooth val="0"/>
        <c:axId val="354815640"/>
        <c:axId val="354816024"/>
      </c:lineChart>
      <c:catAx>
        <c:axId val="3548156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54816024"/>
        <c:crosses val="autoZero"/>
        <c:auto val="1"/>
        <c:lblAlgn val="ctr"/>
        <c:lblOffset val="100"/>
        <c:noMultiLvlLbl val="0"/>
      </c:catAx>
      <c:valAx>
        <c:axId val="354816024"/>
        <c:scaling>
          <c:orientation val="minMax"/>
        </c:scaling>
        <c:delete val="0"/>
        <c:axPos val="l"/>
        <c:majorGridlines>
          <c:spPr>
            <a:ln w="9525" cap="flat" cmpd="sng" algn="ctr">
              <a:solidFill>
                <a:schemeClr val="tx1">
                  <a:lumMod val="15000"/>
                  <a:lumOff val="85000"/>
                </a:schemeClr>
              </a:solidFill>
              <a:round/>
            </a:ln>
            <a:effectLst/>
          </c:spPr>
        </c:majorGridlines>
        <c:numFmt formatCode="#,##0_);[Red]\(#,##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ja-JP"/>
          </a:p>
        </c:txPr>
        <c:crossAx val="3548156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3170392420002255"/>
          <c:y val="0.10324455947702836"/>
          <c:w val="0.68658270107453145"/>
          <c:h val="0.67650672143426982"/>
        </c:manualLayout>
      </c:layout>
      <c:lineChart>
        <c:grouping val="standard"/>
        <c:varyColors val="0"/>
        <c:ser>
          <c:idx val="0"/>
          <c:order val="0"/>
          <c:spPr>
            <a:ln cap="sq">
              <a:solidFill>
                <a:schemeClr val="tx1"/>
              </a:solidFill>
              <a:miter lim="800000"/>
            </a:ln>
          </c:spPr>
          <c:marker>
            <c:symbol val="x"/>
            <c:size val="8"/>
            <c:spPr>
              <a:solidFill>
                <a:schemeClr val="tx1"/>
              </a:solidFill>
              <a:ln>
                <a:solidFill>
                  <a:schemeClr val="tx1"/>
                </a:solidFill>
                <a:miter lim="800000"/>
              </a:ln>
            </c:spPr>
          </c:marker>
          <c:dLbls>
            <c:dLbl>
              <c:idx val="0"/>
              <c:layout>
                <c:manualLayout>
                  <c:x val="-5.0742657801794842E-2"/>
                  <c:y val="2.57022329285081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44D-4D69-8F2A-B79860998CC9}"/>
                </c:ext>
              </c:extLst>
            </c:dLbl>
            <c:dLbl>
              <c:idx val="1"/>
              <c:layout>
                <c:manualLayout>
                  <c:x val="-4.0392972917102178E-2"/>
                  <c:y val="2.18535054975833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44D-4D69-8F2A-B79860998CC9}"/>
                </c:ext>
              </c:extLst>
            </c:dLbl>
            <c:dLbl>
              <c:idx val="2"/>
              <c:layout>
                <c:manualLayout>
                  <c:x val="-4.0392929500270222E-2"/>
                  <c:y val="-2.31765570038369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44D-4D69-8F2A-B79860998CC9}"/>
                </c:ext>
              </c:extLst>
            </c:dLbl>
            <c:dLbl>
              <c:idx val="3"/>
              <c:layout>
                <c:manualLayout>
                  <c:x val="-3.5513605517904147E-2"/>
                  <c:y val="-3.24942628896786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44D-4D69-8F2A-B79860998CC9}"/>
                </c:ext>
              </c:extLst>
            </c:dLbl>
            <c:dLbl>
              <c:idx val="4"/>
              <c:layout>
                <c:manualLayout>
                  <c:x val="-2.7964335807879385E-2"/>
                  <c:y val="-2.5494212704220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44D-4D69-8F2A-B79860998CC9}"/>
                </c:ext>
              </c:extLst>
            </c:dLbl>
            <c:dLbl>
              <c:idx val="5"/>
              <c:layout>
                <c:manualLayout>
                  <c:x val="-3.2625004702858847E-2"/>
                  <c:y val="2.53365784840426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44D-4D69-8F2A-B79860998CC9}"/>
                </c:ext>
              </c:extLst>
            </c:dLbl>
            <c:dLbl>
              <c:idx val="6"/>
              <c:layout>
                <c:manualLayout>
                  <c:x val="-3.4178632654074802E-2"/>
                  <c:y val="-2.31765570038369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44D-4D69-8F2A-B79860998CC9}"/>
                </c:ext>
              </c:extLst>
            </c:dLbl>
            <c:dLbl>
              <c:idx val="7"/>
              <c:layout>
                <c:manualLayout>
                  <c:x val="-4.039297291710215E-2"/>
                  <c:y val="2.53365784840426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44D-4D69-8F2A-B79860998CC9}"/>
                </c:ext>
              </c:extLst>
            </c:dLbl>
            <c:dLbl>
              <c:idx val="8"/>
              <c:layout>
                <c:manualLayout>
                  <c:x val="-4.1078469762417746E-2"/>
                  <c:y val="-2.3334250068267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44D-4D69-8F2A-B79860998CC9}"/>
                </c:ext>
              </c:extLst>
            </c:dLbl>
            <c:dLbl>
              <c:idx val="9"/>
              <c:layout>
                <c:manualLayout>
                  <c:x val="-2.7964335807879385E-2"/>
                  <c:y val="-2.08589013034532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44D-4D69-8F2A-B79860998CC9}"/>
                </c:ext>
              </c:extLst>
            </c:dLbl>
            <c:dLbl>
              <c:idx val="10"/>
              <c:layout>
                <c:manualLayout>
                  <c:x val="-2.1750038961683968E-2"/>
                  <c:y val="-2.08589013034532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44D-4D69-8F2A-B79860998CC9}"/>
                </c:ext>
              </c:extLst>
            </c:dLbl>
            <c:dLbl>
              <c:idx val="11"/>
              <c:layout>
                <c:manualLayout>
                  <c:x val="-1.8642890538586258E-2"/>
                  <c:y val="-2.08589013034531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44D-4D69-8F2A-B79860998CC9}"/>
                </c:ext>
              </c:extLst>
            </c:dLbl>
            <c:dLbl>
              <c:idx val="12"/>
              <c:layout>
                <c:manualLayout>
                  <c:x val="-2.0196464750135111E-2"/>
                  <c:y val="-2.317655700383692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44D-4D69-8F2A-B79860998CC9}"/>
                </c:ext>
              </c:extLst>
            </c:dLbl>
            <c:dLbl>
              <c:idx val="13"/>
              <c:layout>
                <c:manualLayout>
                  <c:x val="-1.398212546942001E-2"/>
                  <c:y val="-2.11744329578618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44D-4D69-8F2A-B79860998CC9}"/>
                </c:ext>
              </c:extLst>
            </c:dLbl>
            <c:dLbl>
              <c:idx val="14"/>
              <c:layout>
                <c:manualLayout>
                  <c:x val="-4.3831594599854966E-2"/>
                  <c:y val="2.34919336746497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44D-4D69-8F2A-B79860998CC9}"/>
                </c:ext>
              </c:extLst>
            </c:dLbl>
            <c:dLbl>
              <c:idx val="15"/>
              <c:layout>
                <c:manualLayout>
                  <c:x val="-3.7263347731891008E-2"/>
                  <c:y val="-2.0749330429408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44D-4D69-8F2A-B79860998CC9}"/>
                </c:ext>
              </c:extLst>
            </c:dLbl>
            <c:dLbl>
              <c:idx val="16"/>
              <c:layout>
                <c:manualLayout>
                  <c:x val="-3.2774002134860196E-2"/>
                  <c:y val="-2.72291715841277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F44D-4D69-8F2A-B79860998CC9}"/>
                </c:ext>
              </c:extLst>
            </c:dLbl>
            <c:spPr>
              <a:ln w="19050">
                <a:noFill/>
              </a:ln>
            </c:spPr>
            <c:txPr>
              <a:bodyPr wrap="square" lIns="38100" tIns="19050" rIns="38100" bIns="19050" anchor="ctr">
                <a:spAutoFit/>
              </a:bodyPr>
              <a:lstStyle/>
              <a:p>
                <a:pPr>
                  <a:defRPr sz="800"/>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Sheet1!$C$3:$S$3</c:f>
              <c:strCache>
                <c:ptCount val="17"/>
                <c:pt idx="0">
                  <c:v>H14</c:v>
                </c:pt>
                <c:pt idx="1">
                  <c:v>H15</c:v>
                </c:pt>
                <c:pt idx="2">
                  <c:v>H16</c:v>
                </c:pt>
                <c:pt idx="3">
                  <c:v>H17</c:v>
                </c:pt>
                <c:pt idx="4">
                  <c:v>H18</c:v>
                </c:pt>
                <c:pt idx="5">
                  <c:v>H19</c:v>
                </c:pt>
                <c:pt idx="6">
                  <c:v>H20</c:v>
                </c:pt>
                <c:pt idx="7">
                  <c:v>H21</c:v>
                </c:pt>
                <c:pt idx="8">
                  <c:v>H22</c:v>
                </c:pt>
                <c:pt idx="9">
                  <c:v>H23</c:v>
                </c:pt>
                <c:pt idx="10">
                  <c:v>H24</c:v>
                </c:pt>
                <c:pt idx="11">
                  <c:v>H25</c:v>
                </c:pt>
                <c:pt idx="12">
                  <c:v>H26</c:v>
                </c:pt>
                <c:pt idx="13">
                  <c:v>H27</c:v>
                </c:pt>
                <c:pt idx="14">
                  <c:v>H28</c:v>
                </c:pt>
                <c:pt idx="15">
                  <c:v>H29</c:v>
                </c:pt>
                <c:pt idx="16">
                  <c:v>H30</c:v>
                </c:pt>
              </c:strCache>
            </c:strRef>
          </c:cat>
          <c:val>
            <c:numRef>
              <c:f>Sheet1!$C$17:$S$17</c:f>
              <c:numCache>
                <c:formatCode>#,##0_);[Red]\(#,##0\)</c:formatCode>
                <c:ptCount val="17"/>
                <c:pt idx="0">
                  <c:v>22510</c:v>
                </c:pt>
                <c:pt idx="1">
                  <c:v>22687</c:v>
                </c:pt>
                <c:pt idx="2">
                  <c:v>22629</c:v>
                </c:pt>
                <c:pt idx="3">
                  <c:v>22771</c:v>
                </c:pt>
                <c:pt idx="4">
                  <c:v>23027</c:v>
                </c:pt>
                <c:pt idx="5">
                  <c:v>23010</c:v>
                </c:pt>
                <c:pt idx="6">
                  <c:v>23151</c:v>
                </c:pt>
                <c:pt idx="7">
                  <c:v>22948</c:v>
                </c:pt>
                <c:pt idx="8">
                  <c:v>22928</c:v>
                </c:pt>
                <c:pt idx="9">
                  <c:v>22754</c:v>
                </c:pt>
                <c:pt idx="10">
                  <c:v>22339</c:v>
                </c:pt>
                <c:pt idx="11">
                  <c:v>22004</c:v>
                </c:pt>
                <c:pt idx="12">
                  <c:v>21613</c:v>
                </c:pt>
                <c:pt idx="13">
                  <c:v>21352</c:v>
                </c:pt>
                <c:pt idx="14">
                  <c:v>21040</c:v>
                </c:pt>
                <c:pt idx="15">
                  <c:v>20678</c:v>
                </c:pt>
                <c:pt idx="16">
                  <c:v>20395</c:v>
                </c:pt>
              </c:numCache>
            </c:numRef>
          </c:val>
          <c:smooth val="0"/>
          <c:extLst>
            <c:ext xmlns:c16="http://schemas.microsoft.com/office/drawing/2014/chart" uri="{C3380CC4-5D6E-409C-BE32-E72D297353CC}">
              <c16:uniqueId val="{00000011-F44D-4D69-8F2A-B79860998CC9}"/>
            </c:ext>
          </c:extLst>
        </c:ser>
        <c:dLbls>
          <c:showLegendKey val="0"/>
          <c:showVal val="0"/>
          <c:showCatName val="0"/>
          <c:showSerName val="0"/>
          <c:showPercent val="0"/>
          <c:showBubbleSize val="0"/>
        </c:dLbls>
        <c:marker val="1"/>
        <c:smooth val="0"/>
        <c:axId val="355900792"/>
        <c:axId val="355561992"/>
      </c:lineChart>
      <c:catAx>
        <c:axId val="355900792"/>
        <c:scaling>
          <c:orientation val="minMax"/>
        </c:scaling>
        <c:delete val="1"/>
        <c:axPos val="b"/>
        <c:numFmt formatCode="General" sourceLinked="0"/>
        <c:majorTickMark val="out"/>
        <c:minorTickMark val="none"/>
        <c:tickLblPos val="nextTo"/>
        <c:crossAx val="355561992"/>
        <c:crosses val="autoZero"/>
        <c:auto val="1"/>
        <c:lblAlgn val="ctr"/>
        <c:lblOffset val="100"/>
        <c:noMultiLvlLbl val="0"/>
      </c:catAx>
      <c:valAx>
        <c:axId val="355561992"/>
        <c:scaling>
          <c:orientation val="minMax"/>
          <c:max val="25000"/>
          <c:min val="10000"/>
        </c:scaling>
        <c:delete val="1"/>
        <c:axPos val="l"/>
        <c:numFmt formatCode="#,##0_);[Red]\(#,##0\)" sourceLinked="1"/>
        <c:majorTickMark val="out"/>
        <c:minorTickMark val="none"/>
        <c:tickLblPos val="nextTo"/>
        <c:crossAx val="355900792"/>
        <c:crosses val="autoZero"/>
        <c:crossBetween val="between"/>
        <c:majorUnit val="5000"/>
      </c:valAx>
      <c:spPr>
        <a:noFill/>
        <a:ln>
          <a:noFill/>
        </a:ln>
      </c:spPr>
    </c:plotArea>
    <c:plotVisOnly val="1"/>
    <c:dispBlanksAs val="gap"/>
    <c:showDLblsOverMax val="0"/>
  </c:chart>
  <c:spPr>
    <a:noFill/>
  </c:sp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021ECF-E0B6-43CB-9FAC-7096F567D387}" type="doc">
      <dgm:prSet loTypeId="urn:microsoft.com/office/officeart/2009/layout/CircleArrowProcess" loCatId="process" qsTypeId="urn:microsoft.com/office/officeart/2005/8/quickstyle/simple1" qsCatId="simple" csTypeId="urn:microsoft.com/office/officeart/2005/8/colors/colorful5" csCatId="colorful" phldr="1"/>
      <dgm:spPr/>
      <dgm:t>
        <a:bodyPr/>
        <a:lstStyle/>
        <a:p>
          <a:endParaRPr kumimoji="1" lang="ja-JP" altLang="en-US"/>
        </a:p>
      </dgm:t>
    </dgm:pt>
    <dgm:pt modelId="{9C8082FC-3DAC-4D86-A619-2ABEDA2D278F}">
      <dgm:prSet phldrT="[テキスト]" custT="1"/>
      <dgm:spPr/>
      <dgm:t>
        <a:bodyPr/>
        <a:lstStyle/>
        <a:p>
          <a:pPr>
            <a:lnSpc>
              <a:spcPts val="1000"/>
            </a:lnSpc>
          </a:pPr>
          <a:r>
            <a:rPr kumimoji="1" lang="ja-JP" altLang="en-US" sz="1600" b="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ステップ</a:t>
          </a:r>
          <a:r>
            <a:rPr kumimoji="1" lang="en-US" altLang="ja-JP" sz="1600" b="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1</a:t>
          </a:r>
        </a:p>
        <a:p>
          <a:pPr>
            <a:lnSpc>
              <a:spcPts val="1000"/>
            </a:lnSpc>
          </a:pPr>
          <a:r>
            <a:rPr kumimoji="1" lang="ja-JP" altLang="en-US" sz="1600" b="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機運醸成</a:t>
          </a:r>
          <a:endParaRPr kumimoji="1" lang="en-US" altLang="ja-JP" sz="1600" b="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dgm:t>
    </dgm:pt>
    <dgm:pt modelId="{32AC6ACA-FF54-404D-92A3-13A045A6EED9}" type="parTrans" cxnId="{DBA88416-E3B1-4DF6-A6B2-967FCA9BA102}">
      <dgm:prSet/>
      <dgm:spPr/>
      <dgm:t>
        <a:bodyPr/>
        <a:lstStyle/>
        <a:p>
          <a:endParaRPr kumimoji="1" lang="ja-JP" altLang="en-US"/>
        </a:p>
      </dgm:t>
    </dgm:pt>
    <dgm:pt modelId="{0D5B2DCB-F1D3-4848-A108-37CB48EBCE95}" type="sibTrans" cxnId="{DBA88416-E3B1-4DF6-A6B2-967FCA9BA102}">
      <dgm:prSet/>
      <dgm:spPr/>
      <dgm:t>
        <a:bodyPr/>
        <a:lstStyle/>
        <a:p>
          <a:endParaRPr kumimoji="1" lang="ja-JP" altLang="en-US"/>
        </a:p>
      </dgm:t>
    </dgm:pt>
    <dgm:pt modelId="{D677F5E1-7FCB-4CFC-ADCE-80431297B6F0}">
      <dgm:prSet phldrT="[テキスト]" custT="1"/>
      <dgm:spPr/>
      <dgm:t>
        <a:bodyPr/>
        <a:lstStyle/>
        <a:p>
          <a:pPr>
            <a:lnSpc>
              <a:spcPts val="1000"/>
            </a:lnSpc>
          </a:pPr>
          <a:r>
            <a:rPr kumimoji="1" lang="ja-JP" altLang="en-US" sz="1600" b="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ステップ２</a:t>
          </a:r>
          <a:endParaRPr kumimoji="1" lang="en-US" altLang="ja-JP" sz="1600" b="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p>
          <a:pPr>
            <a:lnSpc>
              <a:spcPts val="1000"/>
            </a:lnSpc>
          </a:pPr>
          <a:r>
            <a:rPr kumimoji="1" lang="ja-JP" altLang="en-US" sz="1600" b="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官民対話</a:t>
          </a:r>
          <a:endParaRPr kumimoji="1" lang="en-US" altLang="ja-JP" sz="1600" b="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dgm:t>
    </dgm:pt>
    <dgm:pt modelId="{105342FA-6DA3-480C-8F5D-8B9961BC5E25}" type="parTrans" cxnId="{A44F0D37-CF1A-40E1-BD0C-A2AED3B27010}">
      <dgm:prSet/>
      <dgm:spPr/>
      <dgm:t>
        <a:bodyPr/>
        <a:lstStyle/>
        <a:p>
          <a:endParaRPr kumimoji="1" lang="ja-JP" altLang="en-US"/>
        </a:p>
      </dgm:t>
    </dgm:pt>
    <dgm:pt modelId="{4439DBA1-D5D6-4B4F-A95B-18E0BEA105B1}" type="sibTrans" cxnId="{A44F0D37-CF1A-40E1-BD0C-A2AED3B27010}">
      <dgm:prSet/>
      <dgm:spPr/>
      <dgm:t>
        <a:bodyPr/>
        <a:lstStyle/>
        <a:p>
          <a:endParaRPr kumimoji="1" lang="ja-JP" altLang="en-US"/>
        </a:p>
      </dgm:t>
    </dgm:pt>
    <dgm:pt modelId="{B55EBA85-2458-455C-A14B-998B4E626605}">
      <dgm:prSet phldrT="[テキスト]" custT="1"/>
      <dgm:spPr/>
      <dgm:t>
        <a:bodyPr/>
        <a:lstStyle/>
        <a:p>
          <a:pPr>
            <a:lnSpc>
              <a:spcPts val="1000"/>
            </a:lnSpc>
          </a:pPr>
          <a:r>
            <a:rPr kumimoji="1" lang="ja-JP" altLang="en-US" sz="1600" b="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ステップ３</a:t>
          </a:r>
          <a:endParaRPr kumimoji="1" lang="en-US" altLang="ja-JP" sz="1600" b="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p>
          <a:pPr>
            <a:lnSpc>
              <a:spcPts val="1000"/>
            </a:lnSpc>
          </a:pPr>
          <a:r>
            <a:rPr kumimoji="1" lang="ja-JP" altLang="en-US" sz="1600" b="0" spc="-13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ノウハウ習得</a:t>
          </a:r>
        </a:p>
      </dgm:t>
    </dgm:pt>
    <dgm:pt modelId="{7270FF4A-7120-478C-8F16-92E917E7D9C6}" type="parTrans" cxnId="{40EFA519-6CF1-4DCC-8119-87D5ED727926}">
      <dgm:prSet/>
      <dgm:spPr/>
      <dgm:t>
        <a:bodyPr/>
        <a:lstStyle/>
        <a:p>
          <a:endParaRPr kumimoji="1" lang="ja-JP" altLang="en-US"/>
        </a:p>
      </dgm:t>
    </dgm:pt>
    <dgm:pt modelId="{256FA1AF-695A-4B78-AA59-E25E7AA761D1}" type="sibTrans" cxnId="{40EFA519-6CF1-4DCC-8119-87D5ED727926}">
      <dgm:prSet/>
      <dgm:spPr/>
      <dgm:t>
        <a:bodyPr/>
        <a:lstStyle/>
        <a:p>
          <a:endParaRPr kumimoji="1" lang="ja-JP" altLang="en-US"/>
        </a:p>
      </dgm:t>
    </dgm:pt>
    <dgm:pt modelId="{70BCE9CE-7A43-48EF-BDE1-292A46936494}" type="pres">
      <dgm:prSet presAssocID="{2C021ECF-E0B6-43CB-9FAC-7096F567D387}" presName="Name0" presStyleCnt="0">
        <dgm:presLayoutVars>
          <dgm:chMax val="7"/>
          <dgm:chPref val="7"/>
          <dgm:dir/>
          <dgm:animLvl val="lvl"/>
        </dgm:presLayoutVars>
      </dgm:prSet>
      <dgm:spPr/>
    </dgm:pt>
    <dgm:pt modelId="{83220F39-82B4-4DFF-A41E-172223BDD141}" type="pres">
      <dgm:prSet presAssocID="{9C8082FC-3DAC-4D86-A619-2ABEDA2D278F}" presName="Accent1" presStyleCnt="0"/>
      <dgm:spPr/>
    </dgm:pt>
    <dgm:pt modelId="{5896F114-7407-4594-80DE-A7B9F96F2773}" type="pres">
      <dgm:prSet presAssocID="{9C8082FC-3DAC-4D86-A619-2ABEDA2D278F}" presName="Accent" presStyleLbl="node1" presStyleIdx="0" presStyleCnt="3"/>
      <dgm:spPr/>
    </dgm:pt>
    <dgm:pt modelId="{A0653364-3678-45AC-A29C-61B61EC746B3}" type="pres">
      <dgm:prSet presAssocID="{9C8082FC-3DAC-4D86-A619-2ABEDA2D278F}" presName="Parent1" presStyleLbl="revTx" presStyleIdx="0" presStyleCnt="3">
        <dgm:presLayoutVars>
          <dgm:chMax val="1"/>
          <dgm:chPref val="1"/>
          <dgm:bulletEnabled val="1"/>
        </dgm:presLayoutVars>
      </dgm:prSet>
      <dgm:spPr/>
    </dgm:pt>
    <dgm:pt modelId="{7039451B-302B-4B1F-BF5D-2EE08DAD7D37}" type="pres">
      <dgm:prSet presAssocID="{D677F5E1-7FCB-4CFC-ADCE-80431297B6F0}" presName="Accent2" presStyleCnt="0"/>
      <dgm:spPr/>
    </dgm:pt>
    <dgm:pt modelId="{051509DB-F45A-420B-BDF3-3980959EE768}" type="pres">
      <dgm:prSet presAssocID="{D677F5E1-7FCB-4CFC-ADCE-80431297B6F0}" presName="Accent" presStyleLbl="node1" presStyleIdx="1" presStyleCnt="3"/>
      <dgm:spPr>
        <a:solidFill>
          <a:srgbClr val="FFC000"/>
        </a:solidFill>
      </dgm:spPr>
    </dgm:pt>
    <dgm:pt modelId="{9D1FB8A8-FCB7-427D-B6FB-E0B53CFF4D29}" type="pres">
      <dgm:prSet presAssocID="{D677F5E1-7FCB-4CFC-ADCE-80431297B6F0}" presName="Parent2" presStyleLbl="revTx" presStyleIdx="1" presStyleCnt="3" custScaleX="136751">
        <dgm:presLayoutVars>
          <dgm:chMax val="1"/>
          <dgm:chPref val="1"/>
          <dgm:bulletEnabled val="1"/>
        </dgm:presLayoutVars>
      </dgm:prSet>
      <dgm:spPr/>
    </dgm:pt>
    <dgm:pt modelId="{F74D7D9B-FD74-4E9F-A434-3E544B9106B3}" type="pres">
      <dgm:prSet presAssocID="{B55EBA85-2458-455C-A14B-998B4E626605}" presName="Accent3" presStyleCnt="0"/>
      <dgm:spPr/>
    </dgm:pt>
    <dgm:pt modelId="{7B218503-B9DD-4395-9FC8-5299492E3F8A}" type="pres">
      <dgm:prSet presAssocID="{B55EBA85-2458-455C-A14B-998B4E626605}" presName="Accent" presStyleLbl="node1" presStyleIdx="2" presStyleCnt="3"/>
      <dgm:spPr>
        <a:solidFill>
          <a:srgbClr val="92D050"/>
        </a:solidFill>
      </dgm:spPr>
    </dgm:pt>
    <dgm:pt modelId="{11A98F00-9A51-4F02-9AC0-36733A936F5C}" type="pres">
      <dgm:prSet presAssocID="{B55EBA85-2458-455C-A14B-998B4E626605}" presName="Parent3" presStyleLbl="revTx" presStyleIdx="2" presStyleCnt="3" custScaleX="129249" custScaleY="177619" custLinFactNeighborY="7212">
        <dgm:presLayoutVars>
          <dgm:chMax val="1"/>
          <dgm:chPref val="1"/>
          <dgm:bulletEnabled val="1"/>
        </dgm:presLayoutVars>
      </dgm:prSet>
      <dgm:spPr/>
    </dgm:pt>
  </dgm:ptLst>
  <dgm:cxnLst>
    <dgm:cxn modelId="{DBA88416-E3B1-4DF6-A6B2-967FCA9BA102}" srcId="{2C021ECF-E0B6-43CB-9FAC-7096F567D387}" destId="{9C8082FC-3DAC-4D86-A619-2ABEDA2D278F}" srcOrd="0" destOrd="0" parTransId="{32AC6ACA-FF54-404D-92A3-13A045A6EED9}" sibTransId="{0D5B2DCB-F1D3-4848-A108-37CB48EBCE95}"/>
    <dgm:cxn modelId="{40EFA519-6CF1-4DCC-8119-87D5ED727926}" srcId="{2C021ECF-E0B6-43CB-9FAC-7096F567D387}" destId="{B55EBA85-2458-455C-A14B-998B4E626605}" srcOrd="2" destOrd="0" parTransId="{7270FF4A-7120-478C-8F16-92E917E7D9C6}" sibTransId="{256FA1AF-695A-4B78-AA59-E25E7AA761D1}"/>
    <dgm:cxn modelId="{A44F0D37-CF1A-40E1-BD0C-A2AED3B27010}" srcId="{2C021ECF-E0B6-43CB-9FAC-7096F567D387}" destId="{D677F5E1-7FCB-4CFC-ADCE-80431297B6F0}" srcOrd="1" destOrd="0" parTransId="{105342FA-6DA3-480C-8F5D-8B9961BC5E25}" sibTransId="{4439DBA1-D5D6-4B4F-A95B-18E0BEA105B1}"/>
    <dgm:cxn modelId="{B359E751-4A1E-46C8-A9F7-E69E05942CD3}" type="presOf" srcId="{2C021ECF-E0B6-43CB-9FAC-7096F567D387}" destId="{70BCE9CE-7A43-48EF-BDE1-292A46936494}" srcOrd="0" destOrd="0" presId="urn:microsoft.com/office/officeart/2009/layout/CircleArrowProcess"/>
    <dgm:cxn modelId="{3381028E-35A6-4935-B9B5-5E0DE03C4252}" type="presOf" srcId="{D677F5E1-7FCB-4CFC-ADCE-80431297B6F0}" destId="{9D1FB8A8-FCB7-427D-B6FB-E0B53CFF4D29}" srcOrd="0" destOrd="0" presId="urn:microsoft.com/office/officeart/2009/layout/CircleArrowProcess"/>
    <dgm:cxn modelId="{1717F698-B6D7-4C20-AF5B-5E4E8E1B0471}" type="presOf" srcId="{B55EBA85-2458-455C-A14B-998B4E626605}" destId="{11A98F00-9A51-4F02-9AC0-36733A936F5C}" srcOrd="0" destOrd="0" presId="urn:microsoft.com/office/officeart/2009/layout/CircleArrowProcess"/>
    <dgm:cxn modelId="{0F76D2CF-0661-4745-BD91-B36A6F0ACD05}" type="presOf" srcId="{9C8082FC-3DAC-4D86-A619-2ABEDA2D278F}" destId="{A0653364-3678-45AC-A29C-61B61EC746B3}" srcOrd="0" destOrd="0" presId="urn:microsoft.com/office/officeart/2009/layout/CircleArrowProcess"/>
    <dgm:cxn modelId="{94C51E7F-1CFF-47A1-8EBF-F0951A1F5989}" type="presParOf" srcId="{70BCE9CE-7A43-48EF-BDE1-292A46936494}" destId="{83220F39-82B4-4DFF-A41E-172223BDD141}" srcOrd="0" destOrd="0" presId="urn:microsoft.com/office/officeart/2009/layout/CircleArrowProcess"/>
    <dgm:cxn modelId="{B199C974-BE2C-480E-A9A2-7D254B09083B}" type="presParOf" srcId="{83220F39-82B4-4DFF-A41E-172223BDD141}" destId="{5896F114-7407-4594-80DE-A7B9F96F2773}" srcOrd="0" destOrd="0" presId="urn:microsoft.com/office/officeart/2009/layout/CircleArrowProcess"/>
    <dgm:cxn modelId="{EE16CDAF-ED63-4CA7-9C7B-65DA57CCCF90}" type="presParOf" srcId="{70BCE9CE-7A43-48EF-BDE1-292A46936494}" destId="{A0653364-3678-45AC-A29C-61B61EC746B3}" srcOrd="1" destOrd="0" presId="urn:microsoft.com/office/officeart/2009/layout/CircleArrowProcess"/>
    <dgm:cxn modelId="{A3BBA366-15BC-459F-9E92-C7510B0F2535}" type="presParOf" srcId="{70BCE9CE-7A43-48EF-BDE1-292A46936494}" destId="{7039451B-302B-4B1F-BF5D-2EE08DAD7D37}" srcOrd="2" destOrd="0" presId="urn:microsoft.com/office/officeart/2009/layout/CircleArrowProcess"/>
    <dgm:cxn modelId="{546E1C51-7A94-45E0-8116-F497FF28363A}" type="presParOf" srcId="{7039451B-302B-4B1F-BF5D-2EE08DAD7D37}" destId="{051509DB-F45A-420B-BDF3-3980959EE768}" srcOrd="0" destOrd="0" presId="urn:microsoft.com/office/officeart/2009/layout/CircleArrowProcess"/>
    <dgm:cxn modelId="{6E6FBF81-E9D8-412D-894A-AB5E1CF01983}" type="presParOf" srcId="{70BCE9CE-7A43-48EF-BDE1-292A46936494}" destId="{9D1FB8A8-FCB7-427D-B6FB-E0B53CFF4D29}" srcOrd="3" destOrd="0" presId="urn:microsoft.com/office/officeart/2009/layout/CircleArrowProcess"/>
    <dgm:cxn modelId="{FB18C565-B470-416C-AACF-502DE688B09A}" type="presParOf" srcId="{70BCE9CE-7A43-48EF-BDE1-292A46936494}" destId="{F74D7D9B-FD74-4E9F-A434-3E544B9106B3}" srcOrd="4" destOrd="0" presId="urn:microsoft.com/office/officeart/2009/layout/CircleArrowProcess"/>
    <dgm:cxn modelId="{FD8F7678-114C-42F9-9EA2-13516A4A2E4E}" type="presParOf" srcId="{F74D7D9B-FD74-4E9F-A434-3E544B9106B3}" destId="{7B218503-B9DD-4395-9FC8-5299492E3F8A}" srcOrd="0" destOrd="0" presId="urn:microsoft.com/office/officeart/2009/layout/CircleArrowProcess"/>
    <dgm:cxn modelId="{BC7BC4E6-A099-4BD0-8E6D-54D446A61829}" type="presParOf" srcId="{70BCE9CE-7A43-48EF-BDE1-292A46936494}" destId="{11A98F00-9A51-4F02-9AC0-36733A936F5C}" srcOrd="5" destOrd="0" presId="urn:microsoft.com/office/officeart/2009/layout/Circle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896F114-7407-4594-80DE-A7B9F96F2773}">
      <dsp:nvSpPr>
        <dsp:cNvPr id="0" name=""/>
        <dsp:cNvSpPr/>
      </dsp:nvSpPr>
      <dsp:spPr>
        <a:xfrm>
          <a:off x="904002" y="534159"/>
          <a:ext cx="1564450" cy="1564689"/>
        </a:xfrm>
        <a:prstGeom prst="circularArrow">
          <a:avLst>
            <a:gd name="adj1" fmla="val 10980"/>
            <a:gd name="adj2" fmla="val 1142322"/>
            <a:gd name="adj3" fmla="val 4500000"/>
            <a:gd name="adj4" fmla="val 10800000"/>
            <a:gd name="adj5" fmla="val 125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0653364-3678-45AC-A29C-61B61EC746B3}">
      <dsp:nvSpPr>
        <dsp:cNvPr id="0" name=""/>
        <dsp:cNvSpPr/>
      </dsp:nvSpPr>
      <dsp:spPr>
        <a:xfrm>
          <a:off x="1249797" y="1099059"/>
          <a:ext cx="869335" cy="434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ts val="1000"/>
            </a:lnSpc>
            <a:spcBef>
              <a:spcPct val="0"/>
            </a:spcBef>
            <a:spcAft>
              <a:spcPct val="35000"/>
            </a:spcAft>
            <a:buNone/>
          </a:pPr>
          <a:r>
            <a:rPr kumimoji="1" lang="ja-JP" altLang="en-US" sz="1600" b="0" kern="12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ステップ</a:t>
          </a:r>
          <a:r>
            <a:rPr kumimoji="1" lang="en-US" altLang="ja-JP" sz="1600" b="0" kern="12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1</a:t>
          </a:r>
        </a:p>
        <a:p>
          <a:pPr marL="0" lvl="0" indent="0" algn="ctr" defTabSz="711200">
            <a:lnSpc>
              <a:spcPts val="1000"/>
            </a:lnSpc>
            <a:spcBef>
              <a:spcPct val="0"/>
            </a:spcBef>
            <a:spcAft>
              <a:spcPct val="35000"/>
            </a:spcAft>
            <a:buNone/>
          </a:pPr>
          <a:r>
            <a:rPr kumimoji="1" lang="ja-JP" altLang="en-US" sz="1600" b="0" kern="12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機運醸成</a:t>
          </a:r>
          <a:endParaRPr kumimoji="1" lang="en-US" altLang="ja-JP" sz="1600" b="0" kern="120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dsp:txBody>
      <dsp:txXfrm>
        <a:off x="1249797" y="1099059"/>
        <a:ext cx="869335" cy="434563"/>
      </dsp:txXfrm>
    </dsp:sp>
    <dsp:sp modelId="{051509DB-F45A-420B-BDF3-3980959EE768}">
      <dsp:nvSpPr>
        <dsp:cNvPr id="0" name=""/>
        <dsp:cNvSpPr/>
      </dsp:nvSpPr>
      <dsp:spPr>
        <a:xfrm>
          <a:off x="469482" y="1433189"/>
          <a:ext cx="1564450" cy="1564689"/>
        </a:xfrm>
        <a:prstGeom prst="leftCircularArrow">
          <a:avLst>
            <a:gd name="adj1" fmla="val 10980"/>
            <a:gd name="adj2" fmla="val 1142322"/>
            <a:gd name="adj3" fmla="val 6300000"/>
            <a:gd name="adj4" fmla="val 18900000"/>
            <a:gd name="adj5" fmla="val 12500"/>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1FB8A8-FCB7-427D-B6FB-E0B53CFF4D29}">
      <dsp:nvSpPr>
        <dsp:cNvPr id="0" name=""/>
        <dsp:cNvSpPr/>
      </dsp:nvSpPr>
      <dsp:spPr>
        <a:xfrm>
          <a:off x="657295" y="2003290"/>
          <a:ext cx="1188824" cy="4345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ts val="1000"/>
            </a:lnSpc>
            <a:spcBef>
              <a:spcPct val="0"/>
            </a:spcBef>
            <a:spcAft>
              <a:spcPct val="35000"/>
            </a:spcAft>
            <a:buNone/>
          </a:pPr>
          <a:r>
            <a:rPr kumimoji="1" lang="ja-JP" altLang="en-US" sz="1600" b="0" kern="12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ステップ２</a:t>
          </a:r>
          <a:endParaRPr kumimoji="1" lang="en-US" altLang="ja-JP" sz="1600" b="0" kern="120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p>
          <a:pPr marL="0" lvl="0" indent="0" algn="ctr" defTabSz="711200">
            <a:lnSpc>
              <a:spcPts val="1000"/>
            </a:lnSpc>
            <a:spcBef>
              <a:spcPct val="0"/>
            </a:spcBef>
            <a:spcAft>
              <a:spcPct val="35000"/>
            </a:spcAft>
            <a:buNone/>
          </a:pPr>
          <a:r>
            <a:rPr kumimoji="1" lang="ja-JP" altLang="en-US" sz="1600" b="0" kern="12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官民対話</a:t>
          </a:r>
          <a:endParaRPr kumimoji="1" lang="en-US" altLang="ja-JP" sz="1600" b="0" kern="120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dsp:txBody>
      <dsp:txXfrm>
        <a:off x="657295" y="2003290"/>
        <a:ext cx="1188824" cy="434563"/>
      </dsp:txXfrm>
    </dsp:sp>
    <dsp:sp modelId="{7B218503-B9DD-4395-9FC8-5299492E3F8A}">
      <dsp:nvSpPr>
        <dsp:cNvPr id="0" name=""/>
        <dsp:cNvSpPr/>
      </dsp:nvSpPr>
      <dsp:spPr>
        <a:xfrm>
          <a:off x="1015350" y="2439803"/>
          <a:ext cx="1344105" cy="1344644"/>
        </a:xfrm>
        <a:prstGeom prst="blockArc">
          <a:avLst>
            <a:gd name="adj1" fmla="val 13500000"/>
            <a:gd name="adj2" fmla="val 10800000"/>
            <a:gd name="adj3" fmla="val 1274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1A98F00-9A51-4F02-9AC0-36733A936F5C}">
      <dsp:nvSpPr>
        <dsp:cNvPr id="0" name=""/>
        <dsp:cNvSpPr/>
      </dsp:nvSpPr>
      <dsp:spPr>
        <a:xfrm>
          <a:off x="1124718" y="2771509"/>
          <a:ext cx="1123607" cy="771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marL="0" lvl="0" indent="0" algn="ctr" defTabSz="711200">
            <a:lnSpc>
              <a:spcPts val="1000"/>
            </a:lnSpc>
            <a:spcBef>
              <a:spcPct val="0"/>
            </a:spcBef>
            <a:spcAft>
              <a:spcPct val="35000"/>
            </a:spcAft>
            <a:buNone/>
          </a:pPr>
          <a:r>
            <a:rPr kumimoji="1" lang="ja-JP" altLang="en-US" sz="1600" b="0" kern="12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ステップ３</a:t>
          </a:r>
          <a:endParaRPr kumimoji="1" lang="en-US" altLang="ja-JP" sz="1600" b="0" kern="120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p>
          <a:pPr marL="0" lvl="0" indent="0" algn="ctr" defTabSz="711200">
            <a:lnSpc>
              <a:spcPts val="1000"/>
            </a:lnSpc>
            <a:spcBef>
              <a:spcPct val="0"/>
            </a:spcBef>
            <a:spcAft>
              <a:spcPct val="35000"/>
            </a:spcAft>
            <a:buNone/>
          </a:pPr>
          <a:r>
            <a:rPr kumimoji="1" lang="ja-JP" altLang="en-US" sz="1600" b="0" kern="1200" spc="-13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ノウハウ習得</a:t>
          </a:r>
        </a:p>
      </dsp:txBody>
      <dsp:txXfrm>
        <a:off x="1124718" y="2771509"/>
        <a:ext cx="1123607" cy="771867"/>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0.4185</cdr:x>
      <cdr:y>0.29498</cdr:y>
    </cdr:from>
    <cdr:to>
      <cdr:x>0.90729</cdr:x>
      <cdr:y>0.40956</cdr:y>
    </cdr:to>
    <cdr:sp macro="" textlink="">
      <cdr:nvSpPr>
        <cdr:cNvPr id="2" name="Rectangle 2"/>
        <cdr:cNvSpPr>
          <a:spLocks xmlns:a="http://schemas.openxmlformats.org/drawingml/2006/main" noGrp="1" noRot="1" noChangeArrowheads="1"/>
        </cdr:cNvSpPr>
      </cdr:nvSpPr>
      <cdr:spPr bwMode="auto">
        <a:xfrm xmlns:a="http://schemas.openxmlformats.org/drawingml/2006/main">
          <a:off x="3523095" y="1584176"/>
          <a:ext cx="4114781" cy="615353"/>
        </a:xfrm>
        <a:prstGeom xmlns:a="http://schemas.openxmlformats.org/drawingml/2006/main" prst="rect">
          <a:avLst/>
        </a:prstGeom>
        <a:ln xmlns:a="http://schemas.openxmlformats.org/drawingml/2006/main">
          <a:headEnd/>
          <a:tailEnd/>
        </a:ln>
      </cdr:spPr>
      <cdr:style>
        <a:lnRef xmlns:a="http://schemas.openxmlformats.org/drawingml/2006/main" idx="1">
          <a:schemeClr val="accent2"/>
        </a:lnRef>
        <a:fillRef xmlns:a="http://schemas.openxmlformats.org/drawingml/2006/main" idx="2">
          <a:schemeClr val="accent2"/>
        </a:fillRef>
        <a:effectRef xmlns:a="http://schemas.openxmlformats.org/drawingml/2006/main" idx="1">
          <a:schemeClr val="accent2"/>
        </a:effectRef>
        <a:fontRef xmlns:a="http://schemas.openxmlformats.org/drawingml/2006/main" idx="minor">
          <a:schemeClr val="dk1"/>
        </a:fontRef>
      </cdr:style>
      <cdr:txBody>
        <a:bodyPr xmlns:a="http://schemas.openxmlformats.org/drawingml/2006/main" vert="horz" wrap="square" lIns="91440" tIns="45720" rIns="91440" bIns="45720" numCol="1" anchor="ctr" anchorCtr="0" compatLnSpc="1">
          <a:prstTxWarp prst="textNoShape">
            <a:avLst/>
          </a:prstTxWarp>
        </a:bodyPr>
        <a:lstStyle xmlns:a="http://schemas.openxmlformats.org/drawingml/2006/main">
          <a:lvl1pPr algn="l" rtl="0" eaLnBrk="0" fontAlgn="base" hangingPunct="0">
            <a:spcBef>
              <a:spcPct val="0"/>
            </a:spcBef>
            <a:spcAft>
              <a:spcPct val="0"/>
            </a:spcAft>
            <a:defRPr kumimoji="1" sz="2800">
              <a:solidFill>
                <a:schemeClr val="tx2"/>
              </a:solidFill>
              <a:latin typeface="+mj-lt"/>
              <a:ea typeface="+mj-ea"/>
              <a:cs typeface="+mj-cs"/>
            </a:defRPr>
          </a:lvl1pPr>
          <a:lvl2pPr algn="l" rtl="0" eaLnBrk="0" fontAlgn="base" hangingPunct="0">
            <a:spcBef>
              <a:spcPct val="0"/>
            </a:spcBef>
            <a:spcAft>
              <a:spcPct val="0"/>
            </a:spcAft>
            <a:defRPr kumimoji="1" sz="2800">
              <a:solidFill>
                <a:schemeClr val="tx2"/>
              </a:solidFill>
              <a:latin typeface="Arial" pitchFamily="39" charset="0"/>
              <a:ea typeface="ＭＳ Ｐゴシック" pitchFamily="55" charset="-128"/>
            </a:defRPr>
          </a:lvl2pPr>
          <a:lvl3pPr algn="l" rtl="0" eaLnBrk="0" fontAlgn="base" hangingPunct="0">
            <a:spcBef>
              <a:spcPct val="0"/>
            </a:spcBef>
            <a:spcAft>
              <a:spcPct val="0"/>
            </a:spcAft>
            <a:defRPr kumimoji="1" sz="2800">
              <a:solidFill>
                <a:schemeClr val="tx2"/>
              </a:solidFill>
              <a:latin typeface="Arial" pitchFamily="39" charset="0"/>
              <a:ea typeface="ＭＳ Ｐゴシック" pitchFamily="55" charset="-128"/>
            </a:defRPr>
          </a:lvl3pPr>
          <a:lvl4pPr algn="l" rtl="0" eaLnBrk="0" fontAlgn="base" hangingPunct="0">
            <a:spcBef>
              <a:spcPct val="0"/>
            </a:spcBef>
            <a:spcAft>
              <a:spcPct val="0"/>
            </a:spcAft>
            <a:defRPr kumimoji="1" sz="2800">
              <a:solidFill>
                <a:schemeClr val="tx2"/>
              </a:solidFill>
              <a:latin typeface="Arial" pitchFamily="39" charset="0"/>
              <a:ea typeface="ＭＳ Ｐゴシック" pitchFamily="55" charset="-128"/>
            </a:defRPr>
          </a:lvl4pPr>
          <a:lvl5pPr algn="l" rtl="0" eaLnBrk="0" fontAlgn="base" hangingPunct="0">
            <a:spcBef>
              <a:spcPct val="0"/>
            </a:spcBef>
            <a:spcAft>
              <a:spcPct val="0"/>
            </a:spcAft>
            <a:defRPr kumimoji="1" sz="2800">
              <a:solidFill>
                <a:schemeClr val="tx2"/>
              </a:solidFill>
              <a:latin typeface="Arial" pitchFamily="39" charset="0"/>
              <a:ea typeface="ＭＳ Ｐゴシック" pitchFamily="55" charset="-128"/>
            </a:defRPr>
          </a:lvl5pPr>
          <a:lvl6pPr marL="0" algn="l" defTabSz="914400" rtl="0" fontAlgn="auto" latinLnBrk="0">
            <a:lnSpc>
              <a:spcPct val="100000"/>
            </a:lnSpc>
            <a:spcBef>
              <a:spcPct val="0"/>
            </a:spcBef>
            <a:spcAft>
              <a:spcPct val="0"/>
            </a:spcAft>
            <a:defRPr kumimoji="1" sz="2800" b="0" i="0" u="none" baseline="0">
              <a:solidFill>
                <a:schemeClr val="tx2"/>
              </a:solidFill>
              <a:effectLst/>
              <a:latin typeface="Arial" pitchFamily="39" charset="0"/>
              <a:ea typeface="ＭＳ Ｐゴシック" pitchFamily="55" charset="-128"/>
            </a:defRPr>
          </a:lvl6pPr>
          <a:lvl7pPr marL="0" algn="l" defTabSz="914400" rtl="0" fontAlgn="auto" latinLnBrk="0">
            <a:lnSpc>
              <a:spcPct val="100000"/>
            </a:lnSpc>
            <a:spcBef>
              <a:spcPct val="0"/>
            </a:spcBef>
            <a:spcAft>
              <a:spcPct val="0"/>
            </a:spcAft>
            <a:defRPr kumimoji="1" sz="2800" b="0" i="0" u="none" baseline="0">
              <a:solidFill>
                <a:schemeClr val="tx2"/>
              </a:solidFill>
              <a:effectLst/>
              <a:latin typeface="Arial" pitchFamily="39" charset="0"/>
              <a:ea typeface="ＭＳ Ｐゴシック" pitchFamily="55" charset="-128"/>
            </a:defRPr>
          </a:lvl7pPr>
          <a:lvl8pPr marL="0" algn="l" defTabSz="914400" rtl="0" fontAlgn="auto" latinLnBrk="0">
            <a:lnSpc>
              <a:spcPct val="100000"/>
            </a:lnSpc>
            <a:spcBef>
              <a:spcPct val="0"/>
            </a:spcBef>
            <a:spcAft>
              <a:spcPct val="0"/>
            </a:spcAft>
            <a:defRPr kumimoji="1" sz="2800" b="0" i="0" u="none" baseline="0">
              <a:solidFill>
                <a:schemeClr val="tx2"/>
              </a:solidFill>
              <a:effectLst/>
              <a:latin typeface="Arial" pitchFamily="39" charset="0"/>
              <a:ea typeface="ＭＳ Ｐゴシック" pitchFamily="55" charset="-128"/>
            </a:defRPr>
          </a:lvl8pPr>
          <a:lvl9pPr marL="0" algn="l" defTabSz="914400" rtl="0" fontAlgn="auto" latinLnBrk="0">
            <a:lnSpc>
              <a:spcPct val="100000"/>
            </a:lnSpc>
            <a:spcBef>
              <a:spcPct val="0"/>
            </a:spcBef>
            <a:spcAft>
              <a:spcPct val="0"/>
            </a:spcAft>
            <a:defRPr kumimoji="1" sz="2800" b="0" i="0" u="none" baseline="0">
              <a:solidFill>
                <a:schemeClr val="tx2"/>
              </a:solidFill>
              <a:effectLst/>
              <a:latin typeface="Arial" pitchFamily="39" charset="0"/>
              <a:ea typeface="ＭＳ Ｐゴシック" pitchFamily="55" charset="-128"/>
            </a:defRPr>
          </a:lvl9pPr>
        </a:lstStyle>
        <a:p xmlns:a="http://schemas.openxmlformats.org/drawingml/2006/main">
          <a:r>
            <a:rPr lang="ja-JP" altLang="en-US" sz="2400" b="1" dirty="0">
              <a:solidFill>
                <a:srgbClr val="FF0000"/>
              </a:solidFill>
              <a:latin typeface="HGPｺﾞｼｯｸM" panose="020B0600000000000000" pitchFamily="50" charset="-128"/>
              <a:ea typeface="HGPｺﾞｼｯｸM" panose="020B0600000000000000" pitchFamily="50" charset="-128"/>
            </a:rPr>
            <a:t>Ｓ</a:t>
          </a:r>
          <a:r>
            <a:rPr lang="en-US" altLang="ja-JP" sz="2400" b="1" dirty="0">
              <a:solidFill>
                <a:srgbClr val="FF0000"/>
              </a:solidFill>
              <a:latin typeface="HGPｺﾞｼｯｸM" panose="020B0600000000000000" pitchFamily="50" charset="-128"/>
              <a:ea typeface="HGPｺﾞｼｯｸM" panose="020B0600000000000000" pitchFamily="50" charset="-128"/>
            </a:rPr>
            <a:t>57</a:t>
          </a:r>
          <a:r>
            <a:rPr lang="ja-JP" altLang="en-US" sz="2400" b="1" dirty="0">
              <a:solidFill>
                <a:srgbClr val="FF0000"/>
              </a:solidFill>
              <a:latin typeface="HGPｺﾞｼｯｸM" panose="020B0600000000000000" pitchFamily="50" charset="-128"/>
              <a:ea typeface="HGPｺﾞｼｯｸM" panose="020B0600000000000000" pitchFamily="50" charset="-128"/>
            </a:rPr>
            <a:t>→Ｈ</a:t>
          </a:r>
          <a:r>
            <a:rPr lang="en-US" altLang="ja-JP" sz="2400" b="1" dirty="0">
              <a:solidFill>
                <a:srgbClr val="FF0000"/>
              </a:solidFill>
              <a:latin typeface="HGPｺﾞｼｯｸM" panose="020B0600000000000000" pitchFamily="50" charset="-128"/>
              <a:ea typeface="HGPｺﾞｼｯｸM" panose="020B0600000000000000" pitchFamily="50" charset="-128"/>
            </a:rPr>
            <a:t>19</a:t>
          </a:r>
          <a:r>
            <a:rPr lang="ja-JP" altLang="en-US" sz="2400" b="1" dirty="0">
              <a:solidFill>
                <a:srgbClr val="FF0000"/>
              </a:solidFill>
              <a:latin typeface="HGPｺﾞｼｯｸM" panose="020B0600000000000000" pitchFamily="50" charset="-128"/>
              <a:ea typeface="HGPｺﾞｼｯｸM" panose="020B0600000000000000" pitchFamily="50" charset="-128"/>
            </a:rPr>
            <a:t>　約</a:t>
          </a:r>
          <a:r>
            <a:rPr lang="en-US" altLang="ja-JP" sz="2400" b="1" dirty="0">
              <a:solidFill>
                <a:srgbClr val="FF0000"/>
              </a:solidFill>
              <a:latin typeface="HGPｺﾞｼｯｸM" panose="020B0600000000000000" pitchFamily="50" charset="-128"/>
              <a:ea typeface="HGPｺﾞｼｯｸM" panose="020B0600000000000000" pitchFamily="50" charset="-128"/>
            </a:rPr>
            <a:t>70</a:t>
          </a:r>
          <a:r>
            <a:rPr lang="ja-JP" altLang="en-US" sz="2400" b="1" dirty="0">
              <a:solidFill>
                <a:srgbClr val="FF0000"/>
              </a:solidFill>
              <a:latin typeface="HGPｺﾞｼｯｸM" panose="020B0600000000000000" pitchFamily="50" charset="-128"/>
              <a:ea typeface="HGPｺﾞｼｯｸM" panose="020B0600000000000000" pitchFamily="50" charset="-128"/>
            </a:rPr>
            <a:t>％減少</a:t>
          </a:r>
          <a:endParaRPr lang="en-US" altLang="ja-JP" sz="2400" b="1" dirty="0">
            <a:solidFill>
              <a:srgbClr val="FF0000"/>
            </a:solidFill>
            <a:latin typeface="HGPｺﾞｼｯｸM" panose="020B0600000000000000" pitchFamily="50" charset="-128"/>
            <a:ea typeface="HGPｺﾞｼｯｸM" panose="020B0600000000000000" pitchFamily="50" charset="-128"/>
          </a:endParaRPr>
        </a:p>
      </cdr:txBody>
    </cdr:sp>
  </cdr:relSizeAnchor>
  <cdr:relSizeAnchor xmlns:cdr="http://schemas.openxmlformats.org/drawingml/2006/chartDrawing">
    <cdr:from>
      <cdr:x>0.23032</cdr:x>
      <cdr:y>0</cdr:y>
    </cdr:from>
    <cdr:to>
      <cdr:x>0.96594</cdr:x>
      <cdr:y>0.19414</cdr:y>
    </cdr:to>
    <cdr:sp macro="" textlink="">
      <cdr:nvSpPr>
        <cdr:cNvPr id="3" name="Rectangle 2"/>
        <cdr:cNvSpPr>
          <a:spLocks xmlns:a="http://schemas.openxmlformats.org/drawingml/2006/main" noGrp="1" noRot="1" noChangeArrowheads="1"/>
        </cdr:cNvSpPr>
      </cdr:nvSpPr>
      <cdr:spPr bwMode="auto">
        <a:xfrm xmlns:a="http://schemas.openxmlformats.org/drawingml/2006/main">
          <a:off x="1938919" y="0"/>
          <a:ext cx="6192651" cy="1042652"/>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vert="horz" wrap="square" lIns="91440" tIns="45720" rIns="91440" bIns="45720" numCol="1" anchor="ctr" anchorCtr="0" compatLnSpc="1">
          <a:prstTxWarp prst="textNoShape">
            <a:avLst/>
          </a:prstTxWarp>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ja-JP" altLang="en-US" sz="2000" b="1" dirty="0">
              <a:solidFill>
                <a:schemeClr val="tx1"/>
              </a:solidFill>
              <a:latin typeface="HGPｺﾞｼｯｸM" panose="020B0600000000000000" pitchFamily="50" charset="-128"/>
              <a:ea typeface="HGPｺﾞｼｯｸM" panose="020B0600000000000000" pitchFamily="50" charset="-128"/>
            </a:rPr>
            <a:t>旧富山市全体が約</a:t>
          </a:r>
          <a:r>
            <a:rPr lang="en-US" altLang="ja-JP" sz="2000" b="1" dirty="0">
              <a:solidFill>
                <a:schemeClr val="tx1"/>
              </a:solidFill>
              <a:latin typeface="HGPｺﾞｼｯｸM" panose="020B0600000000000000" pitchFamily="50" charset="-128"/>
              <a:ea typeface="HGPｺﾞｼｯｸM" panose="020B0600000000000000" pitchFamily="50" charset="-128"/>
            </a:rPr>
            <a:t>50</a:t>
          </a:r>
          <a:r>
            <a:rPr lang="ja-JP" altLang="en-US" sz="2000" b="1" dirty="0">
              <a:solidFill>
                <a:schemeClr val="tx1"/>
              </a:solidFill>
              <a:latin typeface="HGPｺﾞｼｯｸM" panose="020B0600000000000000" pitchFamily="50" charset="-128"/>
              <a:ea typeface="HGPｺﾞｼｯｸM" panose="020B0600000000000000" pitchFamily="50" charset="-128"/>
            </a:rPr>
            <a:t>％の減少であったのに対し、</a:t>
          </a:r>
          <a:endParaRPr lang="en-US" altLang="ja-JP" sz="2000" b="1" dirty="0">
            <a:solidFill>
              <a:schemeClr val="tx1"/>
            </a:solidFill>
            <a:latin typeface="HGPｺﾞｼｯｸM" panose="020B0600000000000000" pitchFamily="50" charset="-128"/>
            <a:ea typeface="HGPｺﾞｼｯｸM" panose="020B0600000000000000" pitchFamily="50" charset="-128"/>
          </a:endParaRPr>
        </a:p>
        <a:p xmlns:a="http://schemas.openxmlformats.org/drawingml/2006/main">
          <a:pPr algn="ctr"/>
          <a:r>
            <a:rPr lang="ja-JP" altLang="en-US" sz="2400" b="1" u="sng" dirty="0">
              <a:solidFill>
                <a:srgbClr val="FF0000"/>
              </a:solidFill>
              <a:latin typeface="HGPｺﾞｼｯｸM" panose="020B0600000000000000" pitchFamily="50" charset="-128"/>
              <a:ea typeface="HGPｺﾞｼｯｸM" panose="020B0600000000000000" pitchFamily="50" charset="-128"/>
            </a:rPr>
            <a:t>まちなかが特に先行して減少</a:t>
          </a:r>
          <a:endParaRPr lang="en-US" altLang="ja-JP" sz="2400" b="1" u="sng" dirty="0">
            <a:solidFill>
              <a:srgbClr val="FF0000"/>
            </a:solidFill>
            <a:latin typeface="HGPｺﾞｼｯｸM" panose="020B0600000000000000" pitchFamily="50" charset="-128"/>
            <a:ea typeface="HGPｺﾞｼｯｸM" panose="020B0600000000000000" pitchFamily="50" charset="-128"/>
          </a:endParaRPr>
        </a:p>
      </cdr:txBody>
    </cdr:sp>
  </cdr:relSizeAnchor>
  <cdr:relSizeAnchor xmlns:cdr="http://schemas.openxmlformats.org/drawingml/2006/chartDrawing">
    <cdr:from>
      <cdr:x>0</cdr:x>
      <cdr:y>0.09022</cdr:y>
    </cdr:from>
    <cdr:to>
      <cdr:x>0.13853</cdr:x>
      <cdr:y>0.16918</cdr:y>
    </cdr:to>
    <cdr:sp macro="" textlink="">
      <cdr:nvSpPr>
        <cdr:cNvPr id="4" name="正方形/長方形 3"/>
        <cdr:cNvSpPr/>
      </cdr:nvSpPr>
      <cdr:spPr>
        <a:xfrm xmlns:a="http://schemas.openxmlformats.org/drawingml/2006/main">
          <a:off x="-742069" y="484516"/>
          <a:ext cx="1166191" cy="424070"/>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r>
            <a:rPr lang="en-US" altLang="ja-JP" dirty="0">
              <a:solidFill>
                <a:schemeClr val="tx1">
                  <a:lumMod val="75000"/>
                  <a:lumOff val="25000"/>
                </a:schemeClr>
              </a:solidFill>
              <a:latin typeface="BIZ UDゴシック" panose="020B0400000000000000" pitchFamily="49" charset="-128"/>
              <a:ea typeface="BIZ UDゴシック" panose="020B0400000000000000" pitchFamily="49" charset="-128"/>
            </a:rPr>
            <a:t>【</a:t>
          </a:r>
          <a:r>
            <a:rPr lang="ja-JP" altLang="en-US" dirty="0">
              <a:solidFill>
                <a:schemeClr val="tx1">
                  <a:lumMod val="75000"/>
                  <a:lumOff val="25000"/>
                </a:schemeClr>
              </a:solidFill>
              <a:latin typeface="BIZ UDゴシック" panose="020B0400000000000000" pitchFamily="49" charset="-128"/>
              <a:ea typeface="BIZ UDゴシック" panose="020B0400000000000000" pitchFamily="49" charset="-128"/>
            </a:rPr>
            <a:t>単位：人</a:t>
          </a:r>
          <a:r>
            <a:rPr lang="en-US" altLang="ja-JP" dirty="0">
              <a:solidFill>
                <a:schemeClr val="tx1">
                  <a:lumMod val="75000"/>
                  <a:lumOff val="25000"/>
                </a:schemeClr>
              </a:solidFill>
              <a:latin typeface="BIZ UDゴシック" panose="020B0400000000000000" pitchFamily="49" charset="-128"/>
              <a:ea typeface="BIZ UDゴシック" panose="020B0400000000000000" pitchFamily="49" charset="-128"/>
            </a:rPr>
            <a:t>】</a:t>
          </a:r>
          <a:endParaRPr lang="ja-JP" dirty="0">
            <a:solidFill>
              <a:schemeClr val="tx1">
                <a:lumMod val="75000"/>
                <a:lumOff val="25000"/>
              </a:schemeClr>
            </a:solidFill>
            <a:latin typeface="BIZ UDゴシック" panose="020B0400000000000000" pitchFamily="49" charset="-128"/>
            <a:ea typeface="BIZ UDゴシック" panose="020B0400000000000000" pitchFamily="49" charset="-128"/>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7"/>
            <a:ext cx="2949787" cy="498693"/>
          </a:xfrm>
          <a:prstGeom prst="rect">
            <a:avLst/>
          </a:prstGeom>
        </p:spPr>
        <p:txBody>
          <a:bodyPr vert="horz" lIns="91380" tIns="45691" rIns="91380" bIns="45691" rtlCol="0"/>
          <a:lstStyle>
            <a:lvl1pPr algn="l">
              <a:defRPr sz="1200"/>
            </a:lvl1pPr>
          </a:lstStyle>
          <a:p>
            <a:endParaRPr kumimoji="1" lang="ja-JP" altLang="en-US" dirty="0"/>
          </a:p>
        </p:txBody>
      </p:sp>
      <p:sp>
        <p:nvSpPr>
          <p:cNvPr id="3" name="日付プレースホルダー 2"/>
          <p:cNvSpPr>
            <a:spLocks noGrp="1"/>
          </p:cNvSpPr>
          <p:nvPr>
            <p:ph type="dt" sz="quarter" idx="1"/>
          </p:nvPr>
        </p:nvSpPr>
        <p:spPr>
          <a:xfrm>
            <a:off x="3855841" y="7"/>
            <a:ext cx="2949787" cy="498693"/>
          </a:xfrm>
          <a:prstGeom prst="rect">
            <a:avLst/>
          </a:prstGeom>
        </p:spPr>
        <p:txBody>
          <a:bodyPr vert="horz" lIns="91380" tIns="45691" rIns="91380" bIns="45691" rtlCol="0"/>
          <a:lstStyle>
            <a:lvl1pPr algn="r">
              <a:defRPr sz="1200"/>
            </a:lvl1pPr>
          </a:lstStyle>
          <a:p>
            <a:fld id="{CC3BEA98-9920-4662-9B28-D8D58131A179}" type="datetimeFigureOut">
              <a:rPr kumimoji="1" lang="ja-JP" altLang="en-US" smtClean="0"/>
              <a:t>2024/9/30</a:t>
            </a:fld>
            <a:endParaRPr kumimoji="1" lang="ja-JP" altLang="en-US" dirty="0"/>
          </a:p>
        </p:txBody>
      </p:sp>
      <p:sp>
        <p:nvSpPr>
          <p:cNvPr id="4" name="フッター プレースホルダー 3"/>
          <p:cNvSpPr>
            <a:spLocks noGrp="1"/>
          </p:cNvSpPr>
          <p:nvPr>
            <p:ph type="ftr" sz="quarter" idx="2"/>
          </p:nvPr>
        </p:nvSpPr>
        <p:spPr>
          <a:xfrm>
            <a:off x="3" y="9440650"/>
            <a:ext cx="2949787" cy="498692"/>
          </a:xfrm>
          <a:prstGeom prst="rect">
            <a:avLst/>
          </a:prstGeom>
        </p:spPr>
        <p:txBody>
          <a:bodyPr vert="horz" lIns="91380" tIns="45691" rIns="91380" bIns="45691" rtlCol="0" anchor="b"/>
          <a:lstStyle>
            <a:lvl1pPr algn="l">
              <a:defRPr sz="1200"/>
            </a:lvl1pPr>
          </a:lstStyle>
          <a:p>
            <a:endParaRPr kumimoji="1" lang="ja-JP" altLang="en-US" dirty="0"/>
          </a:p>
        </p:txBody>
      </p:sp>
      <p:sp>
        <p:nvSpPr>
          <p:cNvPr id="5" name="スライド番号プレースホルダー 4"/>
          <p:cNvSpPr>
            <a:spLocks noGrp="1"/>
          </p:cNvSpPr>
          <p:nvPr>
            <p:ph type="sldNum" sz="quarter" idx="3"/>
          </p:nvPr>
        </p:nvSpPr>
        <p:spPr>
          <a:xfrm>
            <a:off x="3855841" y="9440650"/>
            <a:ext cx="2949787" cy="498692"/>
          </a:xfrm>
          <a:prstGeom prst="rect">
            <a:avLst/>
          </a:prstGeom>
        </p:spPr>
        <p:txBody>
          <a:bodyPr vert="horz" lIns="91380" tIns="45691" rIns="91380" bIns="45691" rtlCol="0" anchor="b"/>
          <a:lstStyle>
            <a:lvl1pPr algn="r">
              <a:defRPr sz="1200"/>
            </a:lvl1pPr>
          </a:lstStyle>
          <a:p>
            <a:fld id="{E558503C-9C70-45E9-AF17-A1FA493C99E8}" type="slidenum">
              <a:rPr kumimoji="1" lang="ja-JP" altLang="en-US" smtClean="0"/>
              <a:t>‹#›</a:t>
            </a:fld>
            <a:endParaRPr kumimoji="1" lang="ja-JP" altLang="en-US" dirty="0"/>
          </a:p>
        </p:txBody>
      </p:sp>
    </p:spTree>
    <p:extLst>
      <p:ext uri="{BB962C8B-B14F-4D97-AF65-F5344CB8AC3E}">
        <p14:creationId xmlns:p14="http://schemas.microsoft.com/office/powerpoint/2010/main" val="35667148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0"/>
            <a:ext cx="2949575" cy="498475"/>
          </a:xfrm>
          <a:prstGeom prst="rect">
            <a:avLst/>
          </a:prstGeom>
        </p:spPr>
        <p:txBody>
          <a:bodyPr vert="horz" lIns="91400" tIns="45699" rIns="91400" bIns="45699" rtlCol="0"/>
          <a:lstStyle>
            <a:lvl1pPr algn="l">
              <a:defRPr sz="1200"/>
            </a:lvl1pPr>
          </a:lstStyle>
          <a:p>
            <a:endParaRPr kumimoji="1" lang="ja-JP" altLang="en-US" dirty="0"/>
          </a:p>
        </p:txBody>
      </p:sp>
      <p:sp>
        <p:nvSpPr>
          <p:cNvPr id="3" name="日付プレースホルダー 2"/>
          <p:cNvSpPr>
            <a:spLocks noGrp="1"/>
          </p:cNvSpPr>
          <p:nvPr>
            <p:ph type="dt" idx="1"/>
          </p:nvPr>
        </p:nvSpPr>
        <p:spPr>
          <a:xfrm>
            <a:off x="3856041" y="0"/>
            <a:ext cx="2949575" cy="498475"/>
          </a:xfrm>
          <a:prstGeom prst="rect">
            <a:avLst/>
          </a:prstGeom>
        </p:spPr>
        <p:txBody>
          <a:bodyPr vert="horz" lIns="91400" tIns="45699" rIns="91400" bIns="45699" rtlCol="0"/>
          <a:lstStyle>
            <a:lvl1pPr algn="r">
              <a:defRPr sz="1200"/>
            </a:lvl1pPr>
          </a:lstStyle>
          <a:p>
            <a:fld id="{5F11D96F-FA9E-4794-8B9E-5C0ABD547902}" type="datetimeFigureOut">
              <a:rPr kumimoji="1" lang="ja-JP" altLang="en-US" smtClean="0"/>
              <a:t>2024/9/30</a:t>
            </a:fld>
            <a:endParaRPr kumimoji="1" lang="ja-JP" altLang="en-US" dirty="0"/>
          </a:p>
        </p:txBody>
      </p:sp>
      <p:sp>
        <p:nvSpPr>
          <p:cNvPr id="4" name="スライド イメージ プレースホルダー 3"/>
          <p:cNvSpPr>
            <a:spLocks noGrp="1" noRot="1" noChangeAspect="1"/>
          </p:cNvSpPr>
          <p:nvPr>
            <p:ph type="sldImg" idx="2"/>
          </p:nvPr>
        </p:nvSpPr>
        <p:spPr>
          <a:xfrm>
            <a:off x="979488" y="1241425"/>
            <a:ext cx="4848225" cy="3355975"/>
          </a:xfrm>
          <a:prstGeom prst="rect">
            <a:avLst/>
          </a:prstGeom>
          <a:noFill/>
          <a:ln w="12700">
            <a:solidFill>
              <a:prstClr val="black"/>
            </a:solidFill>
          </a:ln>
        </p:spPr>
        <p:txBody>
          <a:bodyPr vert="horz" lIns="91400" tIns="45699" rIns="91400" bIns="45699" rtlCol="0" anchor="ctr"/>
          <a:lstStyle/>
          <a:p>
            <a:endParaRPr lang="ja-JP" altLang="en-US" dirty="0"/>
          </a:p>
        </p:txBody>
      </p:sp>
      <p:sp>
        <p:nvSpPr>
          <p:cNvPr id="5" name="ノート プレースホルダー 4"/>
          <p:cNvSpPr>
            <a:spLocks noGrp="1"/>
          </p:cNvSpPr>
          <p:nvPr>
            <p:ph type="body" sz="quarter" idx="3"/>
          </p:nvPr>
        </p:nvSpPr>
        <p:spPr>
          <a:xfrm>
            <a:off x="681040" y="4783143"/>
            <a:ext cx="5445125" cy="3913187"/>
          </a:xfrm>
          <a:prstGeom prst="rect">
            <a:avLst/>
          </a:prstGeom>
        </p:spPr>
        <p:txBody>
          <a:bodyPr vert="horz" lIns="91400" tIns="45699" rIns="91400" bIns="4569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5" y="9440868"/>
            <a:ext cx="2949575" cy="498475"/>
          </a:xfrm>
          <a:prstGeom prst="rect">
            <a:avLst/>
          </a:prstGeom>
        </p:spPr>
        <p:txBody>
          <a:bodyPr vert="horz" lIns="91400" tIns="45699" rIns="91400" bIns="45699" rtlCol="0" anchor="b"/>
          <a:lstStyle>
            <a:lvl1pPr algn="l">
              <a:defRPr sz="1200"/>
            </a:lvl1pPr>
          </a:lstStyle>
          <a:p>
            <a:endParaRPr kumimoji="1" lang="ja-JP" altLang="en-US" dirty="0"/>
          </a:p>
        </p:txBody>
      </p:sp>
      <p:sp>
        <p:nvSpPr>
          <p:cNvPr id="7" name="スライド番号プレースホルダー 6"/>
          <p:cNvSpPr>
            <a:spLocks noGrp="1"/>
          </p:cNvSpPr>
          <p:nvPr>
            <p:ph type="sldNum" sz="quarter" idx="5"/>
          </p:nvPr>
        </p:nvSpPr>
        <p:spPr>
          <a:xfrm>
            <a:off x="3856041" y="9440868"/>
            <a:ext cx="2949575" cy="498475"/>
          </a:xfrm>
          <a:prstGeom prst="rect">
            <a:avLst/>
          </a:prstGeom>
        </p:spPr>
        <p:txBody>
          <a:bodyPr vert="horz" lIns="91400" tIns="45699" rIns="91400" bIns="45699" rtlCol="0" anchor="b"/>
          <a:lstStyle>
            <a:lvl1pPr algn="r">
              <a:defRPr sz="1200"/>
            </a:lvl1pPr>
          </a:lstStyle>
          <a:p>
            <a:fld id="{E4F47884-432D-4C63-A828-75F74EACF7B3}" type="slidenum">
              <a:rPr kumimoji="1" lang="ja-JP" altLang="en-US" smtClean="0"/>
              <a:t>‹#›</a:t>
            </a:fld>
            <a:endParaRPr kumimoji="1" lang="ja-JP" altLang="en-US" dirty="0"/>
          </a:p>
        </p:txBody>
      </p:sp>
    </p:spTree>
    <p:extLst>
      <p:ext uri="{BB962C8B-B14F-4D97-AF65-F5344CB8AC3E}">
        <p14:creationId xmlns:p14="http://schemas.microsoft.com/office/powerpoint/2010/main" val="423034608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defTabSz="457011">
              <a:defRPr/>
            </a:pPr>
            <a:endParaRPr lang="ja-JP" altLang="en-US" sz="1400" b="1" dirty="0"/>
          </a:p>
        </p:txBody>
      </p:sp>
      <p:sp>
        <p:nvSpPr>
          <p:cNvPr id="4" name="スライド番号プレースホルダー 3"/>
          <p:cNvSpPr>
            <a:spLocks noGrp="1"/>
          </p:cNvSpPr>
          <p:nvPr>
            <p:ph type="sldNum" sz="quarter" idx="10"/>
          </p:nvPr>
        </p:nvSpPr>
        <p:spPr/>
        <p:txBody>
          <a:bodyPr/>
          <a:lstStyle/>
          <a:p>
            <a:fld id="{F7864B8E-E2F8-1A44-B528-A445C95393E8}" type="slidenum">
              <a:rPr kumimoji="1" lang="ja-JP" altLang="en-US" smtClean="0"/>
              <a:t>1</a:t>
            </a:fld>
            <a:endParaRPr kumimoji="1" lang="ja-JP" altLang="en-US"/>
          </a:p>
        </p:txBody>
      </p:sp>
    </p:spTree>
    <p:extLst>
      <p:ext uri="{BB962C8B-B14F-4D97-AF65-F5344CB8AC3E}">
        <p14:creationId xmlns:p14="http://schemas.microsoft.com/office/powerpoint/2010/main" val="294963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600" dirty="0"/>
              <a:t>市町村合併→類似施設が多い（庁舎、文化ホール、体育館など）</a:t>
            </a:r>
          </a:p>
          <a:p>
            <a:endParaRPr kumimoji="1" lang="ja-JP" altLang="en-US" dirty="0"/>
          </a:p>
        </p:txBody>
      </p:sp>
      <p:sp>
        <p:nvSpPr>
          <p:cNvPr id="4" name="スライド番号プレースホルダー 3"/>
          <p:cNvSpPr>
            <a:spLocks noGrp="1"/>
          </p:cNvSpPr>
          <p:nvPr>
            <p:ph type="sldNum" sz="quarter" idx="10"/>
          </p:nvPr>
        </p:nvSpPr>
        <p:spPr/>
        <p:txBody>
          <a:bodyPr/>
          <a:lstStyle/>
          <a:p>
            <a:fld id="{E4F47884-432D-4C63-A828-75F74EACF7B3}" type="slidenum">
              <a:rPr kumimoji="1" lang="ja-JP" altLang="en-US" smtClean="0"/>
              <a:t>25</a:t>
            </a:fld>
            <a:endParaRPr kumimoji="1" lang="ja-JP" altLang="en-US" dirty="0"/>
          </a:p>
        </p:txBody>
      </p:sp>
    </p:spTree>
    <p:extLst>
      <p:ext uri="{BB962C8B-B14F-4D97-AF65-F5344CB8AC3E}">
        <p14:creationId xmlns:p14="http://schemas.microsoft.com/office/powerpoint/2010/main" val="1096170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600" dirty="0"/>
              <a:t>類似都市と一人当たり施設の延べ床面積を比較しても多い（</a:t>
            </a:r>
            <a:r>
              <a:rPr lang="en-US" altLang="ja-JP" sz="1600" dirty="0"/>
              <a:t>4.1</a:t>
            </a:r>
            <a:r>
              <a:rPr lang="ja-JP" altLang="ja-JP" sz="1600" dirty="0"/>
              <a:t>㎡</a:t>
            </a:r>
            <a:r>
              <a:rPr lang="en-US" altLang="ja-JP" sz="1600" dirty="0"/>
              <a:t>/</a:t>
            </a:r>
            <a:r>
              <a:rPr lang="ja-JP" altLang="ja-JP" sz="1600" dirty="0"/>
              <a:t>人）</a:t>
            </a:r>
          </a:p>
          <a:p>
            <a:endParaRPr kumimoji="1" lang="ja-JP" altLang="en-US" dirty="0"/>
          </a:p>
        </p:txBody>
      </p:sp>
      <p:sp>
        <p:nvSpPr>
          <p:cNvPr id="4" name="スライド番号プレースホルダー 3"/>
          <p:cNvSpPr>
            <a:spLocks noGrp="1"/>
          </p:cNvSpPr>
          <p:nvPr>
            <p:ph type="sldNum" sz="quarter" idx="10"/>
          </p:nvPr>
        </p:nvSpPr>
        <p:spPr/>
        <p:txBody>
          <a:bodyPr/>
          <a:lstStyle/>
          <a:p>
            <a:fld id="{E4F47884-432D-4C63-A828-75F74EACF7B3}" type="slidenum">
              <a:rPr kumimoji="1" lang="ja-JP" altLang="en-US" smtClean="0"/>
              <a:t>26</a:t>
            </a:fld>
            <a:endParaRPr kumimoji="1" lang="ja-JP" altLang="en-US" dirty="0"/>
          </a:p>
        </p:txBody>
      </p:sp>
    </p:spTree>
    <p:extLst>
      <p:ext uri="{BB962C8B-B14F-4D97-AF65-F5344CB8AC3E}">
        <p14:creationId xmlns:p14="http://schemas.microsoft.com/office/powerpoint/2010/main" val="3062119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600" dirty="0"/>
              <a:t>・類似施設の廃止を進める必要がある。多くの自治体で、「公共施設等総合管理計画」を策定（未策定は</a:t>
            </a:r>
            <a:r>
              <a:rPr lang="en-US" altLang="ja-JP" sz="1600" dirty="0"/>
              <a:t>5</a:t>
            </a:r>
            <a:r>
              <a:rPr lang="ja-JP" altLang="ja-JP" sz="1600" dirty="0"/>
              <a:t>自治体）したが、住民の反対で具体のアクションが進んでいない。</a:t>
            </a:r>
          </a:p>
          <a:p>
            <a:endParaRPr lang="en-US" altLang="ja-JP" sz="1600" dirty="0"/>
          </a:p>
          <a:p>
            <a:r>
              <a:rPr lang="ja-JP" altLang="ja-JP" sz="1600" dirty="0"/>
              <a:t>・そこで、ＰＩ手法を使い、公共施設の統廃合計画の策定段階から、住民に参加していただき、住民の意見を参考に、統廃合計画を策定することにした。</a:t>
            </a:r>
          </a:p>
          <a:p>
            <a:r>
              <a:rPr lang="ja-JP" altLang="ja-JP" sz="1600" dirty="0"/>
              <a:t>　住民は、計画に反対するのではなく、その計画策定プロセスの不透明さに反対</a:t>
            </a:r>
          </a:p>
          <a:p>
            <a:r>
              <a:rPr lang="ja-JP" altLang="ja-JP" sz="1600" dirty="0"/>
              <a:t>　統廃合する（床面積</a:t>
            </a:r>
            <a:r>
              <a:rPr lang="ja-JP" altLang="en-US" sz="1600" dirty="0"/>
              <a:t>は</a:t>
            </a:r>
            <a:r>
              <a:rPr lang="ja-JP" altLang="ja-JP" sz="1600" dirty="0"/>
              <a:t>縮減するが）、そこで提供される行政サービスは維持</a:t>
            </a:r>
          </a:p>
          <a:p>
            <a:endParaRPr kumimoji="1" lang="ja-JP" altLang="en-US" dirty="0"/>
          </a:p>
        </p:txBody>
      </p:sp>
      <p:sp>
        <p:nvSpPr>
          <p:cNvPr id="4" name="スライド番号プレースホルダー 3"/>
          <p:cNvSpPr>
            <a:spLocks noGrp="1"/>
          </p:cNvSpPr>
          <p:nvPr>
            <p:ph type="sldNum" sz="quarter" idx="10"/>
          </p:nvPr>
        </p:nvSpPr>
        <p:spPr/>
        <p:txBody>
          <a:bodyPr/>
          <a:lstStyle/>
          <a:p>
            <a:fld id="{E4F47884-432D-4C63-A828-75F74EACF7B3}" type="slidenum">
              <a:rPr kumimoji="1" lang="ja-JP" altLang="en-US" smtClean="0"/>
              <a:t>27</a:t>
            </a:fld>
            <a:endParaRPr kumimoji="1" lang="ja-JP" altLang="en-US" dirty="0"/>
          </a:p>
        </p:txBody>
      </p:sp>
    </p:spTree>
    <p:extLst>
      <p:ext uri="{BB962C8B-B14F-4D97-AF65-F5344CB8AC3E}">
        <p14:creationId xmlns:p14="http://schemas.microsoft.com/office/powerpoint/2010/main" val="264170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600" dirty="0"/>
              <a:t>・住民の意見を基に再編方針の策定</a:t>
            </a:r>
          </a:p>
          <a:p>
            <a:endParaRPr kumimoji="1" lang="ja-JP" altLang="en-US" dirty="0"/>
          </a:p>
        </p:txBody>
      </p:sp>
      <p:sp>
        <p:nvSpPr>
          <p:cNvPr id="4" name="スライド番号プレースホルダー 3"/>
          <p:cNvSpPr>
            <a:spLocks noGrp="1"/>
          </p:cNvSpPr>
          <p:nvPr>
            <p:ph type="sldNum" sz="quarter" idx="10"/>
          </p:nvPr>
        </p:nvSpPr>
        <p:spPr/>
        <p:txBody>
          <a:bodyPr/>
          <a:lstStyle/>
          <a:p>
            <a:fld id="{E4F47884-432D-4C63-A828-75F74EACF7B3}" type="slidenum">
              <a:rPr kumimoji="1" lang="ja-JP" altLang="en-US" smtClean="0"/>
              <a:t>28</a:t>
            </a:fld>
            <a:endParaRPr kumimoji="1" lang="ja-JP" altLang="en-US" dirty="0"/>
          </a:p>
        </p:txBody>
      </p:sp>
    </p:spTree>
    <p:extLst>
      <p:ext uri="{BB962C8B-B14F-4D97-AF65-F5344CB8AC3E}">
        <p14:creationId xmlns:p14="http://schemas.microsoft.com/office/powerpoint/2010/main" val="15740708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600" dirty="0"/>
              <a:t>　（前）</a:t>
            </a:r>
            <a:r>
              <a:rPr lang="en-US" altLang="ja-JP" sz="1600" dirty="0"/>
              <a:t>13,500</a:t>
            </a:r>
            <a:r>
              <a:rPr lang="ja-JP" altLang="ja-JP" sz="1600" dirty="0"/>
              <a:t>㎡　→　（後）</a:t>
            </a:r>
            <a:r>
              <a:rPr lang="en-US" altLang="ja-JP" sz="1600" dirty="0"/>
              <a:t>3,500</a:t>
            </a:r>
            <a:r>
              <a:rPr lang="ja-JP" altLang="ja-JP" sz="1600" dirty="0"/>
              <a:t>㎡</a:t>
            </a:r>
          </a:p>
          <a:p>
            <a:r>
              <a:rPr lang="ja-JP" altLang="ja-JP" sz="1600" dirty="0"/>
              <a:t>　規模は大幅に縮小するが、複合化してなるべく多機能なスペースを確保</a:t>
            </a:r>
          </a:p>
          <a:p>
            <a:r>
              <a:rPr lang="ja-JP" altLang="ja-JP" sz="1600" dirty="0"/>
              <a:t>　老朽化していた施設が新しくなり、住民の利便性も向上</a:t>
            </a:r>
          </a:p>
          <a:p>
            <a:r>
              <a:rPr lang="en-US" altLang="ja-JP" sz="1600" dirty="0"/>
              <a:t> </a:t>
            </a:r>
            <a:endParaRPr lang="ja-JP" altLang="ja-JP" sz="1600" dirty="0"/>
          </a:p>
          <a:p>
            <a:r>
              <a:rPr lang="ja-JP" altLang="ja-JP" sz="1600" dirty="0"/>
              <a:t>　同時に、余剰地には、住民の満足度が向上する民間施設を誘致</a:t>
            </a:r>
          </a:p>
          <a:p>
            <a:r>
              <a:rPr lang="en-US" altLang="ja-JP" sz="1600" dirty="0"/>
              <a:t> </a:t>
            </a:r>
            <a:endParaRPr lang="ja-JP" altLang="ja-JP" sz="1600" dirty="0"/>
          </a:p>
          <a:p>
            <a:r>
              <a:rPr lang="ja-JP" altLang="ja-JP" sz="1600" dirty="0"/>
              <a:t>　</a:t>
            </a:r>
            <a:r>
              <a:rPr lang="ja-JP" altLang="ja-JP" sz="1600" b="1" u="sng" dirty="0"/>
              <a:t>公共施設の再編を契機に、地域課題の解決につなげる取り組み</a:t>
            </a:r>
            <a:endParaRPr lang="ja-JP" altLang="ja-JP" sz="1600" dirty="0"/>
          </a:p>
          <a:p>
            <a:endParaRPr kumimoji="1" lang="ja-JP" altLang="en-US" sz="1600" dirty="0"/>
          </a:p>
        </p:txBody>
      </p:sp>
      <p:sp>
        <p:nvSpPr>
          <p:cNvPr id="4" name="スライド番号プレースホルダー 3"/>
          <p:cNvSpPr>
            <a:spLocks noGrp="1"/>
          </p:cNvSpPr>
          <p:nvPr>
            <p:ph type="sldNum" sz="quarter" idx="10"/>
          </p:nvPr>
        </p:nvSpPr>
        <p:spPr/>
        <p:txBody>
          <a:bodyPr/>
          <a:lstStyle/>
          <a:p>
            <a:fld id="{E4F47884-432D-4C63-A828-75F74EACF7B3}" type="slidenum">
              <a:rPr kumimoji="1" lang="ja-JP" altLang="en-US" smtClean="0"/>
              <a:t>29</a:t>
            </a:fld>
            <a:endParaRPr kumimoji="1" lang="ja-JP" altLang="en-US" dirty="0"/>
          </a:p>
        </p:txBody>
      </p:sp>
    </p:spTree>
    <p:extLst>
      <p:ext uri="{BB962C8B-B14F-4D97-AF65-F5344CB8AC3E}">
        <p14:creationId xmlns:p14="http://schemas.microsoft.com/office/powerpoint/2010/main" val="31296013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a:t>
            </a:r>
            <a:r>
              <a:rPr lang="ja-JP" altLang="ja-JP" sz="1600" dirty="0"/>
              <a:t>余剰地活用事業は自主提案事業として、ＰＦＩ手法を活用した複合施設整備事業と一体事業として実施</a:t>
            </a:r>
          </a:p>
          <a:p>
            <a:r>
              <a:rPr lang="en-US" altLang="ja-JP" sz="1600" dirty="0"/>
              <a:t> </a:t>
            </a:r>
            <a:endParaRPr lang="ja-JP" altLang="ja-JP" sz="1600" dirty="0"/>
          </a:p>
          <a:p>
            <a:r>
              <a:rPr lang="ja-JP" altLang="ja-JP" sz="1600" dirty="0"/>
              <a:t>・郊外にある場所のため、余剰地活用事業単体だと、あまり良い提案が見込めなかったことから一体の事業として実施</a:t>
            </a:r>
          </a:p>
          <a:p>
            <a:r>
              <a:rPr lang="en-US" altLang="ja-JP" dirty="0"/>
              <a:t> </a:t>
            </a:r>
            <a:endParaRPr lang="ja-JP"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E4F47884-432D-4C63-A828-75F74EACF7B3}" type="slidenum">
              <a:rPr kumimoji="1" lang="ja-JP" altLang="en-US" smtClean="0"/>
              <a:t>30</a:t>
            </a:fld>
            <a:endParaRPr kumimoji="1" lang="ja-JP" altLang="en-US" dirty="0"/>
          </a:p>
        </p:txBody>
      </p:sp>
    </p:spTree>
    <p:extLst>
      <p:ext uri="{BB962C8B-B14F-4D97-AF65-F5344CB8AC3E}">
        <p14:creationId xmlns:p14="http://schemas.microsoft.com/office/powerpoint/2010/main" val="15722075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4F47884-432D-4C63-A828-75F74EACF7B3}" type="slidenum">
              <a:rPr kumimoji="1" lang="ja-JP" altLang="en-US" smtClean="0"/>
              <a:t>31</a:t>
            </a:fld>
            <a:endParaRPr kumimoji="1" lang="ja-JP" altLang="en-US" dirty="0"/>
          </a:p>
        </p:txBody>
      </p:sp>
    </p:spTree>
    <p:extLst>
      <p:ext uri="{BB962C8B-B14F-4D97-AF65-F5344CB8AC3E}">
        <p14:creationId xmlns:p14="http://schemas.microsoft.com/office/powerpoint/2010/main" val="6638383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4F47884-432D-4C63-A828-75F74EACF7B3}" type="slidenum">
              <a:rPr kumimoji="1" lang="ja-JP" altLang="en-US" smtClean="0"/>
              <a:t>32</a:t>
            </a:fld>
            <a:endParaRPr kumimoji="1" lang="ja-JP" altLang="en-US" dirty="0"/>
          </a:p>
        </p:txBody>
      </p:sp>
    </p:spTree>
    <p:extLst>
      <p:ext uri="{BB962C8B-B14F-4D97-AF65-F5344CB8AC3E}">
        <p14:creationId xmlns:p14="http://schemas.microsoft.com/office/powerpoint/2010/main" val="1194454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600" dirty="0"/>
              <a:t>・住民の意見を基に再編方針の策定</a:t>
            </a:r>
          </a:p>
          <a:p>
            <a:endParaRPr kumimoji="1" lang="ja-JP" altLang="en-US" dirty="0"/>
          </a:p>
        </p:txBody>
      </p:sp>
      <p:sp>
        <p:nvSpPr>
          <p:cNvPr id="4" name="スライド番号プレースホルダー 3"/>
          <p:cNvSpPr>
            <a:spLocks noGrp="1"/>
          </p:cNvSpPr>
          <p:nvPr>
            <p:ph type="sldNum" sz="quarter" idx="10"/>
          </p:nvPr>
        </p:nvSpPr>
        <p:spPr/>
        <p:txBody>
          <a:bodyPr/>
          <a:lstStyle/>
          <a:p>
            <a:fld id="{E4F47884-432D-4C63-A828-75F74EACF7B3}" type="slidenum">
              <a:rPr kumimoji="1" lang="ja-JP" altLang="en-US" smtClean="0"/>
              <a:t>33</a:t>
            </a:fld>
            <a:endParaRPr kumimoji="1" lang="ja-JP" altLang="en-US" dirty="0"/>
          </a:p>
        </p:txBody>
      </p:sp>
    </p:spTree>
    <p:extLst>
      <p:ext uri="{BB962C8B-B14F-4D97-AF65-F5344CB8AC3E}">
        <p14:creationId xmlns:p14="http://schemas.microsoft.com/office/powerpoint/2010/main" val="392510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600" dirty="0"/>
              <a:t>（前）</a:t>
            </a:r>
            <a:r>
              <a:rPr lang="en-US" altLang="ja-JP" sz="1600" dirty="0"/>
              <a:t>9,000</a:t>
            </a:r>
            <a:r>
              <a:rPr lang="ja-JP" altLang="ja-JP" sz="1600" dirty="0"/>
              <a:t>㎡　→　（後）</a:t>
            </a:r>
            <a:r>
              <a:rPr lang="en-US" altLang="ja-JP" sz="1600" dirty="0"/>
              <a:t>2,500</a:t>
            </a:r>
            <a:r>
              <a:rPr lang="ja-JP" altLang="ja-JP" sz="1600" dirty="0"/>
              <a:t>㎡</a:t>
            </a:r>
          </a:p>
          <a:p>
            <a:endParaRPr lang="en-US" altLang="ja-JP" sz="1600" dirty="0"/>
          </a:p>
          <a:p>
            <a:r>
              <a:rPr lang="ja-JP" altLang="en-US" sz="1600" dirty="0"/>
              <a:t>・</a:t>
            </a:r>
            <a:r>
              <a:rPr lang="ja-JP" altLang="ja-JP" sz="1600" dirty="0"/>
              <a:t>規模は大幅に縮小するが、複合化してなるべく多機能なスペースを確保</a:t>
            </a:r>
          </a:p>
          <a:p>
            <a:r>
              <a:rPr lang="ja-JP" altLang="en-US" sz="1600" dirty="0"/>
              <a:t>・</a:t>
            </a:r>
            <a:r>
              <a:rPr lang="ja-JP" altLang="ja-JP" sz="1600" dirty="0"/>
              <a:t>老朽化していた施設が新しくなり、住民の利便性も向上</a:t>
            </a:r>
          </a:p>
          <a:p>
            <a:endParaRPr kumimoji="1" lang="ja-JP" altLang="en-US" sz="1600" dirty="0"/>
          </a:p>
        </p:txBody>
      </p:sp>
      <p:sp>
        <p:nvSpPr>
          <p:cNvPr id="4" name="スライド番号プレースホルダー 3"/>
          <p:cNvSpPr>
            <a:spLocks noGrp="1"/>
          </p:cNvSpPr>
          <p:nvPr>
            <p:ph type="sldNum" sz="quarter" idx="10"/>
          </p:nvPr>
        </p:nvSpPr>
        <p:spPr/>
        <p:txBody>
          <a:bodyPr/>
          <a:lstStyle/>
          <a:p>
            <a:fld id="{E4F47884-432D-4C63-A828-75F74EACF7B3}" type="slidenum">
              <a:rPr kumimoji="1" lang="ja-JP" altLang="en-US" smtClean="0"/>
              <a:t>34</a:t>
            </a:fld>
            <a:endParaRPr kumimoji="1" lang="ja-JP" altLang="en-US" dirty="0"/>
          </a:p>
        </p:txBody>
      </p:sp>
    </p:spTree>
    <p:extLst>
      <p:ext uri="{BB962C8B-B14F-4D97-AF65-F5344CB8AC3E}">
        <p14:creationId xmlns:p14="http://schemas.microsoft.com/office/powerpoint/2010/main" val="1979239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600" dirty="0">
                <a:latin typeface="+mj-ea"/>
                <a:ea typeface="+mj-ea"/>
              </a:rPr>
              <a:t>・富山市の人口は</a:t>
            </a:r>
            <a:r>
              <a:rPr lang="en-US" altLang="ja-JP" sz="1600" dirty="0">
                <a:latin typeface="+mj-ea"/>
                <a:ea typeface="+mj-ea"/>
              </a:rPr>
              <a:t>R</a:t>
            </a:r>
            <a:r>
              <a:rPr lang="ja-JP" altLang="ja-JP" sz="1600" dirty="0">
                <a:latin typeface="+mj-ea"/>
                <a:ea typeface="+mj-ea"/>
              </a:rPr>
              <a:t>７で４０万人を切ることが社人研の推計で予測されている。</a:t>
            </a:r>
          </a:p>
          <a:p>
            <a:r>
              <a:rPr lang="ja-JP" altLang="ja-JP" sz="1600" dirty="0">
                <a:latin typeface="+mj-ea"/>
                <a:ea typeface="+mj-ea"/>
              </a:rPr>
              <a:t>　（富山県は</a:t>
            </a:r>
            <a:r>
              <a:rPr lang="en-US" altLang="ja-JP" sz="1600" dirty="0">
                <a:latin typeface="+mj-ea"/>
                <a:ea typeface="+mj-ea"/>
              </a:rPr>
              <a:t>R</a:t>
            </a:r>
            <a:r>
              <a:rPr lang="ja-JP" altLang="ja-JP" sz="1600" dirty="0">
                <a:latin typeface="+mj-ea"/>
                <a:ea typeface="+mj-ea"/>
              </a:rPr>
              <a:t>６．４に１００万人を切った。）</a:t>
            </a:r>
          </a:p>
          <a:p>
            <a:endParaRPr kumimoji="1" lang="ja-JP" altLang="en-US" sz="1600" dirty="0">
              <a:latin typeface="+mj-ea"/>
              <a:ea typeface="+mj-ea"/>
            </a:endParaRPr>
          </a:p>
        </p:txBody>
      </p:sp>
      <p:sp>
        <p:nvSpPr>
          <p:cNvPr id="4" name="スライド番号プレースホルダー 3"/>
          <p:cNvSpPr>
            <a:spLocks noGrp="1"/>
          </p:cNvSpPr>
          <p:nvPr>
            <p:ph type="sldNum" sz="quarter" idx="10"/>
          </p:nvPr>
        </p:nvSpPr>
        <p:spPr/>
        <p:txBody>
          <a:bodyPr/>
          <a:lstStyle/>
          <a:p>
            <a:fld id="{E4F47884-432D-4C63-A828-75F74EACF7B3}" type="slidenum">
              <a:rPr kumimoji="1" lang="ja-JP" altLang="en-US" smtClean="0"/>
              <a:t>3</a:t>
            </a:fld>
            <a:endParaRPr kumimoji="1" lang="ja-JP" altLang="en-US" dirty="0"/>
          </a:p>
        </p:txBody>
      </p:sp>
    </p:spTree>
    <p:extLst>
      <p:ext uri="{BB962C8B-B14F-4D97-AF65-F5344CB8AC3E}">
        <p14:creationId xmlns:p14="http://schemas.microsoft.com/office/powerpoint/2010/main" val="28803619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600" dirty="0"/>
              <a:t>・住民の要望としては、公共施設がなくなることよりも、地区にないスーパーを誘致すること</a:t>
            </a:r>
          </a:p>
          <a:p>
            <a:r>
              <a:rPr lang="ja-JP" altLang="ja-JP" sz="1600" dirty="0"/>
              <a:t>・一番利便性がよく、県道に面しているところを民間活用敷地として確保</a:t>
            </a:r>
          </a:p>
          <a:p>
            <a:r>
              <a:rPr lang="ja-JP" altLang="ja-JP" sz="1600" dirty="0"/>
              <a:t>・複合施設は、地滑り警戒ゾーンにあえて作った。（対策は民間に</a:t>
            </a:r>
            <a:r>
              <a:rPr lang="ja-JP" altLang="en-US" sz="1600" dirty="0"/>
              <a:t>提案を</a:t>
            </a:r>
            <a:r>
              <a:rPr lang="ja-JP" altLang="ja-JP" sz="1600" dirty="0"/>
              <a:t>求め講じた）</a:t>
            </a:r>
          </a:p>
          <a:p>
            <a:endParaRPr kumimoji="1" lang="ja-JP" altLang="en-US" sz="1600" dirty="0"/>
          </a:p>
        </p:txBody>
      </p:sp>
      <p:sp>
        <p:nvSpPr>
          <p:cNvPr id="4" name="スライド番号プレースホルダー 3"/>
          <p:cNvSpPr>
            <a:spLocks noGrp="1"/>
          </p:cNvSpPr>
          <p:nvPr>
            <p:ph type="sldNum" sz="quarter" idx="10"/>
          </p:nvPr>
        </p:nvSpPr>
        <p:spPr/>
        <p:txBody>
          <a:bodyPr/>
          <a:lstStyle/>
          <a:p>
            <a:fld id="{E4F47884-432D-4C63-A828-75F74EACF7B3}" type="slidenum">
              <a:rPr kumimoji="1" lang="ja-JP" altLang="en-US" smtClean="0"/>
              <a:t>35</a:t>
            </a:fld>
            <a:endParaRPr kumimoji="1" lang="ja-JP" altLang="en-US" dirty="0"/>
          </a:p>
        </p:txBody>
      </p:sp>
    </p:spTree>
    <p:extLst>
      <p:ext uri="{BB962C8B-B14F-4D97-AF65-F5344CB8AC3E}">
        <p14:creationId xmlns:p14="http://schemas.microsoft.com/office/powerpoint/2010/main" val="20366083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4F47884-432D-4C63-A828-75F74EACF7B3}" type="slidenum">
              <a:rPr kumimoji="1" lang="ja-JP" altLang="en-US" smtClean="0"/>
              <a:t>36</a:t>
            </a:fld>
            <a:endParaRPr kumimoji="1" lang="ja-JP" altLang="en-US" dirty="0"/>
          </a:p>
        </p:txBody>
      </p:sp>
    </p:spTree>
    <p:extLst>
      <p:ext uri="{BB962C8B-B14F-4D97-AF65-F5344CB8AC3E}">
        <p14:creationId xmlns:p14="http://schemas.microsoft.com/office/powerpoint/2010/main" val="25140414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E4F47884-432D-4C63-A828-75F74EACF7B3}" type="slidenum">
              <a:rPr kumimoji="1" lang="ja-JP" altLang="en-US" smtClean="0"/>
              <a:t>37</a:t>
            </a:fld>
            <a:endParaRPr kumimoji="1" lang="ja-JP" altLang="en-US" dirty="0"/>
          </a:p>
        </p:txBody>
      </p:sp>
    </p:spTree>
    <p:extLst>
      <p:ext uri="{BB962C8B-B14F-4D97-AF65-F5344CB8AC3E}">
        <p14:creationId xmlns:p14="http://schemas.microsoft.com/office/powerpoint/2010/main" val="27883054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4F47884-432D-4C63-A828-75F74EACF7B3}" type="slidenum">
              <a:rPr kumimoji="1" lang="ja-JP" altLang="en-US" smtClean="0"/>
              <a:t>39</a:t>
            </a:fld>
            <a:endParaRPr kumimoji="1" lang="ja-JP" altLang="en-US" dirty="0"/>
          </a:p>
        </p:txBody>
      </p:sp>
    </p:spTree>
    <p:extLst>
      <p:ext uri="{BB962C8B-B14F-4D97-AF65-F5344CB8AC3E}">
        <p14:creationId xmlns:p14="http://schemas.microsoft.com/office/powerpoint/2010/main" val="10033435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1713" y="1252538"/>
            <a:ext cx="4876800" cy="3376612"/>
          </a:xfrm>
          <a:prstGeom prst="rect">
            <a:avLst/>
          </a:prstGeom>
        </p:spPr>
      </p:sp>
      <p:sp>
        <p:nvSpPr>
          <p:cNvPr id="3" name="ノート プレースホルダー 2"/>
          <p:cNvSpPr>
            <a:spLocks noGrp="1"/>
          </p:cNvSpPr>
          <p:nvPr>
            <p:ph type="body" idx="1"/>
          </p:nvPr>
        </p:nvSpPr>
        <p:spPr>
          <a:xfrm>
            <a:off x="688266" y="4816996"/>
            <a:ext cx="5502874" cy="3940882"/>
          </a:xfrm>
          <a:prstGeom prst="rect">
            <a:avLst/>
          </a:prstGeom>
        </p:spPr>
        <p:txBody>
          <a:bodyPr/>
          <a:lstStyle/>
          <a:p>
            <a:endParaRPr kumimoji="1" lang="ja-JP" altLang="en-US" dirty="0">
              <a:solidFill>
                <a:schemeClr val="tx1">
                  <a:lumMod val="65000"/>
                  <a:lumOff val="35000"/>
                </a:schemeClr>
              </a:solidFill>
            </a:endParaRPr>
          </a:p>
        </p:txBody>
      </p:sp>
      <p:sp>
        <p:nvSpPr>
          <p:cNvPr id="4" name="スライド番号プレースホルダー 3"/>
          <p:cNvSpPr>
            <a:spLocks noGrp="1"/>
          </p:cNvSpPr>
          <p:nvPr>
            <p:ph type="sldNum" sz="quarter" idx="5"/>
          </p:nvPr>
        </p:nvSpPr>
        <p:spPr>
          <a:xfrm>
            <a:off x="3896934" y="9507685"/>
            <a:ext cx="2980857" cy="502003"/>
          </a:xfrm>
          <a:prstGeom prst="rect">
            <a:avLst/>
          </a:prstGeom>
        </p:spPr>
        <p:txBody>
          <a:bodyPr lIns="89043" tIns="44523" rIns="89043" bIns="44523"/>
          <a:lstStyle/>
          <a:p>
            <a:fld id="{E4F47884-432D-4C63-A828-75F74EACF7B3}" type="slidenum">
              <a:rPr kumimoji="1" lang="ja-JP" altLang="en-US" smtClean="0"/>
              <a:t>42</a:t>
            </a:fld>
            <a:endParaRPr kumimoji="1" lang="ja-JP" altLang="en-US" dirty="0"/>
          </a:p>
        </p:txBody>
      </p:sp>
    </p:spTree>
    <p:extLst>
      <p:ext uri="{BB962C8B-B14F-4D97-AF65-F5344CB8AC3E}">
        <p14:creationId xmlns:p14="http://schemas.microsoft.com/office/powerpoint/2010/main" val="17068931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2016.11.28.</a:t>
            </a:r>
            <a:r>
              <a:rPr kumimoji="1" lang="ja-JP" altLang="en-US" dirty="0"/>
              <a:t>初回セミナー時市長挨拶より抜粋</a:t>
            </a:r>
            <a:endParaRPr kumimoji="1" lang="en-US" altLang="ja-JP" dirty="0"/>
          </a:p>
          <a:p>
            <a:r>
              <a:rPr kumimoji="1" lang="ja-JP" altLang="en-US" dirty="0"/>
              <a:t>　これまでの行政の考え方にとらわれない、自由な発想による新たなサービス提供の形を探る・・・官民連携手法の活用を加速させることは新たなビジネス機会の創出や民間投資の喚起による地域経済の好循環にも繋がる・・・</a:t>
            </a:r>
          </a:p>
          <a:p>
            <a:r>
              <a:rPr kumimoji="1" lang="ja-JP" altLang="en-US" dirty="0"/>
              <a:t>　産・官・学・金の立場の異なる様々なステークホルダーが</a:t>
            </a:r>
            <a:r>
              <a:rPr kumimoji="1" lang="ja-JP" altLang="en-US" b="1" dirty="0">
                <a:effectLst>
                  <a:outerShdw blurRad="38100" dist="38100" dir="2700000" algn="tl">
                    <a:srgbClr val="000000">
                      <a:alpha val="43137"/>
                    </a:srgbClr>
                  </a:outerShdw>
                </a:effectLst>
              </a:rPr>
              <a:t>対等な立場で対話・情報共有ができる仕組み</a:t>
            </a:r>
            <a:r>
              <a:rPr kumimoji="1" lang="ja-JP" altLang="en-US" dirty="0"/>
              <a:t>を設けることで、</a:t>
            </a:r>
            <a:r>
              <a:rPr kumimoji="1" lang="ja-JP" altLang="en-US" b="1" dirty="0">
                <a:effectLst>
                  <a:outerShdw blurRad="38100" dist="38100" dir="2700000" algn="tl">
                    <a:srgbClr val="000000">
                      <a:alpha val="43137"/>
                    </a:srgbClr>
                  </a:outerShdw>
                </a:effectLst>
              </a:rPr>
              <a:t>官民双方の理解を深める</a:t>
            </a:r>
            <a:r>
              <a:rPr kumimoji="1" lang="ja-JP" altLang="en-US" dirty="0"/>
              <a:t>とともに、地域が中心となって戦略的にＰＰＰを進めていくための基礎を構築・・・</a:t>
            </a:r>
          </a:p>
          <a:p>
            <a:r>
              <a:rPr kumimoji="1" lang="ja-JP" altLang="en-US" dirty="0"/>
              <a:t>　今後、このプラットフォームが継続的に、</a:t>
            </a:r>
            <a:r>
              <a:rPr kumimoji="1" lang="ja-JP" altLang="en-US" b="1" dirty="0">
                <a:effectLst>
                  <a:outerShdw blurRad="38100" dist="38100" dir="2700000" algn="tl">
                    <a:srgbClr val="000000">
                      <a:alpha val="43137"/>
                    </a:srgbClr>
                  </a:outerShdw>
                </a:effectLst>
              </a:rPr>
              <a:t>官民双方の連携強化の場</a:t>
            </a:r>
            <a:r>
              <a:rPr kumimoji="1" lang="ja-JP" altLang="en-US" dirty="0"/>
              <a:t>となりますとともに、皆様方にとりましても地域経済の活性化につながる</a:t>
            </a:r>
            <a:r>
              <a:rPr kumimoji="1" lang="ja-JP" altLang="en-US" b="1" dirty="0">
                <a:effectLst>
                  <a:outerShdw blurRad="38100" dist="38100" dir="2700000" algn="tl">
                    <a:srgbClr val="000000">
                      <a:alpha val="43137"/>
                    </a:srgbClr>
                  </a:outerShdw>
                </a:effectLst>
              </a:rPr>
              <a:t>新たなビジネスチャンス</a:t>
            </a:r>
            <a:r>
              <a:rPr kumimoji="1" lang="ja-JP" altLang="en-US" dirty="0"/>
              <a:t>となりますことを期待しております。</a:t>
            </a:r>
            <a:endParaRPr kumimoji="1" lang="en-US" altLang="ja-JP" dirty="0"/>
          </a:p>
          <a:p>
            <a:endParaRPr kumimoji="1" lang="en-US" altLang="ja-JP" dirty="0"/>
          </a:p>
          <a:p>
            <a:r>
              <a:rPr kumimoji="1" lang="ja-JP" altLang="en-US" dirty="0"/>
              <a:t>・</a:t>
            </a:r>
            <a:r>
              <a:rPr kumimoji="1" lang="ja-JP" altLang="en-US" b="1" dirty="0">
                <a:effectLst>
                  <a:outerShdw blurRad="38100" dist="38100" dir="2700000" algn="tl">
                    <a:srgbClr val="000000">
                      <a:alpha val="43137"/>
                    </a:srgbClr>
                  </a:outerShdw>
                </a:effectLst>
              </a:rPr>
              <a:t>ＰＦ等で丁寧に民の声を把握していれば地元（建設）企業も参画可能？！</a:t>
            </a:r>
          </a:p>
        </p:txBody>
      </p:sp>
      <p:sp>
        <p:nvSpPr>
          <p:cNvPr id="4" name="スライド番号プレースホルダー 3"/>
          <p:cNvSpPr>
            <a:spLocks noGrp="1"/>
          </p:cNvSpPr>
          <p:nvPr>
            <p:ph type="sldNum" sz="quarter" idx="5"/>
          </p:nvPr>
        </p:nvSpPr>
        <p:spPr/>
        <p:txBody>
          <a:bodyPr/>
          <a:lstStyle/>
          <a:p>
            <a:fld id="{E4F47884-432D-4C63-A828-75F74EACF7B3}" type="slidenum">
              <a:rPr kumimoji="1" lang="ja-JP" altLang="en-US" smtClean="0"/>
              <a:t>46</a:t>
            </a:fld>
            <a:endParaRPr kumimoji="1" lang="ja-JP" altLang="en-US" dirty="0"/>
          </a:p>
        </p:txBody>
      </p:sp>
    </p:spTree>
    <p:extLst>
      <p:ext uri="{BB962C8B-B14F-4D97-AF65-F5344CB8AC3E}">
        <p14:creationId xmlns:p14="http://schemas.microsoft.com/office/powerpoint/2010/main" val="16315059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600" dirty="0"/>
              <a:t>・</a:t>
            </a:r>
            <a:r>
              <a:rPr lang="en-US" altLang="ja-JP" sz="1600" dirty="0"/>
              <a:t>2022</a:t>
            </a:r>
            <a:r>
              <a:rPr lang="ja-JP" altLang="ja-JP" sz="1600" dirty="0"/>
              <a:t>年から富山県へ事務移管（県内自治体にも活用しやすくするため。）</a:t>
            </a:r>
          </a:p>
          <a:p>
            <a:endParaRPr lang="en-US" altLang="ja-JP" sz="1600" dirty="0"/>
          </a:p>
          <a:p>
            <a:r>
              <a:rPr lang="ja-JP" altLang="ja-JP" sz="1600" dirty="0"/>
              <a:t>・</a:t>
            </a:r>
            <a:r>
              <a:rPr lang="en-US" altLang="ja-JP" sz="1600" dirty="0"/>
              <a:t>2021</a:t>
            </a:r>
            <a:r>
              <a:rPr lang="ja-JP" altLang="ja-JP" sz="1600" dirty="0"/>
              <a:t>年までのデータだが、毎回、多くの参加があった。（今も）</a:t>
            </a:r>
          </a:p>
          <a:p>
            <a:endParaRPr lang="en-US" altLang="ja-JP" sz="1600" dirty="0"/>
          </a:p>
          <a:p>
            <a:r>
              <a:rPr lang="ja-JP" altLang="ja-JP" sz="1600" dirty="0"/>
              <a:t>・</a:t>
            </a:r>
            <a:r>
              <a:rPr lang="en-US" altLang="ja-JP" sz="1600" dirty="0"/>
              <a:t>2016</a:t>
            </a:r>
            <a:r>
              <a:rPr lang="ja-JP" altLang="ja-JP" sz="1600" dirty="0"/>
              <a:t>は国の支援を受けて</a:t>
            </a:r>
          </a:p>
          <a:p>
            <a:endParaRPr kumimoji="1" lang="ja-JP" altLang="en-US" dirty="0"/>
          </a:p>
        </p:txBody>
      </p:sp>
      <p:sp>
        <p:nvSpPr>
          <p:cNvPr id="4" name="スライド番号プレースホルダー 3"/>
          <p:cNvSpPr>
            <a:spLocks noGrp="1"/>
          </p:cNvSpPr>
          <p:nvPr>
            <p:ph type="sldNum" sz="quarter" idx="10"/>
          </p:nvPr>
        </p:nvSpPr>
        <p:spPr/>
        <p:txBody>
          <a:bodyPr/>
          <a:lstStyle/>
          <a:p>
            <a:fld id="{E4F47884-432D-4C63-A828-75F74EACF7B3}" type="slidenum">
              <a:rPr kumimoji="1" lang="ja-JP" altLang="en-US" smtClean="0"/>
              <a:t>47</a:t>
            </a:fld>
            <a:endParaRPr kumimoji="1" lang="ja-JP" altLang="en-US" dirty="0"/>
          </a:p>
        </p:txBody>
      </p:sp>
    </p:spTree>
    <p:extLst>
      <p:ext uri="{BB962C8B-B14F-4D97-AF65-F5344CB8AC3E}">
        <p14:creationId xmlns:p14="http://schemas.microsoft.com/office/powerpoint/2010/main" val="18850980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民と一緒に汗をかく！（</a:t>
            </a:r>
            <a:r>
              <a:rPr kumimoji="1" lang="en-US" altLang="ja-JP" dirty="0"/>
              <a:t>PPP</a:t>
            </a:r>
            <a:r>
              <a:rPr kumimoji="1" lang="ja-JP" altLang="en-US" dirty="0"/>
              <a:t>の基本）</a:t>
            </a:r>
          </a:p>
          <a:p>
            <a:r>
              <a:rPr kumimoji="1" lang="ja-JP" altLang="en-US" dirty="0"/>
              <a:t>→トライアルサウンディングで実践。すごく良い雰囲気。まだ言えないけど、次の仕掛けも動きだします。</a:t>
            </a:r>
          </a:p>
          <a:p>
            <a:endParaRPr kumimoji="1" lang="ja-JP" altLang="en-US" dirty="0"/>
          </a:p>
        </p:txBody>
      </p:sp>
      <p:sp>
        <p:nvSpPr>
          <p:cNvPr id="4" name="スライド番号プレースホルダー 3"/>
          <p:cNvSpPr>
            <a:spLocks noGrp="1"/>
          </p:cNvSpPr>
          <p:nvPr>
            <p:ph type="sldNum" sz="quarter" idx="10"/>
          </p:nvPr>
        </p:nvSpPr>
        <p:spPr/>
        <p:txBody>
          <a:bodyPr/>
          <a:lstStyle/>
          <a:p>
            <a:fld id="{E4F47884-432D-4C63-A828-75F74EACF7B3}" type="slidenum">
              <a:rPr kumimoji="1" lang="ja-JP" altLang="en-US" smtClean="0"/>
              <a:t>54</a:t>
            </a:fld>
            <a:endParaRPr kumimoji="1" lang="ja-JP" altLang="en-US" dirty="0"/>
          </a:p>
        </p:txBody>
      </p:sp>
    </p:spTree>
    <p:extLst>
      <p:ext uri="{BB962C8B-B14F-4D97-AF65-F5344CB8AC3E}">
        <p14:creationId xmlns:p14="http://schemas.microsoft.com/office/powerpoint/2010/main" val="35287685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600" dirty="0"/>
              <a:t>・官民連携事業と従来型の手法の一番大きな違いは、官民対話のプロセスのある・なしだと思う。</a:t>
            </a:r>
          </a:p>
          <a:p>
            <a:endParaRPr lang="en-US" altLang="ja-JP" sz="1600" dirty="0"/>
          </a:p>
          <a:p>
            <a:r>
              <a:rPr lang="ja-JP" altLang="ja-JP" sz="1600" dirty="0"/>
              <a:t>・言い換えれば、官民連携事業をうまくいかせためには、官民対話にかかっている</a:t>
            </a:r>
            <a:r>
              <a:rPr lang="ja-JP" altLang="en-US" sz="1600" dirty="0"/>
              <a:t>。</a:t>
            </a:r>
            <a:endParaRPr lang="ja-JP" altLang="ja-JP" sz="1600" dirty="0"/>
          </a:p>
          <a:p>
            <a:endParaRPr lang="en-US" altLang="ja-JP" sz="1600" dirty="0"/>
          </a:p>
          <a:p>
            <a:r>
              <a:rPr lang="ja-JP" altLang="ja-JP" sz="1600" dirty="0"/>
              <a:t>・これを上手にやるかやらないか、やらないのであれば、従来型と何ら変わらないと思っている。</a:t>
            </a:r>
          </a:p>
          <a:p>
            <a:endParaRPr kumimoji="1" lang="ja-JP" altLang="en-US" sz="1600" dirty="0"/>
          </a:p>
        </p:txBody>
      </p:sp>
      <p:sp>
        <p:nvSpPr>
          <p:cNvPr id="4" name="スライド番号プレースホルダー 3"/>
          <p:cNvSpPr>
            <a:spLocks noGrp="1"/>
          </p:cNvSpPr>
          <p:nvPr>
            <p:ph type="sldNum" sz="quarter" idx="10"/>
          </p:nvPr>
        </p:nvSpPr>
        <p:spPr/>
        <p:txBody>
          <a:bodyPr/>
          <a:lstStyle/>
          <a:p>
            <a:fld id="{E4F47884-432D-4C63-A828-75F74EACF7B3}" type="slidenum">
              <a:rPr kumimoji="1" lang="ja-JP" altLang="en-US" smtClean="0"/>
              <a:t>55</a:t>
            </a:fld>
            <a:endParaRPr kumimoji="1" lang="ja-JP" altLang="en-US" dirty="0"/>
          </a:p>
        </p:txBody>
      </p:sp>
    </p:spTree>
    <p:extLst>
      <p:ext uri="{BB962C8B-B14F-4D97-AF65-F5344CB8AC3E}">
        <p14:creationId xmlns:p14="http://schemas.microsoft.com/office/powerpoint/2010/main" val="12871947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600" dirty="0"/>
              <a:t>・富山市では、市中心部にある都市公園の活性化を目的として、トライアルサウンディングを実施</a:t>
            </a:r>
          </a:p>
          <a:p>
            <a:r>
              <a:rPr lang="en-US" altLang="ja-JP" sz="1600" dirty="0"/>
              <a:t> </a:t>
            </a:r>
            <a:endParaRPr lang="ja-JP" altLang="ja-JP" sz="1600" dirty="0"/>
          </a:p>
          <a:p>
            <a:r>
              <a:rPr lang="ja-JP" altLang="en-US" sz="1600" dirty="0"/>
              <a:t>・</a:t>
            </a:r>
            <a:r>
              <a:rPr lang="ja-JP" altLang="ja-JP" sz="1600" dirty="0"/>
              <a:t>北陸新幹線の開業を見据え、長期間かけて、多くの観光客が集まるように、お金をかけて整備してきた。</a:t>
            </a:r>
          </a:p>
          <a:p>
            <a:r>
              <a:rPr lang="ja-JP" altLang="ja-JP" sz="1600" dirty="0"/>
              <a:t>→公園自体は、とてもきれいになったが、人がいない</a:t>
            </a:r>
          </a:p>
          <a:p>
            <a:r>
              <a:rPr lang="en-US" altLang="ja-JP" sz="1600" dirty="0"/>
              <a:t> </a:t>
            </a:r>
            <a:endParaRPr lang="ja-JP" altLang="ja-JP" sz="1600" dirty="0"/>
          </a:p>
          <a:p>
            <a:r>
              <a:rPr lang="ja-JP" altLang="en-US" sz="1600" dirty="0"/>
              <a:t>・</a:t>
            </a:r>
            <a:r>
              <a:rPr lang="ja-JP" altLang="ja-JP" sz="1600" dirty="0"/>
              <a:t>課題として、公園内の施設も含め、他部局にわたる管理体制、縦割りでバラバラの管理で、一体感のなさが理由と考えた。</a:t>
            </a:r>
          </a:p>
          <a:p>
            <a:r>
              <a:rPr lang="en-US" altLang="ja-JP" sz="1600" dirty="0"/>
              <a:t> </a:t>
            </a:r>
            <a:endParaRPr lang="ja-JP" altLang="ja-JP" sz="1600" dirty="0"/>
          </a:p>
          <a:p>
            <a:r>
              <a:rPr lang="ja-JP" altLang="en-US" sz="1600" dirty="0"/>
              <a:t>・</a:t>
            </a:r>
            <a:r>
              <a:rPr lang="ja-JP" altLang="ja-JP" sz="1600" dirty="0"/>
              <a:t>そこで、民間事業者に一体管理して、賑わいを創出できないかと考えた。</a:t>
            </a:r>
          </a:p>
          <a:p>
            <a:endParaRPr kumimoji="1" lang="ja-JP" altLang="en-US" sz="1600" dirty="0"/>
          </a:p>
        </p:txBody>
      </p:sp>
      <p:sp>
        <p:nvSpPr>
          <p:cNvPr id="4" name="スライド番号プレースホルダー 3"/>
          <p:cNvSpPr>
            <a:spLocks noGrp="1"/>
          </p:cNvSpPr>
          <p:nvPr>
            <p:ph type="sldNum" sz="quarter" idx="5"/>
          </p:nvPr>
        </p:nvSpPr>
        <p:spPr/>
        <p:txBody>
          <a:bodyPr/>
          <a:lstStyle/>
          <a:p>
            <a:fld id="{E4F47884-432D-4C63-A828-75F74EACF7B3}" type="slidenum">
              <a:rPr kumimoji="1" lang="ja-JP" altLang="en-US" smtClean="0"/>
              <a:t>56</a:t>
            </a:fld>
            <a:endParaRPr kumimoji="1" lang="ja-JP" altLang="en-US" dirty="0"/>
          </a:p>
        </p:txBody>
      </p:sp>
    </p:spTree>
    <p:extLst>
      <p:ext uri="{BB962C8B-B14F-4D97-AF65-F5344CB8AC3E}">
        <p14:creationId xmlns:p14="http://schemas.microsoft.com/office/powerpoint/2010/main" val="3755004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官民連携による効果</a:t>
            </a:r>
            <a:endParaRPr kumimoji="1" lang="en-US" altLang="ja-JP" dirty="0"/>
          </a:p>
          <a:p>
            <a:r>
              <a:rPr kumimoji="1" lang="ja-JP" altLang="en-US" dirty="0"/>
              <a:t>点線下部：</a:t>
            </a:r>
            <a:r>
              <a:rPr kumimoji="1" lang="en-US" altLang="ja-JP" dirty="0"/>
              <a:t>PPP/PFI</a:t>
            </a:r>
            <a:r>
              <a:rPr kumimoji="1" lang="ja-JP" altLang="en-US" dirty="0"/>
              <a:t>、</a:t>
            </a:r>
            <a:r>
              <a:rPr kumimoji="1" lang="en-US" altLang="ja-JP" dirty="0"/>
              <a:t>PRE</a:t>
            </a:r>
            <a:r>
              <a:rPr kumimoji="1" lang="ja-JP" altLang="en-US" dirty="0"/>
              <a:t>利活用（代替される領域）</a:t>
            </a:r>
            <a:endParaRPr kumimoji="1" lang="en-US" altLang="ja-JP" dirty="0"/>
          </a:p>
          <a:p>
            <a:r>
              <a:rPr kumimoji="1" lang="ja-JP" altLang="en-US" dirty="0"/>
              <a:t>点線上部：</a:t>
            </a:r>
            <a:r>
              <a:rPr kumimoji="1" lang="en-US" altLang="ja-JP" dirty="0"/>
              <a:t>CSV</a:t>
            </a:r>
            <a:r>
              <a:rPr kumimoji="1" lang="ja-JP" altLang="en-US" dirty="0"/>
              <a:t>、社会的企業、</a:t>
            </a:r>
            <a:r>
              <a:rPr kumimoji="1" lang="en-US" altLang="ja-JP" dirty="0"/>
              <a:t>BID</a:t>
            </a:r>
            <a:r>
              <a:rPr kumimoji="1" lang="ja-JP" altLang="en-US" dirty="0"/>
              <a:t>等（新しい領域）</a:t>
            </a:r>
            <a:endParaRPr kumimoji="1" lang="en-US" altLang="ja-JP" dirty="0"/>
          </a:p>
          <a:p>
            <a:r>
              <a:rPr kumimoji="1" lang="en-US" altLang="ja-JP" dirty="0"/>
              <a:t>※</a:t>
            </a:r>
            <a:r>
              <a:rPr kumimoji="1" lang="ja-JP" altLang="en-US" dirty="0"/>
              <a:t>１）</a:t>
            </a:r>
            <a:r>
              <a:rPr kumimoji="1" lang="en-US" altLang="ja-JP" dirty="0"/>
              <a:t>CSV</a:t>
            </a:r>
            <a:r>
              <a:rPr kumimoji="1" lang="ja-JP" altLang="en-US" dirty="0"/>
              <a:t>（</a:t>
            </a:r>
            <a:r>
              <a:rPr kumimoji="1" lang="en-US" altLang="ja-JP" dirty="0"/>
              <a:t>Creating</a:t>
            </a:r>
            <a:r>
              <a:rPr kumimoji="1" lang="ja-JP" altLang="en-US" dirty="0"/>
              <a:t>　</a:t>
            </a:r>
            <a:r>
              <a:rPr kumimoji="1" lang="en-US" altLang="ja-JP" dirty="0"/>
              <a:t>Shared</a:t>
            </a:r>
            <a:r>
              <a:rPr kumimoji="1" lang="ja-JP" altLang="en-US" dirty="0"/>
              <a:t>　</a:t>
            </a:r>
            <a:r>
              <a:rPr kumimoji="1" lang="en-US" altLang="ja-JP" dirty="0"/>
              <a:t>Value</a:t>
            </a:r>
            <a:r>
              <a:rPr kumimoji="1" lang="ja-JP" altLang="en-US" dirty="0"/>
              <a:t>：社会的価値</a:t>
            </a:r>
            <a:r>
              <a:rPr kumimoji="1" lang="en-US" altLang="ja-JP" dirty="0"/>
              <a:t>/</a:t>
            </a:r>
            <a:r>
              <a:rPr kumimoji="1" lang="ja-JP" altLang="en-US" dirty="0"/>
              <a:t>共通価値の創造）</a:t>
            </a:r>
            <a:endParaRPr kumimoji="1" lang="en-US" altLang="ja-JP" dirty="0"/>
          </a:p>
          <a:p>
            <a:r>
              <a:rPr kumimoji="1" lang="en-US" altLang="ja-JP" dirty="0"/>
              <a:t>※</a:t>
            </a:r>
            <a:r>
              <a:rPr kumimoji="1" lang="ja-JP" altLang="en-US" dirty="0"/>
              <a:t>２）社会的起業（</a:t>
            </a:r>
            <a:r>
              <a:rPr kumimoji="1" lang="en-US" altLang="ja-JP" dirty="0"/>
              <a:t>CSV</a:t>
            </a:r>
            <a:r>
              <a:rPr kumimoji="1" lang="ja-JP" altLang="en-US" dirty="0"/>
              <a:t>を目的に創業すること）</a:t>
            </a:r>
            <a:endParaRPr kumimoji="1" lang="en-US" altLang="ja-JP" dirty="0"/>
          </a:p>
          <a:p>
            <a:r>
              <a:rPr kumimoji="1" lang="en-US" altLang="ja-JP" dirty="0"/>
              <a:t>※</a:t>
            </a:r>
            <a:r>
              <a:rPr kumimoji="1" lang="ja-JP" altLang="en-US" dirty="0"/>
              <a:t>２）</a:t>
            </a:r>
            <a:r>
              <a:rPr kumimoji="1" lang="en-US" altLang="ja-JP" dirty="0"/>
              <a:t>BID</a:t>
            </a:r>
            <a:r>
              <a:rPr kumimoji="1" lang="ja-JP" altLang="en-US" dirty="0"/>
              <a:t>（</a:t>
            </a:r>
            <a:r>
              <a:rPr kumimoji="1" lang="en-US" altLang="ja-JP" dirty="0"/>
              <a:t>Business</a:t>
            </a:r>
            <a:r>
              <a:rPr kumimoji="1" lang="ja-JP" altLang="en-US" dirty="0"/>
              <a:t>　</a:t>
            </a:r>
            <a:r>
              <a:rPr kumimoji="1" lang="en-US" altLang="ja-JP" dirty="0"/>
              <a:t>Improvement</a:t>
            </a:r>
            <a:r>
              <a:rPr kumimoji="1" lang="ja-JP" altLang="en-US" dirty="0"/>
              <a:t>　</a:t>
            </a:r>
            <a:r>
              <a:rPr kumimoji="1" lang="en-US" altLang="ja-JP" dirty="0"/>
              <a:t>District</a:t>
            </a:r>
            <a:r>
              <a:rPr kumimoji="1" lang="ja-JP" altLang="en-US" dirty="0"/>
              <a:t>：ビジネス開発特区）</a:t>
            </a:r>
            <a:endParaRPr kumimoji="1" lang="en-US" altLang="ja-JP" dirty="0"/>
          </a:p>
          <a:p>
            <a:endParaRPr kumimoji="1" lang="en-US" altLang="ja-JP" dirty="0"/>
          </a:p>
        </p:txBody>
      </p:sp>
      <p:sp>
        <p:nvSpPr>
          <p:cNvPr id="4" name="スライド番号プレースホルダー 3"/>
          <p:cNvSpPr>
            <a:spLocks noGrp="1"/>
          </p:cNvSpPr>
          <p:nvPr>
            <p:ph type="sldNum" sz="quarter" idx="5"/>
          </p:nvPr>
        </p:nvSpPr>
        <p:spPr/>
        <p:txBody>
          <a:bodyPr/>
          <a:lstStyle/>
          <a:p>
            <a:fld id="{E4F47884-432D-4C63-A828-75F74EACF7B3}" type="slidenum">
              <a:rPr kumimoji="1" lang="ja-JP" altLang="en-US" smtClean="0"/>
              <a:t>6</a:t>
            </a:fld>
            <a:endParaRPr kumimoji="1" lang="ja-JP" altLang="en-US" dirty="0"/>
          </a:p>
        </p:txBody>
      </p:sp>
    </p:spTree>
    <p:extLst>
      <p:ext uri="{BB962C8B-B14F-4D97-AF65-F5344CB8AC3E}">
        <p14:creationId xmlns:p14="http://schemas.microsoft.com/office/powerpoint/2010/main" val="20841116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600" dirty="0"/>
              <a:t>・この事業のサウンディングを実施するにあたって、トライアルサウンディングを活用することが、民間参入の促進につながるのではと考えた。</a:t>
            </a:r>
          </a:p>
          <a:p>
            <a:r>
              <a:rPr lang="ja-JP" altLang="ja-JP" sz="1600" dirty="0"/>
              <a:t>・やろうと考えた時期が、６月</a:t>
            </a:r>
            <a:r>
              <a:rPr lang="ja-JP" altLang="ja-JP" sz="1600" dirty="0" err="1"/>
              <a:t>ぐたいだった</a:t>
            </a:r>
            <a:r>
              <a:rPr lang="ja-JP" altLang="ja-JP" sz="1600" dirty="0"/>
              <a:t>が、行政側はお金がかからない。</a:t>
            </a:r>
          </a:p>
          <a:p>
            <a:r>
              <a:rPr lang="ja-JP" altLang="ja-JP" sz="1600" dirty="0"/>
              <a:t>→広場の使用料の減免をするだけ。費用負担は民間側。</a:t>
            </a:r>
          </a:p>
          <a:p>
            <a:r>
              <a:rPr lang="ja-JP" altLang="ja-JP" sz="1600" dirty="0"/>
              <a:t>　　ただし、当日の手伝いは、行政も積極的に参加</a:t>
            </a:r>
          </a:p>
          <a:p>
            <a:r>
              <a:rPr lang="ja-JP" altLang="ja-JP" sz="1600" dirty="0"/>
              <a:t>　　</a:t>
            </a:r>
          </a:p>
          <a:p>
            <a:r>
              <a:rPr lang="ja-JP" altLang="ja-JP" sz="1600" dirty="0"/>
              <a:t>≪官民双方のメリット≫</a:t>
            </a:r>
          </a:p>
          <a:p>
            <a:r>
              <a:rPr lang="en-US" altLang="ja-JP" sz="1600" dirty="0"/>
              <a:t> </a:t>
            </a:r>
            <a:endParaRPr lang="ja-JP" altLang="ja-JP" sz="1600" dirty="0"/>
          </a:p>
          <a:p>
            <a:r>
              <a:rPr lang="ja-JP" altLang="ja-JP" sz="1600" dirty="0"/>
              <a:t>・４社の応募があったが、始動が遅かったことから、予約済みで、日程的に２つの提案だけを実施することになった。</a:t>
            </a:r>
          </a:p>
          <a:p>
            <a:endParaRPr kumimoji="1" lang="ja-JP" altLang="en-US" dirty="0"/>
          </a:p>
        </p:txBody>
      </p:sp>
      <p:sp>
        <p:nvSpPr>
          <p:cNvPr id="4" name="スライド番号プレースホルダー 3"/>
          <p:cNvSpPr>
            <a:spLocks noGrp="1"/>
          </p:cNvSpPr>
          <p:nvPr>
            <p:ph type="sldNum" sz="quarter" idx="5"/>
          </p:nvPr>
        </p:nvSpPr>
        <p:spPr/>
        <p:txBody>
          <a:bodyPr/>
          <a:lstStyle/>
          <a:p>
            <a:fld id="{E4F47884-432D-4C63-A828-75F74EACF7B3}" type="slidenum">
              <a:rPr kumimoji="1" lang="ja-JP" altLang="en-US" smtClean="0"/>
              <a:t>57</a:t>
            </a:fld>
            <a:endParaRPr kumimoji="1" lang="ja-JP" altLang="en-US" dirty="0"/>
          </a:p>
        </p:txBody>
      </p:sp>
    </p:spTree>
    <p:extLst>
      <p:ext uri="{BB962C8B-B14F-4D97-AF65-F5344CB8AC3E}">
        <p14:creationId xmlns:p14="http://schemas.microsoft.com/office/powerpoint/2010/main" val="33578572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en-US" dirty="0"/>
              <a:t>・</a:t>
            </a:r>
            <a:r>
              <a:rPr lang="ja-JP" altLang="ja-JP" sz="1600" dirty="0"/>
              <a:t>１つめは、ファミリー層をターゲットにしたイベント企画</a:t>
            </a:r>
            <a:endParaRPr lang="en-US" altLang="ja-JP" sz="1600" dirty="0"/>
          </a:p>
          <a:p>
            <a:r>
              <a:rPr lang="ja-JP" altLang="en-US" sz="1600" dirty="0"/>
              <a:t>　</a:t>
            </a:r>
            <a:r>
              <a:rPr lang="ja-JP" altLang="ja-JP" sz="1600" dirty="0"/>
              <a:t>通常公園には、家族ずれの姿があるが、この公園は、官公庁に隣接する公園のため、ファミリーの姿が少ない公園</a:t>
            </a:r>
          </a:p>
          <a:p>
            <a:r>
              <a:rPr lang="ja-JP" altLang="ja-JP" sz="1600" dirty="0"/>
              <a:t>　ファミリーの利用も見込めるのか、行政としても関心があった。</a:t>
            </a:r>
          </a:p>
          <a:p>
            <a:r>
              <a:rPr lang="en-US" altLang="ja-JP" sz="1600" dirty="0"/>
              <a:t> </a:t>
            </a:r>
            <a:endParaRPr lang="ja-JP" altLang="ja-JP" sz="1600" dirty="0"/>
          </a:p>
          <a:p>
            <a:r>
              <a:rPr lang="ja-JP" altLang="ja-JP" sz="1600" dirty="0"/>
              <a:t>・反省点は、時間的に告知することができなかったが、アドバルーンをみて。</a:t>
            </a:r>
          </a:p>
          <a:p>
            <a:endParaRPr lang="en-US" altLang="ja-JP" sz="1600" dirty="0"/>
          </a:p>
          <a:p>
            <a:r>
              <a:rPr lang="ja-JP" altLang="en-US" sz="1600" dirty="0"/>
              <a:t>・</a:t>
            </a:r>
            <a:r>
              <a:rPr lang="ja-JP" altLang="ja-JP" sz="1600" dirty="0"/>
              <a:t>後、もう一つの目的が、担当課になぜ、人気のない公園なのかをしってもらうこと。</a:t>
            </a:r>
          </a:p>
          <a:p>
            <a:r>
              <a:rPr lang="ja-JP" altLang="en-US" sz="1600" dirty="0"/>
              <a:t>　</a:t>
            </a:r>
            <a:r>
              <a:rPr lang="ja-JP" altLang="ja-JP" sz="1600" dirty="0"/>
              <a:t>夜間の施設開放、公園の厳しすぎる管理規則の撤廃など</a:t>
            </a:r>
          </a:p>
          <a:p>
            <a:endParaRPr kumimoji="1" lang="ja-JP" altLang="en-US" sz="1600" dirty="0"/>
          </a:p>
        </p:txBody>
      </p:sp>
      <p:sp>
        <p:nvSpPr>
          <p:cNvPr id="4" name="スライド番号プレースホルダー 3"/>
          <p:cNvSpPr>
            <a:spLocks noGrp="1"/>
          </p:cNvSpPr>
          <p:nvPr>
            <p:ph type="sldNum" sz="quarter" idx="10"/>
          </p:nvPr>
        </p:nvSpPr>
        <p:spPr/>
        <p:txBody>
          <a:bodyPr/>
          <a:lstStyle/>
          <a:p>
            <a:fld id="{E4F47884-432D-4C63-A828-75F74EACF7B3}" type="slidenum">
              <a:rPr kumimoji="1" lang="ja-JP" altLang="en-US" smtClean="0"/>
              <a:t>58</a:t>
            </a:fld>
            <a:endParaRPr kumimoji="1" lang="ja-JP" altLang="en-US" dirty="0"/>
          </a:p>
        </p:txBody>
      </p:sp>
    </p:spTree>
    <p:extLst>
      <p:ext uri="{BB962C8B-B14F-4D97-AF65-F5344CB8AC3E}">
        <p14:creationId xmlns:p14="http://schemas.microsoft.com/office/powerpoint/2010/main" val="30883508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4F47884-432D-4C63-A828-75F74EACF7B3}" type="slidenum">
              <a:rPr kumimoji="1" lang="ja-JP" altLang="en-US" smtClean="0"/>
              <a:t>59</a:t>
            </a:fld>
            <a:endParaRPr kumimoji="1" lang="ja-JP" altLang="en-US" dirty="0"/>
          </a:p>
        </p:txBody>
      </p:sp>
    </p:spTree>
    <p:extLst>
      <p:ext uri="{BB962C8B-B14F-4D97-AF65-F5344CB8AC3E}">
        <p14:creationId xmlns:p14="http://schemas.microsoft.com/office/powerpoint/2010/main" val="9201627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4F47884-432D-4C63-A828-75F74EACF7B3}" type="slidenum">
              <a:rPr kumimoji="1" lang="ja-JP" altLang="en-US" smtClean="0"/>
              <a:t>60</a:t>
            </a:fld>
            <a:endParaRPr kumimoji="1" lang="ja-JP" altLang="en-US" dirty="0"/>
          </a:p>
        </p:txBody>
      </p:sp>
    </p:spTree>
    <p:extLst>
      <p:ext uri="{BB962C8B-B14F-4D97-AF65-F5344CB8AC3E}">
        <p14:creationId xmlns:p14="http://schemas.microsoft.com/office/powerpoint/2010/main" val="8338117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4F47884-432D-4C63-A828-75F74EACF7B3}" type="slidenum">
              <a:rPr kumimoji="1" lang="ja-JP" altLang="en-US" smtClean="0"/>
              <a:t>61</a:t>
            </a:fld>
            <a:endParaRPr kumimoji="1" lang="ja-JP" altLang="en-US" dirty="0"/>
          </a:p>
        </p:txBody>
      </p:sp>
    </p:spTree>
    <p:extLst>
      <p:ext uri="{BB962C8B-B14F-4D97-AF65-F5344CB8AC3E}">
        <p14:creationId xmlns:p14="http://schemas.microsoft.com/office/powerpoint/2010/main" val="24326047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600" dirty="0"/>
              <a:t>・２つめは、冬場の公園利用の可能性</a:t>
            </a:r>
          </a:p>
          <a:p>
            <a:r>
              <a:rPr lang="ja-JP" altLang="ja-JP" sz="1600" dirty="0"/>
              <a:t>・富山は雪が降って、寒い</a:t>
            </a:r>
          </a:p>
          <a:p>
            <a:endParaRPr kumimoji="1" lang="ja-JP" altLang="en-US" dirty="0"/>
          </a:p>
        </p:txBody>
      </p:sp>
      <p:sp>
        <p:nvSpPr>
          <p:cNvPr id="4" name="スライド番号プレースホルダー 3"/>
          <p:cNvSpPr>
            <a:spLocks noGrp="1"/>
          </p:cNvSpPr>
          <p:nvPr>
            <p:ph type="sldNum" sz="quarter" idx="10"/>
          </p:nvPr>
        </p:nvSpPr>
        <p:spPr/>
        <p:txBody>
          <a:bodyPr/>
          <a:lstStyle/>
          <a:p>
            <a:fld id="{E4F47884-432D-4C63-A828-75F74EACF7B3}" type="slidenum">
              <a:rPr kumimoji="1" lang="ja-JP" altLang="en-US" smtClean="0"/>
              <a:t>62</a:t>
            </a:fld>
            <a:endParaRPr kumimoji="1" lang="ja-JP" altLang="en-US" dirty="0"/>
          </a:p>
        </p:txBody>
      </p:sp>
    </p:spTree>
    <p:extLst>
      <p:ext uri="{BB962C8B-B14F-4D97-AF65-F5344CB8AC3E}">
        <p14:creationId xmlns:p14="http://schemas.microsoft.com/office/powerpoint/2010/main" val="2237462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4F47884-432D-4C63-A828-75F74EACF7B3}" type="slidenum">
              <a:rPr kumimoji="1" lang="ja-JP" altLang="en-US" smtClean="0"/>
              <a:t>63</a:t>
            </a:fld>
            <a:endParaRPr kumimoji="1" lang="ja-JP" altLang="en-US" dirty="0"/>
          </a:p>
        </p:txBody>
      </p:sp>
    </p:spTree>
    <p:extLst>
      <p:ext uri="{BB962C8B-B14F-4D97-AF65-F5344CB8AC3E}">
        <p14:creationId xmlns:p14="http://schemas.microsoft.com/office/powerpoint/2010/main" val="12228163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4F47884-432D-4C63-A828-75F74EACF7B3}" type="slidenum">
              <a:rPr kumimoji="1" lang="ja-JP" altLang="en-US" smtClean="0"/>
              <a:t>64</a:t>
            </a:fld>
            <a:endParaRPr kumimoji="1" lang="ja-JP" altLang="en-US" dirty="0"/>
          </a:p>
        </p:txBody>
      </p:sp>
    </p:spTree>
    <p:extLst>
      <p:ext uri="{BB962C8B-B14F-4D97-AF65-F5344CB8AC3E}">
        <p14:creationId xmlns:p14="http://schemas.microsoft.com/office/powerpoint/2010/main" val="113803339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382239" y="4783898"/>
            <a:ext cx="6008103" cy="4880803"/>
          </a:xfrm>
        </p:spPr>
        <p:txBody>
          <a:bodyPr/>
          <a:lstStyle/>
          <a:p>
            <a:endParaRPr lang="en-US" altLang="ja-JP" dirty="0">
              <a:solidFill>
                <a:schemeClr val="tx1">
                  <a:lumMod val="65000"/>
                  <a:lumOff val="35000"/>
                </a:schemeClr>
              </a:solidFill>
            </a:endParaRPr>
          </a:p>
          <a:p>
            <a:endParaRPr lang="en-US" altLang="ja-JP" dirty="0">
              <a:solidFill>
                <a:schemeClr val="tx1">
                  <a:lumMod val="65000"/>
                  <a:lumOff val="35000"/>
                </a:schemeClr>
              </a:solidFill>
            </a:endParaRPr>
          </a:p>
          <a:p>
            <a:endParaRPr lang="en-US" altLang="ja-JP" dirty="0">
              <a:solidFill>
                <a:schemeClr val="tx1">
                  <a:lumMod val="65000"/>
                  <a:lumOff val="35000"/>
                </a:schemeClr>
              </a:solidFill>
            </a:endParaRPr>
          </a:p>
        </p:txBody>
      </p:sp>
      <p:sp>
        <p:nvSpPr>
          <p:cNvPr id="5" name="スライド イメージ プレースホルダー 4"/>
          <p:cNvSpPr>
            <a:spLocks noGrp="1" noRot="1" noChangeAspect="1"/>
          </p:cNvSpPr>
          <p:nvPr>
            <p:ph type="sldImg"/>
          </p:nvPr>
        </p:nvSpPr>
        <p:spPr/>
      </p:sp>
      <p:sp>
        <p:nvSpPr>
          <p:cNvPr id="2" name="正方形/長方形 1"/>
          <p:cNvSpPr/>
          <p:nvPr/>
        </p:nvSpPr>
        <p:spPr>
          <a:xfrm>
            <a:off x="382239" y="5131217"/>
            <a:ext cx="5909024" cy="2339102"/>
          </a:xfrm>
          <a:prstGeom prst="rect">
            <a:avLst/>
          </a:prstGeom>
        </p:spPr>
        <p:txBody>
          <a:bodyPr wrap="square">
            <a:spAutoFit/>
          </a:bodyPr>
          <a:lstStyle/>
          <a:p>
            <a:pPr marL="152400" indent="-152400" algn="just">
              <a:spcAft>
                <a:spcPts val="0"/>
              </a:spcAft>
            </a:pPr>
            <a:r>
              <a:rPr lang="ja-JP" altLang="en-US" kern="100" dirty="0">
                <a:latin typeface="游明朝" panose="02020400000000000000" pitchFamily="18" charset="-128"/>
                <a:ea typeface="BIZ UDPゴシック" panose="020B0400000000000000" pitchFamily="50" charset="-128"/>
                <a:cs typeface="Times New Roman" panose="02020603050405020304" pitchFamily="18" charset="0"/>
              </a:rPr>
              <a:t>・</a:t>
            </a:r>
            <a:r>
              <a:rPr lang="ja-JP" altLang="ja-JP" sz="1600" kern="100" dirty="0">
                <a:latin typeface="游明朝" panose="02020400000000000000" pitchFamily="18" charset="-128"/>
                <a:ea typeface="BIZ UDPゴシック" panose="020B0400000000000000" pitchFamily="50" charset="-128"/>
                <a:cs typeface="Times New Roman" panose="02020603050405020304" pitchFamily="18" charset="0"/>
              </a:rPr>
              <a:t>その後、まず、現在は、試しとして公園管理を直営から指定管理者制度に変更</a:t>
            </a:r>
            <a:endParaRPr lang="ja-JP" altLang="ja-JP" sz="1600" kern="100" dirty="0">
              <a:latin typeface="游明朝" panose="02020400000000000000" pitchFamily="18" charset="-128"/>
              <a:ea typeface="游明朝" panose="02020400000000000000" pitchFamily="18" charset="-128"/>
              <a:cs typeface="Times New Roman" panose="02020603050405020304" pitchFamily="18" charset="0"/>
            </a:endParaRPr>
          </a:p>
          <a:p>
            <a:pPr marL="152400" indent="-152400" algn="just">
              <a:spcAft>
                <a:spcPts val="0"/>
              </a:spcAft>
            </a:pPr>
            <a:endParaRPr lang="ja-JP" altLang="ja-JP" sz="1600" kern="100" dirty="0">
              <a:latin typeface="游明朝" panose="02020400000000000000" pitchFamily="18" charset="-128"/>
              <a:ea typeface="游明朝" panose="02020400000000000000" pitchFamily="18" charset="-128"/>
              <a:cs typeface="Times New Roman" panose="02020603050405020304" pitchFamily="18" charset="0"/>
            </a:endParaRPr>
          </a:p>
          <a:p>
            <a:pPr marL="152400" indent="-152400" algn="just">
              <a:spcAft>
                <a:spcPts val="0"/>
              </a:spcAft>
            </a:pPr>
            <a:r>
              <a:rPr lang="ja-JP" altLang="en-US" sz="1600" kern="100" dirty="0">
                <a:latin typeface="游明朝" panose="02020400000000000000" pitchFamily="18" charset="-128"/>
                <a:ea typeface="BIZ UDPゴシック" panose="020B0400000000000000" pitchFamily="50" charset="-128"/>
                <a:cs typeface="Times New Roman" panose="02020603050405020304" pitchFamily="18" charset="0"/>
              </a:rPr>
              <a:t>・</a:t>
            </a:r>
            <a:r>
              <a:rPr lang="ja-JP" altLang="ja-JP" sz="1600" kern="100" dirty="0">
                <a:latin typeface="游明朝" panose="02020400000000000000" pitchFamily="18" charset="-128"/>
                <a:ea typeface="BIZ UDPゴシック" panose="020B0400000000000000" pitchFamily="50" charset="-128"/>
                <a:cs typeface="Times New Roman" panose="02020603050405020304" pitchFamily="18" charset="0"/>
              </a:rPr>
              <a:t>トライアルに参加した２社がＪＶを組んで受託</a:t>
            </a:r>
            <a:endParaRPr lang="en-US" altLang="ja-JP" sz="1600" kern="100" dirty="0">
              <a:latin typeface="游明朝" panose="02020400000000000000" pitchFamily="18" charset="-128"/>
              <a:ea typeface="游明朝" panose="02020400000000000000" pitchFamily="18" charset="-128"/>
              <a:cs typeface="Times New Roman" panose="02020603050405020304" pitchFamily="18" charset="0"/>
            </a:endParaRPr>
          </a:p>
          <a:p>
            <a:pPr marL="152400" indent="-152400" algn="just">
              <a:spcAft>
                <a:spcPts val="0"/>
              </a:spcAft>
            </a:pPr>
            <a:endParaRPr lang="en-US" altLang="ja-JP" sz="1600" kern="100" dirty="0">
              <a:latin typeface="游明朝" panose="02020400000000000000" pitchFamily="18" charset="-128"/>
              <a:ea typeface="BIZ UDPゴシック" panose="020B0400000000000000" pitchFamily="50" charset="-128"/>
              <a:cs typeface="Times New Roman" panose="02020603050405020304" pitchFamily="18" charset="0"/>
            </a:endParaRPr>
          </a:p>
          <a:p>
            <a:pPr marL="152400" indent="-152400" algn="just">
              <a:spcAft>
                <a:spcPts val="0"/>
              </a:spcAft>
            </a:pPr>
            <a:r>
              <a:rPr lang="ja-JP" altLang="en-US" sz="1600" kern="100" dirty="0">
                <a:latin typeface="游明朝" panose="02020400000000000000" pitchFamily="18" charset="-128"/>
                <a:ea typeface="BIZ UDPゴシック" panose="020B0400000000000000" pitchFamily="50" charset="-128"/>
                <a:cs typeface="Times New Roman" panose="02020603050405020304" pitchFamily="18" charset="0"/>
              </a:rPr>
              <a:t>・</a:t>
            </a:r>
            <a:r>
              <a:rPr lang="ja-JP" altLang="ja-JP" sz="1600" kern="100" dirty="0">
                <a:latin typeface="游明朝" panose="02020400000000000000" pitchFamily="18" charset="-128"/>
                <a:ea typeface="BIZ UDPゴシック" panose="020B0400000000000000" pitchFamily="50" charset="-128"/>
                <a:cs typeface="Times New Roman" panose="02020603050405020304" pitchFamily="18" charset="0"/>
              </a:rPr>
              <a:t>今は、様々なことを試していると同時に、利用者の人数、利用される時間帯、性別、年齢など、基礎情報を集めてもらっている。</a:t>
            </a:r>
            <a:endParaRPr lang="ja-JP" altLang="ja-JP" sz="1600" kern="100" dirty="0">
              <a:latin typeface="游明朝" panose="02020400000000000000" pitchFamily="18" charset="-128"/>
              <a:ea typeface="游明朝" panose="02020400000000000000" pitchFamily="18" charset="-128"/>
              <a:cs typeface="Times New Roman" panose="02020603050405020304" pitchFamily="18" charset="0"/>
            </a:endParaRPr>
          </a:p>
          <a:p>
            <a:pPr marL="152400" indent="-152400" algn="just">
              <a:spcAft>
                <a:spcPts val="0"/>
              </a:spcAft>
            </a:pPr>
            <a:endParaRPr lang="en-US" altLang="ja-JP" sz="1600" kern="100" dirty="0">
              <a:latin typeface="游明朝" panose="02020400000000000000" pitchFamily="18" charset="-128"/>
              <a:ea typeface="BIZ UDPゴシック" panose="020B0400000000000000" pitchFamily="50" charset="-128"/>
              <a:cs typeface="Times New Roman" panose="02020603050405020304" pitchFamily="18" charset="0"/>
            </a:endParaRPr>
          </a:p>
          <a:p>
            <a:pPr marL="152400" indent="-152400" algn="just">
              <a:spcAft>
                <a:spcPts val="0"/>
              </a:spcAft>
            </a:pPr>
            <a:r>
              <a:rPr lang="ja-JP" altLang="en-US" sz="1600" kern="100" dirty="0">
                <a:latin typeface="游明朝" panose="02020400000000000000" pitchFamily="18" charset="-128"/>
                <a:ea typeface="BIZ UDPゴシック" panose="020B0400000000000000" pitchFamily="50" charset="-128"/>
                <a:cs typeface="Times New Roman" panose="02020603050405020304" pitchFamily="18" charset="0"/>
              </a:rPr>
              <a:t>　</a:t>
            </a:r>
            <a:r>
              <a:rPr lang="ja-JP" altLang="ja-JP" sz="1600" kern="100" dirty="0">
                <a:latin typeface="游明朝" panose="02020400000000000000" pitchFamily="18" charset="-128"/>
                <a:ea typeface="BIZ UDPゴシック" panose="020B0400000000000000" pitchFamily="50" charset="-128"/>
                <a:cs typeface="Times New Roman" panose="02020603050405020304" pitchFamily="18" charset="0"/>
              </a:rPr>
              <a:t>パークマネジメントを実施する際の基礎情報としては必要</a:t>
            </a:r>
            <a:endParaRPr lang="ja-JP" altLang="ja-JP" sz="160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2462144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sz="1600" dirty="0"/>
              <a:t>・ここ数年間、関係する省庁などでアドバイザーをさせていただき、多くの自治体や民間事業者とお会いし、意見交換をさせていただいた。</a:t>
            </a:r>
          </a:p>
          <a:p>
            <a:r>
              <a:rPr lang="ja-JP" altLang="ja-JP" sz="1600" dirty="0"/>
              <a:t>　遠慮なくメールで、ご相談ください。</a:t>
            </a:r>
          </a:p>
          <a:p>
            <a:r>
              <a:rPr lang="ja-JP" altLang="ja-JP" sz="1600" dirty="0"/>
              <a:t>　制度によっては、旅費等もでますので。</a:t>
            </a:r>
          </a:p>
        </p:txBody>
      </p:sp>
      <p:sp>
        <p:nvSpPr>
          <p:cNvPr id="4" name="スライド番号プレースホルダー 3"/>
          <p:cNvSpPr>
            <a:spLocks noGrp="1"/>
          </p:cNvSpPr>
          <p:nvPr>
            <p:ph type="sldNum" sz="quarter" idx="5"/>
          </p:nvPr>
        </p:nvSpPr>
        <p:spPr/>
        <p:txBody>
          <a:bodyPr/>
          <a:lstStyle/>
          <a:p>
            <a:fld id="{E4F47884-432D-4C63-A828-75F74EACF7B3}" type="slidenum">
              <a:rPr kumimoji="1" lang="ja-JP" altLang="en-US" smtClean="0"/>
              <a:t>66</a:t>
            </a:fld>
            <a:endParaRPr kumimoji="1" lang="ja-JP" altLang="en-US" dirty="0"/>
          </a:p>
        </p:txBody>
      </p:sp>
    </p:spTree>
    <p:extLst>
      <p:ext uri="{BB962C8B-B14F-4D97-AF65-F5344CB8AC3E}">
        <p14:creationId xmlns:p14="http://schemas.microsoft.com/office/powerpoint/2010/main" val="34654513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lang="ja-JP" altLang="ja-JP" dirty="0"/>
              <a:t>　</a:t>
            </a:r>
            <a:r>
              <a:rPr lang="en-US" altLang="ja-JP" sz="1600" dirty="0"/>
              <a:t>PPP/PFI</a:t>
            </a:r>
            <a:r>
              <a:rPr lang="ja-JP" altLang="ja-JP" sz="1600" dirty="0"/>
              <a:t>とは、あくまで『手段』、とりわけ地域課題を解決するための手法の１つにすぎません。</a:t>
            </a:r>
          </a:p>
          <a:p>
            <a:r>
              <a:rPr lang="ja-JP" altLang="ja-JP" sz="1600" dirty="0"/>
              <a:t>　皆さんも、街でも、多くの地域課題が発生している。その課題に対し、どういうアプローチで取組、解決するためにどのような手段を用いるのか検討しているはずです。</a:t>
            </a:r>
          </a:p>
          <a:p>
            <a:r>
              <a:rPr lang="en-US" altLang="ja-JP" sz="1600" dirty="0"/>
              <a:t> </a:t>
            </a:r>
            <a:endParaRPr lang="ja-JP" altLang="ja-JP" sz="1600" dirty="0"/>
          </a:p>
          <a:p>
            <a:r>
              <a:rPr lang="ja-JP" altLang="ja-JP" sz="1600" dirty="0"/>
              <a:t>富山市でも今日的な課題解決の手段の一つとして、</a:t>
            </a:r>
            <a:r>
              <a:rPr lang="en-US" altLang="ja-JP" sz="1600" dirty="0"/>
              <a:t>PPP/PFI</a:t>
            </a:r>
            <a:r>
              <a:rPr lang="ja-JP" altLang="ja-JP" sz="1600" dirty="0"/>
              <a:t>手法を活用しているので、まずは、その具体例をお伝えする。</a:t>
            </a:r>
          </a:p>
          <a:p>
            <a:endParaRPr kumimoji="1" lang="ja-JP" altLang="en-US" sz="1600" dirty="0"/>
          </a:p>
        </p:txBody>
      </p:sp>
      <p:sp>
        <p:nvSpPr>
          <p:cNvPr id="4" name="スライド番号プレースホルダー 3"/>
          <p:cNvSpPr>
            <a:spLocks noGrp="1"/>
          </p:cNvSpPr>
          <p:nvPr>
            <p:ph type="sldNum" sz="quarter" idx="10"/>
          </p:nvPr>
        </p:nvSpPr>
        <p:spPr/>
        <p:txBody>
          <a:bodyPr/>
          <a:lstStyle/>
          <a:p>
            <a:fld id="{E4F47884-432D-4C63-A828-75F74EACF7B3}" type="slidenum">
              <a:rPr kumimoji="1" lang="ja-JP" altLang="en-US" smtClean="0"/>
              <a:t>11</a:t>
            </a:fld>
            <a:endParaRPr kumimoji="1" lang="ja-JP" altLang="en-US" dirty="0"/>
          </a:p>
        </p:txBody>
      </p:sp>
    </p:spTree>
    <p:extLst>
      <p:ext uri="{BB962C8B-B14F-4D97-AF65-F5344CB8AC3E}">
        <p14:creationId xmlns:p14="http://schemas.microsoft.com/office/powerpoint/2010/main" val="25918326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ー 1"/>
          <p:cNvSpPr>
            <a:spLocks noGrp="1" noRot="1" noChangeAspect="1" noTextEdit="1"/>
          </p:cNvSpPr>
          <p:nvPr>
            <p:ph type="sldImg"/>
          </p:nvPr>
        </p:nvSpPr>
        <p:spPr>
          <a:ln/>
        </p:spPr>
      </p:sp>
      <p:sp>
        <p:nvSpPr>
          <p:cNvPr id="32771"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a:latin typeface="Arial" charset="0"/>
              <a:ea typeface="ＭＳ Ｐ明朝" charset="-128"/>
            </a:endParaRPr>
          </a:p>
        </p:txBody>
      </p:sp>
      <p:sp>
        <p:nvSpPr>
          <p:cNvPr id="3277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charset="-128"/>
              </a:defRPr>
            </a:lvl1pPr>
            <a:lvl2pPr marL="742685" indent="-285648" eaLnBrk="0" hangingPunct="0">
              <a:spcBef>
                <a:spcPct val="30000"/>
              </a:spcBef>
              <a:defRPr kumimoji="1" sz="1200">
                <a:solidFill>
                  <a:schemeClr val="tx1"/>
                </a:solidFill>
                <a:latin typeface="Arial" charset="0"/>
                <a:ea typeface="ＭＳ Ｐ明朝" charset="-128"/>
              </a:defRPr>
            </a:lvl2pPr>
            <a:lvl3pPr marL="1142592" indent="-228518" eaLnBrk="0" hangingPunct="0">
              <a:spcBef>
                <a:spcPct val="30000"/>
              </a:spcBef>
              <a:defRPr kumimoji="1" sz="1200">
                <a:solidFill>
                  <a:schemeClr val="tx1"/>
                </a:solidFill>
                <a:latin typeface="Arial" charset="0"/>
                <a:ea typeface="ＭＳ Ｐ明朝" charset="-128"/>
              </a:defRPr>
            </a:lvl3pPr>
            <a:lvl4pPr marL="1599627" indent="-228518" eaLnBrk="0" hangingPunct="0">
              <a:spcBef>
                <a:spcPct val="30000"/>
              </a:spcBef>
              <a:defRPr kumimoji="1" sz="1200">
                <a:solidFill>
                  <a:schemeClr val="tx1"/>
                </a:solidFill>
                <a:latin typeface="Arial" charset="0"/>
                <a:ea typeface="ＭＳ Ｐ明朝" charset="-128"/>
              </a:defRPr>
            </a:lvl4pPr>
            <a:lvl5pPr marL="2056664" indent="-228518" eaLnBrk="0" hangingPunct="0">
              <a:spcBef>
                <a:spcPct val="30000"/>
              </a:spcBef>
              <a:defRPr kumimoji="1" sz="1200">
                <a:solidFill>
                  <a:schemeClr val="tx1"/>
                </a:solidFill>
                <a:latin typeface="Arial" charset="0"/>
                <a:ea typeface="ＭＳ Ｐ明朝" charset="-128"/>
              </a:defRPr>
            </a:lvl5pPr>
            <a:lvl6pPr marL="2513700" indent="-228518" eaLnBrk="0" fontAlgn="base" hangingPunct="0">
              <a:spcBef>
                <a:spcPct val="30000"/>
              </a:spcBef>
              <a:spcAft>
                <a:spcPct val="0"/>
              </a:spcAft>
              <a:defRPr kumimoji="1" sz="1200">
                <a:solidFill>
                  <a:schemeClr val="tx1"/>
                </a:solidFill>
                <a:latin typeface="Arial" charset="0"/>
                <a:ea typeface="ＭＳ Ｐ明朝" charset="-128"/>
              </a:defRPr>
            </a:lvl6pPr>
            <a:lvl7pPr marL="2970737" indent="-228518" eaLnBrk="0" fontAlgn="base" hangingPunct="0">
              <a:spcBef>
                <a:spcPct val="30000"/>
              </a:spcBef>
              <a:spcAft>
                <a:spcPct val="0"/>
              </a:spcAft>
              <a:defRPr kumimoji="1" sz="1200">
                <a:solidFill>
                  <a:schemeClr val="tx1"/>
                </a:solidFill>
                <a:latin typeface="Arial" charset="0"/>
                <a:ea typeface="ＭＳ Ｐ明朝" charset="-128"/>
              </a:defRPr>
            </a:lvl7pPr>
            <a:lvl8pPr marL="3427775" indent="-228518" eaLnBrk="0" fontAlgn="base" hangingPunct="0">
              <a:spcBef>
                <a:spcPct val="30000"/>
              </a:spcBef>
              <a:spcAft>
                <a:spcPct val="0"/>
              </a:spcAft>
              <a:defRPr kumimoji="1" sz="1200">
                <a:solidFill>
                  <a:schemeClr val="tx1"/>
                </a:solidFill>
                <a:latin typeface="Arial" charset="0"/>
                <a:ea typeface="ＭＳ Ｐ明朝" charset="-128"/>
              </a:defRPr>
            </a:lvl8pPr>
            <a:lvl9pPr marL="3884811" indent="-228518" eaLnBrk="0" fontAlgn="base" hangingPunct="0">
              <a:spcBef>
                <a:spcPct val="30000"/>
              </a:spcBef>
              <a:spcAft>
                <a:spcPct val="0"/>
              </a:spcAft>
              <a:defRPr kumimoji="1" sz="1200">
                <a:solidFill>
                  <a:schemeClr val="tx1"/>
                </a:solidFill>
                <a:latin typeface="Arial" charset="0"/>
                <a:ea typeface="ＭＳ Ｐ明朝" charset="-128"/>
              </a:defRPr>
            </a:lvl9pPr>
          </a:lstStyle>
          <a:p>
            <a:pPr eaLnBrk="1" hangingPunct="1">
              <a:spcBef>
                <a:spcPct val="0"/>
              </a:spcBef>
            </a:pPr>
            <a:fld id="{9B15B67B-0F43-48D5-A085-766B9C21FB2E}" type="slidenum">
              <a:rPr lang="en-US" altLang="ja-JP" smtClean="0">
                <a:ea typeface="ＭＳ Ｐゴシック" charset="-128"/>
              </a:rPr>
              <a:pPr eaLnBrk="1" hangingPunct="1">
                <a:spcBef>
                  <a:spcPct val="0"/>
                </a:spcBef>
              </a:pPr>
              <a:t>12</a:t>
            </a:fld>
            <a:endParaRPr lang="en-US" altLang="ja-JP">
              <a:ea typeface="ＭＳ Ｐゴシック" charset="-128"/>
            </a:endParaRPr>
          </a:p>
        </p:txBody>
      </p:sp>
    </p:spTree>
    <p:extLst>
      <p:ext uri="{BB962C8B-B14F-4D97-AF65-F5344CB8AC3E}">
        <p14:creationId xmlns:p14="http://schemas.microsoft.com/office/powerpoint/2010/main" val="33074029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a:p>
            <a:r>
              <a:rPr kumimoji="1" lang="ja-JP" altLang="en-US" dirty="0"/>
              <a:t>・これは富山市が</a:t>
            </a:r>
            <a:r>
              <a:rPr kumimoji="1" lang="en-US" altLang="ja-JP" dirty="0"/>
              <a:t>PPP/PFI</a:t>
            </a:r>
            <a:r>
              <a:rPr kumimoji="1" lang="ja-JP" altLang="en-US" dirty="0"/>
              <a:t>の分野で先進地であるとして紹介される一例なのですが、今から</a:t>
            </a:r>
            <a:r>
              <a:rPr kumimoji="1" lang="en-US" altLang="ja-JP" dirty="0"/>
              <a:t>15</a:t>
            </a:r>
            <a:r>
              <a:rPr kumimoji="1" lang="ja-JP" altLang="en-US" dirty="0"/>
              <a:t>年ほど前、中心市街地にあった</a:t>
            </a:r>
            <a:r>
              <a:rPr kumimoji="1" lang="en-US" altLang="ja-JP" dirty="0"/>
              <a:t>7</a:t>
            </a:r>
            <a:r>
              <a:rPr kumimoji="1" lang="ja-JP" altLang="en-US" dirty="0"/>
              <a:t>つの小学校を</a:t>
            </a:r>
            <a:r>
              <a:rPr kumimoji="1" lang="en-US" altLang="ja-JP" dirty="0"/>
              <a:t>2</a:t>
            </a:r>
            <a:r>
              <a:rPr kumimoji="1" lang="ja-JP" altLang="en-US" dirty="0"/>
              <a:t>校に統合しました。これは最近でいうと公共施設マネジメント・ファシリティマネジメントの取組です。</a:t>
            </a:r>
            <a:endParaRPr kumimoji="1" lang="en-US" altLang="ja-JP" dirty="0"/>
          </a:p>
          <a:p>
            <a:r>
              <a:rPr kumimoji="1" lang="ja-JP" altLang="en-US" dirty="0"/>
              <a:t>・そしてこの統合校の新校舎は</a:t>
            </a:r>
            <a:r>
              <a:rPr kumimoji="1" lang="en-US" altLang="ja-JP" dirty="0"/>
              <a:t>PFI</a:t>
            </a:r>
            <a:r>
              <a:rPr kumimoji="1" lang="ja-JP" altLang="en-US" dirty="0"/>
              <a:t>手法で整備しています。これが本市で行った初めての</a:t>
            </a:r>
            <a:r>
              <a:rPr kumimoji="1" lang="en-US" altLang="ja-JP" dirty="0"/>
              <a:t>PFI</a:t>
            </a:r>
            <a:r>
              <a:rPr kumimoji="1" lang="ja-JP" altLang="en-US" dirty="0"/>
              <a:t>事業なのですが、この時期には、別途、分離校も</a:t>
            </a:r>
            <a:r>
              <a:rPr kumimoji="1" lang="en-US" altLang="ja-JP" dirty="0"/>
              <a:t>PFI</a:t>
            </a:r>
            <a:r>
              <a:rPr kumimoji="1" lang="ja-JP" altLang="en-US" dirty="0"/>
              <a:t>手法で整備しています。（これらの事例については本日の資料の最後に事例紹介を掲載しましたので、お時間のあるときにご覧ください。）</a:t>
            </a:r>
            <a:endParaRPr kumimoji="1" lang="en-US" altLang="ja-JP" dirty="0"/>
          </a:p>
          <a:p>
            <a:r>
              <a:rPr kumimoji="1" lang="ja-JP" altLang="en-US" dirty="0"/>
              <a:t>・さらに、学校統合によって生まれた跡地についてですが、こちらの跡地活用、今でいう</a:t>
            </a:r>
            <a:r>
              <a:rPr kumimoji="1" lang="en-US" altLang="ja-JP" dirty="0"/>
              <a:t>PRE</a:t>
            </a:r>
            <a:r>
              <a:rPr kumimoji="1" lang="ja-JP" altLang="en-US" dirty="0"/>
              <a:t>（公的不動産）利活用の取組についても、</a:t>
            </a:r>
            <a:r>
              <a:rPr kumimoji="1" lang="en-US" altLang="ja-JP" dirty="0"/>
              <a:t>PPP</a:t>
            </a:r>
            <a:r>
              <a:rPr kumimoji="1" lang="ja-JP" altLang="en-US" dirty="0"/>
              <a:t>により、必要な都市機能の整備を行っています。おそらく自治体の方は痛感していらっしゃると思いますが、学校、特に小学校の跡地というのは他の公共施設の跡地以上に地域住民の要望・思いが強いものですし、中心市街地ということでそのまま放置してはまちの魅力の衰退につながる、ということで、市としても力を入れて取組を進めてきておりました。（こちらについても最後に資料をつけておりますので、後程ご覧ください。）</a:t>
            </a:r>
            <a:endParaRPr kumimoji="1" lang="en-US" altLang="ja-JP" dirty="0"/>
          </a:p>
          <a:p>
            <a:r>
              <a:rPr kumimoji="1" lang="ja-JP" altLang="en-US" dirty="0"/>
              <a:t>・この事例に現れているとおり、「人口減少・厳しい財政状況下において、公共施設再編は避けて通れないのでしっかり取り組む。一方で、市として維持していくべき施設についてはきちんと整備をする、そしてその整備には</a:t>
            </a:r>
            <a:r>
              <a:rPr kumimoji="1" lang="en-US" altLang="ja-JP" dirty="0"/>
              <a:t>PPP/PFI</a:t>
            </a:r>
            <a:r>
              <a:rPr kumimoji="1" lang="ja-JP" altLang="en-US" dirty="0"/>
              <a:t>を積極的に活用する、さらに、魅力あるまちづくり・＋</a:t>
            </a:r>
            <a:r>
              <a:rPr kumimoji="1" lang="en-US" altLang="ja-JP" dirty="0"/>
              <a:t>α</a:t>
            </a:r>
            <a:r>
              <a:rPr kumimoji="1" lang="ja-JP" altLang="en-US" dirty="0"/>
              <a:t>のため、民間の活力を生かす、というのが富山市の基本姿勢です。</a:t>
            </a:r>
            <a:endParaRPr kumimoji="1" lang="en-US" altLang="ja-JP" dirty="0"/>
          </a:p>
          <a:p>
            <a:r>
              <a:rPr kumimoji="1" lang="ja-JP" altLang="en-US" dirty="0"/>
              <a:t>・</a:t>
            </a:r>
            <a:r>
              <a:rPr kumimoji="1" lang="en-US" altLang="ja-JP" dirty="0"/>
              <a:t>PPP/PFI</a:t>
            </a:r>
            <a:r>
              <a:rPr kumimoji="1" lang="ja-JP" altLang="en-US" dirty="0"/>
              <a:t>はあくまでも手段ですので、それが目的となってはいけませんが、今後の自治体運営を考えると、</a:t>
            </a:r>
            <a:r>
              <a:rPr kumimoji="1" lang="en-US" altLang="ja-JP" dirty="0"/>
              <a:t>PPP</a:t>
            </a:r>
            <a:r>
              <a:rPr kumimoji="1" lang="ja-JP" altLang="en-US" dirty="0"/>
              <a:t>の推進は必要不可欠ということです。これは行政にとってだけではなく、先ほどのスライドにあったように、民間事業者の皆さんからしても、新しいビジネスチャンス、という点で</a:t>
            </a:r>
            <a:r>
              <a:rPr kumimoji="1" lang="en-US" altLang="ja-JP" dirty="0"/>
              <a:t>PPP</a:t>
            </a:r>
            <a:r>
              <a:rPr kumimoji="1" lang="ja-JP" altLang="en-US" dirty="0"/>
              <a:t>は不可欠なものだといえます。</a:t>
            </a:r>
          </a:p>
          <a:p>
            <a:endParaRPr kumimoji="1" lang="ja-JP" altLang="en-US" dirty="0"/>
          </a:p>
        </p:txBody>
      </p:sp>
      <p:sp>
        <p:nvSpPr>
          <p:cNvPr id="4" name="スライド番号プレースホルダー 3"/>
          <p:cNvSpPr>
            <a:spLocks noGrp="1"/>
          </p:cNvSpPr>
          <p:nvPr>
            <p:ph type="sldNum" sz="quarter" idx="5"/>
          </p:nvPr>
        </p:nvSpPr>
        <p:spPr/>
        <p:txBody>
          <a:bodyPr/>
          <a:lstStyle/>
          <a:p>
            <a:fld id="{E4F47884-432D-4C63-A828-75F74EACF7B3}" type="slidenum">
              <a:rPr kumimoji="1" lang="ja-JP" altLang="en-US" smtClean="0"/>
              <a:t>15</a:t>
            </a:fld>
            <a:endParaRPr kumimoji="1" lang="ja-JP" altLang="en-US" dirty="0"/>
          </a:p>
        </p:txBody>
      </p:sp>
    </p:spTree>
    <p:extLst>
      <p:ext uri="{BB962C8B-B14F-4D97-AF65-F5344CB8AC3E}">
        <p14:creationId xmlns:p14="http://schemas.microsoft.com/office/powerpoint/2010/main" val="1677079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スライド イメージ プレースホルダー 1"/>
          <p:cNvSpPr>
            <a:spLocks noGrp="1" noRot="1" noChangeAspect="1" noChangeArrowheads="1" noTextEdit="1"/>
          </p:cNvSpPr>
          <p:nvPr>
            <p:ph type="sldImg"/>
          </p:nvPr>
        </p:nvSpPr>
        <p:spPr>
          <a:ln/>
        </p:spPr>
      </p:sp>
      <p:sp>
        <p:nvSpPr>
          <p:cNvPr id="57347" name="ノート プレースホルダー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ja-JP" dirty="0">
              <a:latin typeface="Arial" panose="020B0604020202020204" pitchFamily="34" charset="0"/>
            </a:endParaRPr>
          </a:p>
        </p:txBody>
      </p:sp>
      <p:sp>
        <p:nvSpPr>
          <p:cNvPr id="57348" name="スライド番号プレースホルダー 3"/>
          <p:cNvSpPr>
            <a:spLocks noGrp="1" noChangeArrowheads="1"/>
          </p:cNvSpPr>
          <p:nvPr>
            <p:ph type="sldNum" sz="quarter" idx="5"/>
          </p:nvPr>
        </p:nvSpPr>
        <p:spPr>
          <a:xfrm>
            <a:off x="3856038" y="9440865"/>
            <a:ext cx="2949575" cy="498475"/>
          </a:xfrm>
          <a:prstGeom prst="rect">
            <a:avLst/>
          </a:prstGeom>
          <a:noFill/>
        </p:spPr>
        <p:txBody>
          <a:bodyPr lIns="88303" tIns="44152" rIns="88303" bIns="44152"/>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7630" indent="-28656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1061" indent="-228931">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12126" indent="-228931">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73189" indent="-228931">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34255" indent="-22893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95319" indent="-22893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56385" indent="-22893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17450" indent="-22893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2B07C6C7-14B0-473C-B257-16456A359F73}" type="slidenum">
              <a:rPr lang="en-US" altLang="ja-JP" smtClean="0">
                <a:ea typeface="ＭＳ Ｐゴシック" panose="020B0600070205080204" pitchFamily="50" charset="-128"/>
              </a:rPr>
              <a:pPr>
                <a:spcBef>
                  <a:spcPct val="0"/>
                </a:spcBef>
              </a:pPr>
              <a:t>20</a:t>
            </a:fld>
            <a:endParaRPr lang="en-US" altLang="ja-JP" dirty="0">
              <a:ea typeface="ＭＳ Ｐゴシック" panose="020B0600070205080204" pitchFamily="50" charset="-128"/>
            </a:endParaRPr>
          </a:p>
        </p:txBody>
      </p:sp>
    </p:spTree>
    <p:extLst>
      <p:ext uri="{BB962C8B-B14F-4D97-AF65-F5344CB8AC3E}">
        <p14:creationId xmlns:p14="http://schemas.microsoft.com/office/powerpoint/2010/main" val="1284623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スライド イメージ プレースホルダー 1"/>
          <p:cNvSpPr>
            <a:spLocks noGrp="1" noRot="1" noChangeAspect="1" noTextEdit="1"/>
          </p:cNvSpPr>
          <p:nvPr>
            <p:ph type="sldImg"/>
          </p:nvPr>
        </p:nvSpPr>
        <p:spPr>
          <a:ln/>
        </p:spPr>
      </p:sp>
      <p:sp>
        <p:nvSpPr>
          <p:cNvPr id="77827" name="ノート プレースホルダー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latin typeface="Arial" panose="020B0604020202020204" pitchFamily="34" charset="0"/>
            </a:endParaRPr>
          </a:p>
        </p:txBody>
      </p:sp>
      <p:sp>
        <p:nvSpPr>
          <p:cNvPr id="77828" name="スライド番号プレースホルダー 3"/>
          <p:cNvSpPr>
            <a:spLocks noGrp="1"/>
          </p:cNvSpPr>
          <p:nvPr>
            <p:ph type="sldNum" sz="quarter" idx="5"/>
          </p:nvPr>
        </p:nvSpPr>
        <p:spPr>
          <a:xfrm>
            <a:off x="3856038" y="9440865"/>
            <a:ext cx="2949575" cy="498475"/>
          </a:xfrm>
          <a:prstGeom prst="rect">
            <a:avLst/>
          </a:prstGeom>
          <a:noFill/>
        </p:spPr>
        <p:txBody>
          <a:bodyPr lIns="88303" tIns="44152" rIns="88303" bIns="44152"/>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7630" indent="-286565">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51061" indent="-228931">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12126" indent="-228931">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73189" indent="-228931">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34255" indent="-22893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95319" indent="-22893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56385" indent="-22893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917450" indent="-228931"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6458F7A9-D396-48B2-ADEE-247A3D497F7F}" type="slidenum">
              <a:rPr lang="en-US" altLang="ja-JP" smtClean="0">
                <a:ea typeface="ＭＳ Ｐゴシック" panose="020B0600070205080204" pitchFamily="50" charset="-128"/>
              </a:rPr>
              <a:pPr>
                <a:spcBef>
                  <a:spcPct val="0"/>
                </a:spcBef>
              </a:pPr>
              <a:t>21</a:t>
            </a:fld>
            <a:endParaRPr lang="en-US" altLang="ja-JP" dirty="0">
              <a:ea typeface="ＭＳ Ｐゴシック" panose="020B0600070205080204" pitchFamily="50" charset="-128"/>
            </a:endParaRPr>
          </a:p>
        </p:txBody>
      </p:sp>
    </p:spTree>
    <p:extLst>
      <p:ext uri="{BB962C8B-B14F-4D97-AF65-F5344CB8AC3E}">
        <p14:creationId xmlns:p14="http://schemas.microsoft.com/office/powerpoint/2010/main" val="34547866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スライド イメージ プレースホルダー 1"/>
          <p:cNvSpPr>
            <a:spLocks noGrp="1" noRot="1" noChangeAspect="1" noTextEdit="1"/>
          </p:cNvSpPr>
          <p:nvPr>
            <p:ph type="sldImg"/>
          </p:nvPr>
        </p:nvSpPr>
        <p:spPr>
          <a:ln/>
        </p:spPr>
      </p:sp>
      <p:sp>
        <p:nvSpPr>
          <p:cNvPr id="32771" name="ノート プレースホルダー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ja-JP" altLang="ja-JP" sz="1600" dirty="0"/>
              <a:t>地域課題としては、①公共施設マネジメント②中山間地の活性化です。</a:t>
            </a:r>
          </a:p>
          <a:p>
            <a:endParaRPr lang="ja-JP" altLang="en-US" dirty="0">
              <a:latin typeface="Arial" charset="0"/>
              <a:ea typeface="ＭＳ Ｐ明朝" charset="-128"/>
            </a:endParaRPr>
          </a:p>
        </p:txBody>
      </p:sp>
      <p:sp>
        <p:nvSpPr>
          <p:cNvPr id="32772" name="スライド番号プレースホルダー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Arial" charset="0"/>
                <a:ea typeface="ＭＳ Ｐ明朝" charset="-128"/>
              </a:defRPr>
            </a:lvl1pPr>
            <a:lvl2pPr marL="742685" indent="-285648" eaLnBrk="0" hangingPunct="0">
              <a:spcBef>
                <a:spcPct val="30000"/>
              </a:spcBef>
              <a:defRPr kumimoji="1" sz="1200">
                <a:solidFill>
                  <a:schemeClr val="tx1"/>
                </a:solidFill>
                <a:latin typeface="Arial" charset="0"/>
                <a:ea typeface="ＭＳ Ｐ明朝" charset="-128"/>
              </a:defRPr>
            </a:lvl2pPr>
            <a:lvl3pPr marL="1142592" indent="-228518" eaLnBrk="0" hangingPunct="0">
              <a:spcBef>
                <a:spcPct val="30000"/>
              </a:spcBef>
              <a:defRPr kumimoji="1" sz="1200">
                <a:solidFill>
                  <a:schemeClr val="tx1"/>
                </a:solidFill>
                <a:latin typeface="Arial" charset="0"/>
                <a:ea typeface="ＭＳ Ｐ明朝" charset="-128"/>
              </a:defRPr>
            </a:lvl3pPr>
            <a:lvl4pPr marL="1599627" indent="-228518" eaLnBrk="0" hangingPunct="0">
              <a:spcBef>
                <a:spcPct val="30000"/>
              </a:spcBef>
              <a:defRPr kumimoji="1" sz="1200">
                <a:solidFill>
                  <a:schemeClr val="tx1"/>
                </a:solidFill>
                <a:latin typeface="Arial" charset="0"/>
                <a:ea typeface="ＭＳ Ｐ明朝" charset="-128"/>
              </a:defRPr>
            </a:lvl4pPr>
            <a:lvl5pPr marL="2056664" indent="-228518" eaLnBrk="0" hangingPunct="0">
              <a:spcBef>
                <a:spcPct val="30000"/>
              </a:spcBef>
              <a:defRPr kumimoji="1" sz="1200">
                <a:solidFill>
                  <a:schemeClr val="tx1"/>
                </a:solidFill>
                <a:latin typeface="Arial" charset="0"/>
                <a:ea typeface="ＭＳ Ｐ明朝" charset="-128"/>
              </a:defRPr>
            </a:lvl5pPr>
            <a:lvl6pPr marL="2513700" indent="-228518" eaLnBrk="0" fontAlgn="base" hangingPunct="0">
              <a:spcBef>
                <a:spcPct val="30000"/>
              </a:spcBef>
              <a:spcAft>
                <a:spcPct val="0"/>
              </a:spcAft>
              <a:defRPr kumimoji="1" sz="1200">
                <a:solidFill>
                  <a:schemeClr val="tx1"/>
                </a:solidFill>
                <a:latin typeface="Arial" charset="0"/>
                <a:ea typeface="ＭＳ Ｐ明朝" charset="-128"/>
              </a:defRPr>
            </a:lvl6pPr>
            <a:lvl7pPr marL="2970737" indent="-228518" eaLnBrk="0" fontAlgn="base" hangingPunct="0">
              <a:spcBef>
                <a:spcPct val="30000"/>
              </a:spcBef>
              <a:spcAft>
                <a:spcPct val="0"/>
              </a:spcAft>
              <a:defRPr kumimoji="1" sz="1200">
                <a:solidFill>
                  <a:schemeClr val="tx1"/>
                </a:solidFill>
                <a:latin typeface="Arial" charset="0"/>
                <a:ea typeface="ＭＳ Ｐ明朝" charset="-128"/>
              </a:defRPr>
            </a:lvl7pPr>
            <a:lvl8pPr marL="3427775" indent="-228518" eaLnBrk="0" fontAlgn="base" hangingPunct="0">
              <a:spcBef>
                <a:spcPct val="30000"/>
              </a:spcBef>
              <a:spcAft>
                <a:spcPct val="0"/>
              </a:spcAft>
              <a:defRPr kumimoji="1" sz="1200">
                <a:solidFill>
                  <a:schemeClr val="tx1"/>
                </a:solidFill>
                <a:latin typeface="Arial" charset="0"/>
                <a:ea typeface="ＭＳ Ｐ明朝" charset="-128"/>
              </a:defRPr>
            </a:lvl8pPr>
            <a:lvl9pPr marL="3884811" indent="-228518" eaLnBrk="0" fontAlgn="base" hangingPunct="0">
              <a:spcBef>
                <a:spcPct val="30000"/>
              </a:spcBef>
              <a:spcAft>
                <a:spcPct val="0"/>
              </a:spcAft>
              <a:defRPr kumimoji="1" sz="1200">
                <a:solidFill>
                  <a:schemeClr val="tx1"/>
                </a:solidFill>
                <a:latin typeface="Arial" charset="0"/>
                <a:ea typeface="ＭＳ Ｐ明朝" charset="-128"/>
              </a:defRPr>
            </a:lvl9pPr>
          </a:lstStyle>
          <a:p>
            <a:pPr eaLnBrk="1" hangingPunct="1">
              <a:spcBef>
                <a:spcPct val="0"/>
              </a:spcBef>
            </a:pPr>
            <a:fld id="{9B15B67B-0F43-48D5-A085-766B9C21FB2E}" type="slidenum">
              <a:rPr lang="en-US" altLang="ja-JP" smtClean="0">
                <a:ea typeface="ＭＳ Ｐゴシック" charset="-128"/>
              </a:rPr>
              <a:pPr eaLnBrk="1" hangingPunct="1">
                <a:spcBef>
                  <a:spcPct val="0"/>
                </a:spcBef>
              </a:pPr>
              <a:t>24</a:t>
            </a:fld>
            <a:endParaRPr lang="en-US" altLang="ja-JP">
              <a:ea typeface="ＭＳ Ｐゴシック" charset="-128"/>
            </a:endParaRPr>
          </a:p>
        </p:txBody>
      </p:sp>
    </p:spTree>
    <p:extLst>
      <p:ext uri="{BB962C8B-B14F-4D97-AF65-F5344CB8AC3E}">
        <p14:creationId xmlns:p14="http://schemas.microsoft.com/office/powerpoint/2010/main" val="18076229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238250" y="1122363"/>
            <a:ext cx="7429500" cy="2387600"/>
          </a:xfrm>
        </p:spPr>
        <p:txBody>
          <a:bodyPr anchor="b"/>
          <a:lstStyle>
            <a:lvl1pPr algn="ctr">
              <a:defRPr sz="4875"/>
            </a:lvl1pPr>
          </a:lstStyle>
          <a:p>
            <a:r>
              <a:rPr kumimoji="1" lang="ja-JP" altLang="en-US"/>
              <a:t>マスター タイトルの書式設定</a:t>
            </a:r>
          </a:p>
        </p:txBody>
      </p:sp>
      <p:sp>
        <p:nvSpPr>
          <p:cNvPr id="3" name="サブタイトル 2"/>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63F65BFB-C7B4-4D4F-A655-17B049BECCA5}" type="datetimeFigureOut">
              <a:rPr kumimoji="1" lang="ja-JP" altLang="en-US" smtClean="0"/>
              <a:t>2024/9/30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A6E8595E-389E-4AF8-BF76-EC8292A46AE0}" type="slidenum">
              <a:rPr kumimoji="1" lang="ja-JP" altLang="en-US" smtClean="0"/>
              <a:t>‹#›</a:t>
            </a:fld>
            <a:endParaRPr kumimoji="1" lang="ja-JP" altLang="en-US" dirty="0"/>
          </a:p>
        </p:txBody>
      </p:sp>
    </p:spTree>
    <p:extLst>
      <p:ext uri="{BB962C8B-B14F-4D97-AF65-F5344CB8AC3E}">
        <p14:creationId xmlns:p14="http://schemas.microsoft.com/office/powerpoint/2010/main" val="2497151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F65BFB-C7B4-4D4F-A655-17B049BECCA5}" type="datetimeFigureOut">
              <a:rPr kumimoji="1" lang="ja-JP" altLang="en-US" smtClean="0"/>
              <a:t>2024/9/30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A6E8595E-389E-4AF8-BF76-EC8292A46AE0}" type="slidenum">
              <a:rPr kumimoji="1" lang="ja-JP" altLang="en-US" smtClean="0"/>
              <a:t>‹#›</a:t>
            </a:fld>
            <a:endParaRPr kumimoji="1" lang="ja-JP" altLang="en-US" dirty="0"/>
          </a:p>
        </p:txBody>
      </p:sp>
    </p:spTree>
    <p:extLst>
      <p:ext uri="{BB962C8B-B14F-4D97-AF65-F5344CB8AC3E}">
        <p14:creationId xmlns:p14="http://schemas.microsoft.com/office/powerpoint/2010/main" val="628747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088981" y="365125"/>
            <a:ext cx="2135981"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81037" y="365125"/>
            <a:ext cx="628411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63F65BFB-C7B4-4D4F-A655-17B049BECCA5}" type="datetimeFigureOut">
              <a:rPr kumimoji="1" lang="ja-JP" altLang="en-US" smtClean="0"/>
              <a:t>2024/9/30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A6E8595E-389E-4AF8-BF76-EC8292A46AE0}" type="slidenum">
              <a:rPr kumimoji="1" lang="ja-JP" altLang="en-US" smtClean="0"/>
              <a:t>‹#›</a:t>
            </a:fld>
            <a:endParaRPr kumimoji="1" lang="ja-JP" altLang="en-US" dirty="0"/>
          </a:p>
        </p:txBody>
      </p:sp>
    </p:spTree>
    <p:extLst>
      <p:ext uri="{BB962C8B-B14F-4D97-AF65-F5344CB8AC3E}">
        <p14:creationId xmlns:p14="http://schemas.microsoft.com/office/powerpoint/2010/main" val="156432612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8" name="スライド番号プレースホルダー 10"/>
          <p:cNvSpPr txBox="1">
            <a:spLocks/>
          </p:cNvSpPr>
          <p:nvPr userDrawn="1"/>
        </p:nvSpPr>
        <p:spPr>
          <a:xfrm>
            <a:off x="7508983" y="6550518"/>
            <a:ext cx="2414588" cy="365125"/>
          </a:xfrm>
          <a:prstGeom prst="rect">
            <a:avLst/>
          </a:prstGeom>
        </p:spPr>
        <p:txBody>
          <a:bodyPr vert="horz" lIns="84406" tIns="42203" rIns="84406" bIns="42203" rtlCol="0" anchor="ctr"/>
          <a:lstStyle>
            <a:defPPr>
              <a:defRPr lang="ja-JP"/>
            </a:defPPr>
            <a:lvl1pPr marL="0" algn="r" defTabSz="914400" rtl="0" eaLnBrk="1" latinLnBrk="0" hangingPunct="1">
              <a:defRPr kumimoji="1" sz="1400" kern="1200">
                <a:solidFill>
                  <a:schemeClr val="bg2">
                    <a:lumMod val="25000"/>
                  </a:schemeClr>
                </a:solidFill>
                <a:latin typeface="HGPｺﾞｼｯｸM" panose="020B0600000000000000" pitchFamily="50" charset="-128"/>
                <a:ea typeface="HGPｺﾞｼｯｸM" panose="020B0600000000000000"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7431776-3A09-45B1-A3FE-54E44F02A60E}" type="slidenum">
              <a:rPr lang="ja-JP" altLang="en-US" sz="1400" smtClean="0">
                <a:latin typeface="HGPｺﾞｼｯｸM" panose="020B0600000000000000" pitchFamily="50" charset="-128"/>
                <a:ea typeface="HGPｺﾞｼｯｸM" panose="020B0600000000000000" pitchFamily="50" charset="-128"/>
              </a:rPr>
              <a:pPr/>
              <a:t>‹#›</a:t>
            </a:fld>
            <a:endParaRPr lang="ja-JP" altLang="en-US" sz="1400" dirty="0">
              <a:latin typeface="HGPｺﾞｼｯｸM" panose="020B0600000000000000" pitchFamily="50" charset="-128"/>
              <a:ea typeface="HGPｺﾞｼｯｸM" panose="020B0600000000000000" pitchFamily="50" charset="-128"/>
            </a:endParaRPr>
          </a:p>
        </p:txBody>
      </p:sp>
      <p:sp>
        <p:nvSpPr>
          <p:cNvPr id="16" name="タイトル 1"/>
          <p:cNvSpPr>
            <a:spLocks noGrp="1"/>
          </p:cNvSpPr>
          <p:nvPr>
            <p:ph type="title"/>
          </p:nvPr>
        </p:nvSpPr>
        <p:spPr>
          <a:xfrm>
            <a:off x="626015" y="26554"/>
            <a:ext cx="9252000" cy="504000"/>
          </a:xfrm>
          <a:ln w="19050">
            <a:solidFill>
              <a:srgbClr val="28467C"/>
            </a:solidFill>
          </a:ln>
        </p:spPr>
        <p:txBody>
          <a:bodyPr>
            <a:normAutofit/>
          </a:bodyPr>
          <a:lstStyle>
            <a:lvl1pPr>
              <a:defRPr sz="2500">
                <a:solidFill>
                  <a:schemeClr val="tx1"/>
                </a:solidFill>
                <a:latin typeface="HGPｺﾞｼｯｸM" panose="020B0600000000000000" pitchFamily="50" charset="-128"/>
                <a:ea typeface="HGPｺﾞｼｯｸM" panose="020B0600000000000000" pitchFamily="50" charset="-128"/>
              </a:defRPr>
            </a:lvl1pPr>
          </a:lstStyle>
          <a:p>
            <a:r>
              <a:rPr kumimoji="1" lang="ja-JP" altLang="en-US" dirty="0"/>
              <a:t>マスター タイトルの書式設定</a:t>
            </a:r>
          </a:p>
        </p:txBody>
      </p:sp>
      <p:grpSp>
        <p:nvGrpSpPr>
          <p:cNvPr id="37" name="グループ化 36"/>
          <p:cNvGrpSpPr>
            <a:grpSpLocks noChangeAspect="1"/>
          </p:cNvGrpSpPr>
          <p:nvPr userDrawn="1"/>
        </p:nvGrpSpPr>
        <p:grpSpPr>
          <a:xfrm>
            <a:off x="-17107" y="-42400"/>
            <a:ext cx="617700" cy="617700"/>
            <a:chOff x="13311" y="25136"/>
            <a:chExt cx="612000" cy="612000"/>
          </a:xfrm>
        </p:grpSpPr>
        <p:sp>
          <p:nvSpPr>
            <p:cNvPr id="19" name="正方形/長方形 18"/>
            <p:cNvSpPr/>
            <p:nvPr userDrawn="1"/>
          </p:nvSpPr>
          <p:spPr>
            <a:xfrm>
              <a:off x="66295" y="84394"/>
              <a:ext cx="504000" cy="504000"/>
            </a:xfrm>
            <a:prstGeom prst="rect">
              <a:avLst/>
            </a:prstGeom>
            <a:solidFill>
              <a:srgbClr val="28467C"/>
            </a:solidFill>
            <a:ln w="19050">
              <a:solidFill>
                <a:srgbClr val="284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85" dirty="0">
                <a:solidFill>
                  <a:schemeClr val="tx1"/>
                </a:solidFill>
                <a:latin typeface="HGPｺﾞｼｯｸM" panose="020B0600000000000000" pitchFamily="50" charset="-128"/>
                <a:ea typeface="HGPｺﾞｼｯｸM" panose="020B0600000000000000" pitchFamily="50" charset="-128"/>
              </a:endParaRPr>
            </a:p>
          </p:txBody>
        </p:sp>
        <p:pic>
          <p:nvPicPr>
            <p:cNvPr id="23" name="図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11" y="25136"/>
              <a:ext cx="612000" cy="612000"/>
            </a:xfrm>
            <a:prstGeom prst="rect">
              <a:avLst/>
            </a:prstGeom>
          </p:spPr>
        </p:pic>
      </p:grpSp>
      <p:sp>
        <p:nvSpPr>
          <p:cNvPr id="9" name="テキスト プレースホルダー 8"/>
          <p:cNvSpPr>
            <a:spLocks noGrp="1"/>
          </p:cNvSpPr>
          <p:nvPr>
            <p:ph type="body" sz="quarter" idx="10"/>
          </p:nvPr>
        </p:nvSpPr>
        <p:spPr>
          <a:xfrm>
            <a:off x="267688" y="872533"/>
            <a:ext cx="9364625" cy="2051419"/>
          </a:xfrm>
        </p:spPr>
        <p:txBody>
          <a:bodyPr/>
          <a:lstStyle>
            <a:lvl1pPr>
              <a:defRPr sz="2200">
                <a:latin typeface="HGPｺﾞｼｯｸM" panose="020B0600000000000000" pitchFamily="50" charset="-128"/>
                <a:ea typeface="HGPｺﾞｼｯｸM" panose="020B0600000000000000" pitchFamily="50" charset="-128"/>
              </a:defRPr>
            </a:lvl1pPr>
            <a:lvl2pPr>
              <a:defRPr sz="2000">
                <a:latin typeface="HGPｺﾞｼｯｸM" panose="020B0600000000000000" pitchFamily="50" charset="-128"/>
                <a:ea typeface="HGPｺﾞｼｯｸM" panose="020B0600000000000000" pitchFamily="50" charset="-128"/>
              </a:defRPr>
            </a:lvl2pPr>
            <a:lvl3pPr>
              <a:defRPr sz="1800">
                <a:latin typeface="HGPｺﾞｼｯｸM" panose="020B0600000000000000" pitchFamily="50" charset="-128"/>
                <a:ea typeface="HGPｺﾞｼｯｸM" panose="020B0600000000000000" pitchFamily="50" charset="-128"/>
              </a:defRPr>
            </a:lvl3pPr>
            <a:lvl4pPr>
              <a:defRPr sz="1600">
                <a:latin typeface="HGPｺﾞｼｯｸM" panose="020B0600000000000000" pitchFamily="50" charset="-128"/>
                <a:ea typeface="HGPｺﾞｼｯｸM" panose="020B0600000000000000" pitchFamily="50" charset="-128"/>
              </a:defRPr>
            </a:lvl4pPr>
            <a:lvl5pPr>
              <a:defRPr sz="1400">
                <a:latin typeface="HGPｺﾞｼｯｸM" panose="020B0600000000000000" pitchFamily="50" charset="-128"/>
                <a:ea typeface="HGPｺﾞｼｯｸM" panose="020B06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5" name="テキスト ボックス 14"/>
          <p:cNvSpPr txBox="1"/>
          <p:nvPr userDrawn="1"/>
        </p:nvSpPr>
        <p:spPr>
          <a:xfrm>
            <a:off x="-29720" y="6516006"/>
            <a:ext cx="10229123" cy="153888"/>
          </a:xfrm>
          <a:prstGeom prst="rect">
            <a:avLst/>
          </a:prstGeom>
          <a:noFill/>
        </p:spPr>
        <p:txBody>
          <a:bodyPr wrap="square" rtlCol="0">
            <a:spAutoFit/>
          </a:bodyPr>
          <a:lstStyle/>
          <a:p>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r>
              <a:rPr lang="ja-JP" altLang="en-US" sz="400" b="1" spc="40" baseline="0" dirty="0">
                <a:solidFill>
                  <a:srgbClr val="28467C"/>
                </a:solidFill>
                <a:latin typeface="HGPｺﾞｼｯｸM" panose="020B0600000000000000" pitchFamily="50" charset="-128"/>
                <a:ea typeface="HGPｺﾞｼｯｸM" panose="020B0600000000000000" pitchFamily="50" charset="-128"/>
              </a:rPr>
              <a:t>💛</a:t>
            </a:r>
            <a:r>
              <a:rPr lang="en-US" altLang="ja-JP" sz="400" b="1" spc="40" baseline="0" dirty="0">
                <a:solidFill>
                  <a:srgbClr val="28467C"/>
                </a:solidFill>
                <a:latin typeface="HGPｺﾞｼｯｸM" panose="020B0600000000000000" pitchFamily="50" charset="-128"/>
                <a:ea typeface="HGPｺﾞｼｯｸM" panose="020B0600000000000000" pitchFamily="50" charset="-128"/>
              </a:rPr>
              <a:t>TOYAMACITY</a:t>
            </a:r>
            <a:endParaRPr lang="ja-JP" altLang="en-US" sz="400" b="1" spc="40" baseline="0" dirty="0">
              <a:solidFill>
                <a:srgbClr val="28467C"/>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3826996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タイトル スライド">
    <p:spTree>
      <p:nvGrpSpPr>
        <p:cNvPr id="1" name=""/>
        <p:cNvGrpSpPr/>
        <p:nvPr/>
      </p:nvGrpSpPr>
      <p:grpSpPr>
        <a:xfrm>
          <a:off x="0" y="0"/>
          <a:ext cx="0" cy="0"/>
          <a:chOff x="0" y="0"/>
          <a:chExt cx="0" cy="0"/>
        </a:xfrm>
      </p:grpSpPr>
      <p:sp>
        <p:nvSpPr>
          <p:cNvPr id="16" name="タイトル 1"/>
          <p:cNvSpPr>
            <a:spLocks noGrp="1"/>
          </p:cNvSpPr>
          <p:nvPr>
            <p:ph type="title"/>
          </p:nvPr>
        </p:nvSpPr>
        <p:spPr>
          <a:xfrm>
            <a:off x="626015" y="26554"/>
            <a:ext cx="9252000" cy="504000"/>
          </a:xfrm>
          <a:ln w="19050">
            <a:solidFill>
              <a:srgbClr val="28467C"/>
            </a:solidFill>
          </a:ln>
        </p:spPr>
        <p:txBody>
          <a:bodyPr>
            <a:normAutofit/>
          </a:bodyPr>
          <a:lstStyle>
            <a:lvl1pPr>
              <a:defRPr sz="2500">
                <a:solidFill>
                  <a:schemeClr val="tx1"/>
                </a:solidFill>
                <a:latin typeface="HGPｺﾞｼｯｸM" panose="020B0600000000000000" pitchFamily="50" charset="-128"/>
                <a:ea typeface="HGPｺﾞｼｯｸM" panose="020B0600000000000000" pitchFamily="50" charset="-128"/>
              </a:defRPr>
            </a:lvl1pPr>
          </a:lstStyle>
          <a:p>
            <a:r>
              <a:rPr kumimoji="1" lang="ja-JP" altLang="en-US" dirty="0"/>
              <a:t>マスター タイトルの書式設定</a:t>
            </a:r>
          </a:p>
        </p:txBody>
      </p:sp>
      <p:grpSp>
        <p:nvGrpSpPr>
          <p:cNvPr id="37" name="グループ化 36"/>
          <p:cNvGrpSpPr>
            <a:grpSpLocks noChangeAspect="1"/>
          </p:cNvGrpSpPr>
          <p:nvPr userDrawn="1"/>
        </p:nvGrpSpPr>
        <p:grpSpPr>
          <a:xfrm>
            <a:off x="-17107" y="-42400"/>
            <a:ext cx="617700" cy="617700"/>
            <a:chOff x="13311" y="25136"/>
            <a:chExt cx="612000" cy="612000"/>
          </a:xfrm>
        </p:grpSpPr>
        <p:sp>
          <p:nvSpPr>
            <p:cNvPr id="19" name="正方形/長方形 18"/>
            <p:cNvSpPr/>
            <p:nvPr userDrawn="1"/>
          </p:nvSpPr>
          <p:spPr>
            <a:xfrm>
              <a:off x="66295" y="84394"/>
              <a:ext cx="504000" cy="504000"/>
            </a:xfrm>
            <a:prstGeom prst="rect">
              <a:avLst/>
            </a:prstGeom>
            <a:solidFill>
              <a:srgbClr val="28467C"/>
            </a:solidFill>
            <a:ln w="19050">
              <a:solidFill>
                <a:srgbClr val="284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85" dirty="0">
                <a:solidFill>
                  <a:schemeClr val="tx1"/>
                </a:solidFill>
                <a:latin typeface="HGPｺﾞｼｯｸM" panose="020B0600000000000000" pitchFamily="50" charset="-128"/>
                <a:ea typeface="HGPｺﾞｼｯｸM" panose="020B0600000000000000" pitchFamily="50" charset="-128"/>
              </a:endParaRPr>
            </a:p>
          </p:txBody>
        </p:sp>
        <p:pic>
          <p:nvPicPr>
            <p:cNvPr id="23" name="図 2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311" y="25136"/>
              <a:ext cx="612000" cy="612000"/>
            </a:xfrm>
            <a:prstGeom prst="rect">
              <a:avLst/>
            </a:prstGeom>
          </p:spPr>
        </p:pic>
      </p:grpSp>
      <p:sp>
        <p:nvSpPr>
          <p:cNvPr id="9" name="テキスト プレースホルダー 8"/>
          <p:cNvSpPr>
            <a:spLocks noGrp="1"/>
          </p:cNvSpPr>
          <p:nvPr>
            <p:ph type="body" sz="quarter" idx="10"/>
          </p:nvPr>
        </p:nvSpPr>
        <p:spPr>
          <a:xfrm>
            <a:off x="267688" y="872533"/>
            <a:ext cx="9364625" cy="2051419"/>
          </a:xfrm>
        </p:spPr>
        <p:txBody>
          <a:bodyPr/>
          <a:lstStyle>
            <a:lvl1pPr>
              <a:defRPr sz="2200">
                <a:latin typeface="HGPｺﾞｼｯｸM" panose="020B0600000000000000" pitchFamily="50" charset="-128"/>
                <a:ea typeface="HGPｺﾞｼｯｸM" panose="020B0600000000000000" pitchFamily="50" charset="-128"/>
              </a:defRPr>
            </a:lvl1pPr>
            <a:lvl2pPr>
              <a:defRPr sz="2000">
                <a:latin typeface="HGPｺﾞｼｯｸM" panose="020B0600000000000000" pitchFamily="50" charset="-128"/>
                <a:ea typeface="HGPｺﾞｼｯｸM" panose="020B0600000000000000" pitchFamily="50" charset="-128"/>
              </a:defRPr>
            </a:lvl2pPr>
            <a:lvl3pPr>
              <a:defRPr sz="1800">
                <a:latin typeface="HGPｺﾞｼｯｸM" panose="020B0600000000000000" pitchFamily="50" charset="-128"/>
                <a:ea typeface="HGPｺﾞｼｯｸM" panose="020B0600000000000000" pitchFamily="50" charset="-128"/>
              </a:defRPr>
            </a:lvl3pPr>
            <a:lvl4pPr>
              <a:defRPr sz="1600">
                <a:latin typeface="HGPｺﾞｼｯｸM" panose="020B0600000000000000" pitchFamily="50" charset="-128"/>
                <a:ea typeface="HGPｺﾞｼｯｸM" panose="020B0600000000000000" pitchFamily="50" charset="-128"/>
              </a:defRPr>
            </a:lvl4pPr>
            <a:lvl5pPr>
              <a:defRPr sz="1400">
                <a:latin typeface="HGPｺﾞｼｯｸM" panose="020B0600000000000000" pitchFamily="50" charset="-128"/>
                <a:ea typeface="HGPｺﾞｼｯｸM" panose="020B0600000000000000" pitchFamily="50" charset="-128"/>
              </a:defRPr>
            </a:lvl5pPr>
          </a:lstStyle>
          <a:p>
            <a:pPr lvl="0"/>
            <a:r>
              <a:rPr kumimoji="1" lang="ja-JP" altLang="en-US" dirty="0"/>
              <a:t>マスター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7" name="スライド番号プレースホルダー 10">
            <a:extLst>
              <a:ext uri="{FF2B5EF4-FFF2-40B4-BE49-F238E27FC236}">
                <a16:creationId xmlns:a16="http://schemas.microsoft.com/office/drawing/2014/main" id="{B2099E2F-C819-4C63-BA96-CB5DE5884781}"/>
              </a:ext>
            </a:extLst>
          </p:cNvPr>
          <p:cNvSpPr txBox="1">
            <a:spLocks/>
          </p:cNvSpPr>
          <p:nvPr userDrawn="1"/>
        </p:nvSpPr>
        <p:spPr>
          <a:xfrm>
            <a:off x="7508983" y="6550518"/>
            <a:ext cx="2414588" cy="365125"/>
          </a:xfrm>
          <a:prstGeom prst="rect">
            <a:avLst/>
          </a:prstGeom>
        </p:spPr>
        <p:txBody>
          <a:bodyPr vert="horz" lIns="84406" tIns="42203" rIns="84406" bIns="42203" rtlCol="0" anchor="ctr"/>
          <a:lstStyle>
            <a:defPPr>
              <a:defRPr lang="ja-JP"/>
            </a:defPPr>
            <a:lvl1pPr marL="0" algn="r" defTabSz="914400" rtl="0" eaLnBrk="1" latinLnBrk="0" hangingPunct="1">
              <a:defRPr kumimoji="1" sz="1400" kern="1200">
                <a:solidFill>
                  <a:schemeClr val="bg2">
                    <a:lumMod val="25000"/>
                  </a:schemeClr>
                </a:solidFill>
                <a:latin typeface="HGPｺﾞｼｯｸM" panose="020B0600000000000000" pitchFamily="50" charset="-128"/>
                <a:ea typeface="HGPｺﾞｼｯｸM" panose="020B0600000000000000"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7431776-3A09-45B1-A3FE-54E44F02A60E}" type="slidenum">
              <a:rPr lang="ja-JP" altLang="en-US" sz="1400" smtClean="0">
                <a:latin typeface="HGPｺﾞｼｯｸM" panose="020B0600000000000000" pitchFamily="50" charset="-128"/>
                <a:ea typeface="HGPｺﾞｼｯｸM" panose="020B0600000000000000" pitchFamily="50" charset="-128"/>
              </a:rPr>
              <a:pPr/>
              <a:t>‹#›</a:t>
            </a:fld>
            <a:endParaRPr lang="ja-JP" altLang="en-US" sz="1400" dirty="0">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24985831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タイトル スライド">
    <p:spTree>
      <p:nvGrpSpPr>
        <p:cNvPr id="1" name=""/>
        <p:cNvGrpSpPr/>
        <p:nvPr/>
      </p:nvGrpSpPr>
      <p:grpSpPr>
        <a:xfrm>
          <a:off x="0" y="0"/>
          <a:ext cx="0" cy="0"/>
          <a:chOff x="0" y="0"/>
          <a:chExt cx="0" cy="0"/>
        </a:xfrm>
      </p:grpSpPr>
      <p:sp>
        <p:nvSpPr>
          <p:cNvPr id="8" name="スライド番号プレースホルダー 10"/>
          <p:cNvSpPr txBox="1">
            <a:spLocks/>
          </p:cNvSpPr>
          <p:nvPr userDrawn="1"/>
        </p:nvSpPr>
        <p:spPr>
          <a:xfrm>
            <a:off x="7475932" y="6484416"/>
            <a:ext cx="2414588" cy="365125"/>
          </a:xfrm>
          <a:prstGeom prst="rect">
            <a:avLst/>
          </a:prstGeom>
        </p:spPr>
        <p:txBody>
          <a:bodyPr vert="horz" lIns="84406" tIns="42203" rIns="84406" bIns="42203" rtlCol="0" anchor="ctr"/>
          <a:lstStyle>
            <a:defPPr>
              <a:defRPr lang="ja-JP"/>
            </a:defPPr>
            <a:lvl1pPr marL="0" algn="r" defTabSz="914400" rtl="0" eaLnBrk="1" latinLnBrk="0" hangingPunct="1">
              <a:defRPr kumimoji="1" sz="1400" kern="1200">
                <a:solidFill>
                  <a:schemeClr val="bg2">
                    <a:lumMod val="25000"/>
                  </a:schemeClr>
                </a:solidFill>
                <a:latin typeface="HGPｺﾞｼｯｸM" panose="020B0600000000000000" pitchFamily="50" charset="-128"/>
                <a:ea typeface="HGPｺﾞｼｯｸM" panose="020B0600000000000000"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7431776-3A09-45B1-A3FE-54E44F02A60E}" type="slidenum">
              <a:rPr lang="ja-JP" altLang="en-US" sz="1400" smtClean="0">
                <a:solidFill>
                  <a:schemeClr val="tx1">
                    <a:lumMod val="75000"/>
                    <a:lumOff val="25000"/>
                  </a:schemeClr>
                </a:solidFill>
                <a:latin typeface="BIZ UDPゴシック" panose="020B0400000000000000" pitchFamily="50" charset="-128"/>
                <a:ea typeface="BIZ UDPゴシック" panose="020B0400000000000000" pitchFamily="50" charset="-128"/>
              </a:rPr>
              <a:pPr/>
              <a:t>‹#›</a:t>
            </a:fld>
            <a:endPar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5" name="タイトル 1">
            <a:extLst>
              <a:ext uri="{FF2B5EF4-FFF2-40B4-BE49-F238E27FC236}">
                <a16:creationId xmlns:a16="http://schemas.microsoft.com/office/drawing/2014/main" id="{BD8B7ED7-BE17-4AF3-8528-E3DADB6264F9}"/>
              </a:ext>
            </a:extLst>
          </p:cNvPr>
          <p:cNvSpPr>
            <a:spLocks noGrp="1"/>
          </p:cNvSpPr>
          <p:nvPr>
            <p:ph type="title"/>
          </p:nvPr>
        </p:nvSpPr>
        <p:spPr>
          <a:xfrm>
            <a:off x="689858" y="74289"/>
            <a:ext cx="9137807" cy="557580"/>
          </a:xfrm>
          <a:ln w="19050">
            <a:solidFill>
              <a:srgbClr val="28467C"/>
            </a:solidFill>
          </a:ln>
        </p:spPr>
        <p:txBody>
          <a:bodyPr>
            <a:normAutofit/>
          </a:bodyPr>
          <a:lstStyle>
            <a:lvl1pPr>
              <a:defRPr sz="2400">
                <a:solidFill>
                  <a:schemeClr val="tx1">
                    <a:lumMod val="75000"/>
                    <a:lumOff val="25000"/>
                  </a:schemeClr>
                </a:solidFill>
                <a:latin typeface="BIZ UDPゴシック" panose="020B0400000000000000" pitchFamily="50" charset="-128"/>
                <a:ea typeface="BIZ UDPゴシック" panose="020B0400000000000000" pitchFamily="50" charset="-128"/>
              </a:defRPr>
            </a:lvl1pPr>
          </a:lstStyle>
          <a:p>
            <a:r>
              <a:rPr kumimoji="1" lang="ja-JP" altLang="en-US" dirty="0"/>
              <a:t>マスター タイトルの書式設定</a:t>
            </a:r>
          </a:p>
        </p:txBody>
      </p:sp>
      <p:grpSp>
        <p:nvGrpSpPr>
          <p:cNvPr id="17" name="グループ化 16">
            <a:extLst>
              <a:ext uri="{FF2B5EF4-FFF2-40B4-BE49-F238E27FC236}">
                <a16:creationId xmlns:a16="http://schemas.microsoft.com/office/drawing/2014/main" id="{495B7185-7CD9-4639-A654-6FB1514E679C}"/>
              </a:ext>
            </a:extLst>
          </p:cNvPr>
          <p:cNvGrpSpPr>
            <a:grpSpLocks noChangeAspect="1"/>
          </p:cNvGrpSpPr>
          <p:nvPr userDrawn="1"/>
        </p:nvGrpSpPr>
        <p:grpSpPr>
          <a:xfrm>
            <a:off x="8833" y="2995"/>
            <a:ext cx="683294" cy="683294"/>
            <a:chOff x="13311" y="25136"/>
            <a:chExt cx="612000" cy="612000"/>
          </a:xfrm>
        </p:grpSpPr>
        <p:sp>
          <p:nvSpPr>
            <p:cNvPr id="18" name="正方形/長方形 17">
              <a:extLst>
                <a:ext uri="{FF2B5EF4-FFF2-40B4-BE49-F238E27FC236}">
                  <a16:creationId xmlns:a16="http://schemas.microsoft.com/office/drawing/2014/main" id="{5250E4A3-57F2-4ED0-82FC-61A43ED4757D}"/>
                </a:ext>
              </a:extLst>
            </p:cNvPr>
            <p:cNvSpPr/>
            <p:nvPr userDrawn="1"/>
          </p:nvSpPr>
          <p:spPr>
            <a:xfrm>
              <a:off x="66295" y="84394"/>
              <a:ext cx="504000" cy="504000"/>
            </a:xfrm>
            <a:prstGeom prst="rect">
              <a:avLst/>
            </a:prstGeom>
            <a:solidFill>
              <a:srgbClr val="28467C"/>
            </a:solidFill>
            <a:ln w="19050">
              <a:solidFill>
                <a:srgbClr val="284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2585" dirty="0">
                <a:solidFill>
                  <a:schemeClr val="tx1"/>
                </a:solidFill>
                <a:latin typeface="HGPｺﾞｼｯｸM" panose="020B0600000000000000" pitchFamily="50" charset="-128"/>
                <a:ea typeface="HGPｺﾞｼｯｸM" panose="020B0600000000000000" pitchFamily="50" charset="-128"/>
              </a:endParaRPr>
            </a:p>
          </p:txBody>
        </p:sp>
        <p:pic>
          <p:nvPicPr>
            <p:cNvPr id="20" name="図 19">
              <a:extLst>
                <a:ext uri="{FF2B5EF4-FFF2-40B4-BE49-F238E27FC236}">
                  <a16:creationId xmlns:a16="http://schemas.microsoft.com/office/drawing/2014/main" id="{B5E3C770-A0EA-46D3-B5DE-0299B724FF7A}"/>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3311" y="25136"/>
              <a:ext cx="612000" cy="612000"/>
            </a:xfrm>
            <a:prstGeom prst="rect">
              <a:avLst/>
            </a:prstGeom>
          </p:spPr>
        </p:pic>
      </p:grpSp>
    </p:spTree>
    <p:extLst>
      <p:ext uri="{BB962C8B-B14F-4D97-AF65-F5344CB8AC3E}">
        <p14:creationId xmlns:p14="http://schemas.microsoft.com/office/powerpoint/2010/main" val="1554612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タイトル スライド">
    <p:spTree>
      <p:nvGrpSpPr>
        <p:cNvPr id="1" name=""/>
        <p:cNvGrpSpPr/>
        <p:nvPr/>
      </p:nvGrpSpPr>
      <p:grpSpPr>
        <a:xfrm>
          <a:off x="0" y="0"/>
          <a:ext cx="0" cy="0"/>
          <a:chOff x="0" y="0"/>
          <a:chExt cx="0" cy="0"/>
        </a:xfrm>
      </p:grpSpPr>
      <p:sp>
        <p:nvSpPr>
          <p:cNvPr id="7" name="スライド番号プレースホルダー 10">
            <a:extLst>
              <a:ext uri="{FF2B5EF4-FFF2-40B4-BE49-F238E27FC236}">
                <a16:creationId xmlns:a16="http://schemas.microsoft.com/office/drawing/2014/main" id="{B2099E2F-C819-4C63-BA96-CB5DE5884781}"/>
              </a:ext>
            </a:extLst>
          </p:cNvPr>
          <p:cNvSpPr txBox="1">
            <a:spLocks/>
          </p:cNvSpPr>
          <p:nvPr userDrawn="1"/>
        </p:nvSpPr>
        <p:spPr>
          <a:xfrm>
            <a:off x="7508983" y="6550518"/>
            <a:ext cx="2414588" cy="365125"/>
          </a:xfrm>
          <a:prstGeom prst="rect">
            <a:avLst/>
          </a:prstGeom>
        </p:spPr>
        <p:txBody>
          <a:bodyPr vert="horz" lIns="84406" tIns="42203" rIns="84406" bIns="42203" rtlCol="0" anchor="ctr"/>
          <a:lstStyle>
            <a:defPPr>
              <a:defRPr lang="ja-JP"/>
            </a:defPPr>
            <a:lvl1pPr marL="0" algn="r" defTabSz="914400" rtl="0" eaLnBrk="1" latinLnBrk="0" hangingPunct="1">
              <a:defRPr kumimoji="1" sz="1400" kern="1200">
                <a:solidFill>
                  <a:schemeClr val="bg2">
                    <a:lumMod val="25000"/>
                  </a:schemeClr>
                </a:solidFill>
                <a:latin typeface="HGPｺﾞｼｯｸM" panose="020B0600000000000000" pitchFamily="50" charset="-128"/>
                <a:ea typeface="HGPｺﾞｼｯｸM" panose="020B0600000000000000" pitchFamily="50" charset="-128"/>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7431776-3A09-45B1-A3FE-54E44F02A60E}" type="slidenum">
              <a:rPr lang="ja-JP" altLang="en-US" sz="1400" smtClean="0">
                <a:latin typeface="HGPｺﾞｼｯｸM" panose="020B0600000000000000" pitchFamily="50" charset="-128"/>
                <a:ea typeface="HGPｺﾞｼｯｸM" panose="020B0600000000000000" pitchFamily="50" charset="-128"/>
              </a:rPr>
              <a:pPr/>
              <a:t>‹#›</a:t>
            </a:fld>
            <a:endParaRPr lang="ja-JP" altLang="en-US" sz="1400" dirty="0">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1745542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25121A8-D39F-4FEB-AF03-5AD25CA5A938}" type="datetimeFigureOut">
              <a:rPr kumimoji="1" lang="ja-JP" altLang="en-US" smtClean="0"/>
              <a:t>2024/9/30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6D91D3BC-E4B5-481C-836D-100F8266E061}" type="slidenum">
              <a:rPr kumimoji="1" lang="ja-JP" altLang="en-US" smtClean="0"/>
              <a:t>‹#›</a:t>
            </a:fld>
            <a:endParaRPr kumimoji="1" lang="ja-JP" altLang="en-US" dirty="0"/>
          </a:p>
        </p:txBody>
      </p:sp>
    </p:spTree>
    <p:extLst>
      <p:ext uri="{BB962C8B-B14F-4D97-AF65-F5344CB8AC3E}">
        <p14:creationId xmlns:p14="http://schemas.microsoft.com/office/powerpoint/2010/main" val="1129568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75878" y="1709739"/>
            <a:ext cx="8543925" cy="2852737"/>
          </a:xfrm>
        </p:spPr>
        <p:txBody>
          <a:bodyPr anchor="b"/>
          <a:lstStyle>
            <a:lvl1pPr>
              <a:defRPr sz="4875"/>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63F65BFB-C7B4-4D4F-A655-17B049BECCA5}" type="datetimeFigureOut">
              <a:rPr kumimoji="1" lang="ja-JP" altLang="en-US" smtClean="0"/>
              <a:t>2024/9/30</a:t>
            </a:fld>
            <a:endParaRPr kumimoji="1" lang="ja-JP" altLang="en-US" dirty="0"/>
          </a:p>
        </p:txBody>
      </p:sp>
      <p:sp>
        <p:nvSpPr>
          <p:cNvPr id="5" name="フッター プレースホルダー 4"/>
          <p:cNvSpPr>
            <a:spLocks noGrp="1"/>
          </p:cNvSpPr>
          <p:nvPr>
            <p:ph type="ftr" sz="quarter" idx="11"/>
          </p:nvPr>
        </p:nvSpPr>
        <p:spPr/>
        <p:txBody>
          <a:bodyPr/>
          <a:lstStyle/>
          <a:p>
            <a:endParaRPr kumimoji="1" lang="ja-JP" altLang="en-US" dirty="0"/>
          </a:p>
        </p:txBody>
      </p:sp>
      <p:sp>
        <p:nvSpPr>
          <p:cNvPr id="6" name="スライド番号プレースホルダー 5"/>
          <p:cNvSpPr>
            <a:spLocks noGrp="1"/>
          </p:cNvSpPr>
          <p:nvPr>
            <p:ph type="sldNum" sz="quarter" idx="12"/>
          </p:nvPr>
        </p:nvSpPr>
        <p:spPr/>
        <p:txBody>
          <a:bodyPr/>
          <a:lstStyle/>
          <a:p>
            <a:fld id="{A6E8595E-389E-4AF8-BF76-EC8292A46AE0}" type="slidenum">
              <a:rPr kumimoji="1" lang="ja-JP" altLang="en-US" smtClean="0"/>
              <a:t>‹#›</a:t>
            </a:fld>
            <a:endParaRPr kumimoji="1" lang="ja-JP" altLang="en-US" dirty="0"/>
          </a:p>
        </p:txBody>
      </p:sp>
    </p:spTree>
    <p:extLst>
      <p:ext uri="{BB962C8B-B14F-4D97-AF65-F5344CB8AC3E}">
        <p14:creationId xmlns:p14="http://schemas.microsoft.com/office/powerpoint/2010/main" val="12191609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81038"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5014913"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63F65BFB-C7B4-4D4F-A655-17B049BECCA5}" type="datetimeFigureOut">
              <a:rPr kumimoji="1" lang="ja-JP" altLang="en-US" smtClean="0"/>
              <a:t>2024/9/30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A6E8595E-389E-4AF8-BF76-EC8292A46AE0}" type="slidenum">
              <a:rPr kumimoji="1" lang="ja-JP" altLang="en-US" smtClean="0"/>
              <a:t>‹#›</a:t>
            </a:fld>
            <a:endParaRPr kumimoji="1" lang="ja-JP" altLang="en-US" dirty="0"/>
          </a:p>
        </p:txBody>
      </p:sp>
    </p:spTree>
    <p:extLst>
      <p:ext uri="{BB962C8B-B14F-4D97-AF65-F5344CB8AC3E}">
        <p14:creationId xmlns:p14="http://schemas.microsoft.com/office/powerpoint/2010/main" val="26529872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365126"/>
            <a:ext cx="8543925"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82328" y="2505075"/>
            <a:ext cx="4190702"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5014913" y="2505075"/>
            <a:ext cx="4211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63F65BFB-C7B4-4D4F-A655-17B049BECCA5}" type="datetimeFigureOut">
              <a:rPr kumimoji="1" lang="ja-JP" altLang="en-US" smtClean="0"/>
              <a:t>2024/9/30</a:t>
            </a:fld>
            <a:endParaRPr kumimoji="1" lang="ja-JP" altLang="en-US" dirty="0"/>
          </a:p>
        </p:txBody>
      </p:sp>
      <p:sp>
        <p:nvSpPr>
          <p:cNvPr id="8" name="フッター プレースホルダー 7"/>
          <p:cNvSpPr>
            <a:spLocks noGrp="1"/>
          </p:cNvSpPr>
          <p:nvPr>
            <p:ph type="ftr" sz="quarter" idx="11"/>
          </p:nvPr>
        </p:nvSpPr>
        <p:spPr/>
        <p:txBody>
          <a:bodyPr/>
          <a:lstStyle/>
          <a:p>
            <a:endParaRPr kumimoji="1" lang="ja-JP" altLang="en-US" dirty="0"/>
          </a:p>
        </p:txBody>
      </p:sp>
      <p:sp>
        <p:nvSpPr>
          <p:cNvPr id="9" name="スライド番号プレースホルダー 8"/>
          <p:cNvSpPr>
            <a:spLocks noGrp="1"/>
          </p:cNvSpPr>
          <p:nvPr>
            <p:ph type="sldNum" sz="quarter" idx="12"/>
          </p:nvPr>
        </p:nvSpPr>
        <p:spPr/>
        <p:txBody>
          <a:bodyPr/>
          <a:lstStyle/>
          <a:p>
            <a:fld id="{A6E8595E-389E-4AF8-BF76-EC8292A46AE0}" type="slidenum">
              <a:rPr kumimoji="1" lang="ja-JP" altLang="en-US" smtClean="0"/>
              <a:t>‹#›</a:t>
            </a:fld>
            <a:endParaRPr kumimoji="1" lang="ja-JP" altLang="en-US" dirty="0"/>
          </a:p>
        </p:txBody>
      </p:sp>
    </p:spTree>
    <p:extLst>
      <p:ext uri="{BB962C8B-B14F-4D97-AF65-F5344CB8AC3E}">
        <p14:creationId xmlns:p14="http://schemas.microsoft.com/office/powerpoint/2010/main" val="39355402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63F65BFB-C7B4-4D4F-A655-17B049BECCA5}" type="datetimeFigureOut">
              <a:rPr kumimoji="1" lang="ja-JP" altLang="en-US" smtClean="0"/>
              <a:t>2024/9/30</a:t>
            </a:fld>
            <a:endParaRPr kumimoji="1" lang="ja-JP" altLang="en-US" dirty="0"/>
          </a:p>
        </p:txBody>
      </p:sp>
      <p:sp>
        <p:nvSpPr>
          <p:cNvPr id="4" name="フッター プレースホルダー 3"/>
          <p:cNvSpPr>
            <a:spLocks noGrp="1"/>
          </p:cNvSpPr>
          <p:nvPr>
            <p:ph type="ftr" sz="quarter" idx="11"/>
          </p:nvPr>
        </p:nvSpPr>
        <p:spPr/>
        <p:txBody>
          <a:bodyPr/>
          <a:lstStyle/>
          <a:p>
            <a:endParaRPr kumimoji="1" lang="ja-JP" altLang="en-US" dirty="0"/>
          </a:p>
        </p:txBody>
      </p:sp>
      <p:sp>
        <p:nvSpPr>
          <p:cNvPr id="5" name="スライド番号プレースホルダー 4"/>
          <p:cNvSpPr>
            <a:spLocks noGrp="1"/>
          </p:cNvSpPr>
          <p:nvPr>
            <p:ph type="sldNum" sz="quarter" idx="12"/>
          </p:nvPr>
        </p:nvSpPr>
        <p:spPr/>
        <p:txBody>
          <a:bodyPr/>
          <a:lstStyle/>
          <a:p>
            <a:fld id="{A6E8595E-389E-4AF8-BF76-EC8292A46AE0}" type="slidenum">
              <a:rPr kumimoji="1" lang="ja-JP" altLang="en-US" smtClean="0"/>
              <a:t>‹#›</a:t>
            </a:fld>
            <a:endParaRPr kumimoji="1" lang="ja-JP" altLang="en-US" dirty="0"/>
          </a:p>
        </p:txBody>
      </p:sp>
    </p:spTree>
    <p:extLst>
      <p:ext uri="{BB962C8B-B14F-4D97-AF65-F5344CB8AC3E}">
        <p14:creationId xmlns:p14="http://schemas.microsoft.com/office/powerpoint/2010/main" val="1843800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63F65BFB-C7B4-4D4F-A655-17B049BECCA5}" type="datetimeFigureOut">
              <a:rPr kumimoji="1" lang="ja-JP" altLang="en-US" smtClean="0"/>
              <a:t>2024/9/30</a:t>
            </a:fld>
            <a:endParaRPr kumimoji="1" lang="ja-JP" altLang="en-US" dirty="0"/>
          </a:p>
        </p:txBody>
      </p:sp>
      <p:sp>
        <p:nvSpPr>
          <p:cNvPr id="3" name="フッター プレースホルダー 2"/>
          <p:cNvSpPr>
            <a:spLocks noGrp="1"/>
          </p:cNvSpPr>
          <p:nvPr>
            <p:ph type="ftr" sz="quarter" idx="11"/>
          </p:nvPr>
        </p:nvSpPr>
        <p:spPr/>
        <p:txBody>
          <a:bodyPr/>
          <a:lstStyle/>
          <a:p>
            <a:endParaRPr kumimoji="1" lang="ja-JP" altLang="en-US" dirty="0"/>
          </a:p>
        </p:txBody>
      </p:sp>
      <p:sp>
        <p:nvSpPr>
          <p:cNvPr id="4" name="スライド番号プレースホルダー 3"/>
          <p:cNvSpPr>
            <a:spLocks noGrp="1"/>
          </p:cNvSpPr>
          <p:nvPr>
            <p:ph type="sldNum" sz="quarter" idx="12"/>
          </p:nvPr>
        </p:nvSpPr>
        <p:spPr/>
        <p:txBody>
          <a:bodyPr/>
          <a:lstStyle/>
          <a:p>
            <a:fld id="{A6E8595E-389E-4AF8-BF76-EC8292A46AE0}" type="slidenum">
              <a:rPr kumimoji="1" lang="ja-JP" altLang="en-US" smtClean="0"/>
              <a:t>‹#›</a:t>
            </a:fld>
            <a:endParaRPr kumimoji="1" lang="ja-JP" altLang="en-US" dirty="0"/>
          </a:p>
        </p:txBody>
      </p:sp>
    </p:spTree>
    <p:extLst>
      <p:ext uri="{BB962C8B-B14F-4D97-AF65-F5344CB8AC3E}">
        <p14:creationId xmlns:p14="http://schemas.microsoft.com/office/powerpoint/2010/main" val="3342332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コンテンツ プレースホルダー 2"/>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3F65BFB-C7B4-4D4F-A655-17B049BECCA5}" type="datetimeFigureOut">
              <a:rPr kumimoji="1" lang="ja-JP" altLang="en-US" smtClean="0"/>
              <a:t>2024/9/30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A6E8595E-389E-4AF8-BF76-EC8292A46AE0}" type="slidenum">
              <a:rPr kumimoji="1" lang="ja-JP" altLang="en-US" smtClean="0"/>
              <a:t>‹#›</a:t>
            </a:fld>
            <a:endParaRPr kumimoji="1" lang="ja-JP" altLang="en-US" dirty="0"/>
          </a:p>
        </p:txBody>
      </p:sp>
    </p:spTree>
    <p:extLst>
      <p:ext uri="{BB962C8B-B14F-4D97-AF65-F5344CB8AC3E}">
        <p14:creationId xmlns:p14="http://schemas.microsoft.com/office/powerpoint/2010/main" val="19825697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図プレースホルダー 2"/>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kumimoji="1" lang="ja-JP" altLang="en-US"/>
          </a:p>
        </p:txBody>
      </p:sp>
      <p:sp>
        <p:nvSpPr>
          <p:cNvPr id="4" name="テキスト プレースホルダー 3"/>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63F65BFB-C7B4-4D4F-A655-17B049BECCA5}" type="datetimeFigureOut">
              <a:rPr kumimoji="1" lang="ja-JP" altLang="en-US" smtClean="0"/>
              <a:t>2024/9/30</a:t>
            </a:fld>
            <a:endParaRPr kumimoji="1" lang="ja-JP" altLang="en-US" dirty="0"/>
          </a:p>
        </p:txBody>
      </p:sp>
      <p:sp>
        <p:nvSpPr>
          <p:cNvPr id="6" name="フッター プレースホルダー 5"/>
          <p:cNvSpPr>
            <a:spLocks noGrp="1"/>
          </p:cNvSpPr>
          <p:nvPr>
            <p:ph type="ftr" sz="quarter" idx="11"/>
          </p:nvPr>
        </p:nvSpPr>
        <p:spPr/>
        <p:txBody>
          <a:bodyPr/>
          <a:lstStyle/>
          <a:p>
            <a:endParaRPr kumimoji="1" lang="ja-JP" altLang="en-US" dirty="0"/>
          </a:p>
        </p:txBody>
      </p:sp>
      <p:sp>
        <p:nvSpPr>
          <p:cNvPr id="7" name="スライド番号プレースホルダー 6"/>
          <p:cNvSpPr>
            <a:spLocks noGrp="1"/>
          </p:cNvSpPr>
          <p:nvPr>
            <p:ph type="sldNum" sz="quarter" idx="12"/>
          </p:nvPr>
        </p:nvSpPr>
        <p:spPr/>
        <p:txBody>
          <a:bodyPr/>
          <a:lstStyle/>
          <a:p>
            <a:fld id="{A6E8595E-389E-4AF8-BF76-EC8292A46AE0}" type="slidenum">
              <a:rPr kumimoji="1" lang="ja-JP" altLang="en-US" smtClean="0"/>
              <a:t>‹#›</a:t>
            </a:fld>
            <a:endParaRPr kumimoji="1" lang="ja-JP" altLang="en-US" dirty="0"/>
          </a:p>
        </p:txBody>
      </p:sp>
    </p:spTree>
    <p:extLst>
      <p:ext uri="{BB962C8B-B14F-4D97-AF65-F5344CB8AC3E}">
        <p14:creationId xmlns:p14="http://schemas.microsoft.com/office/powerpoint/2010/main" val="2036292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63F65BFB-C7B4-4D4F-A655-17B049BECCA5}" type="datetimeFigureOut">
              <a:rPr kumimoji="1" lang="ja-JP" altLang="en-US" smtClean="0"/>
              <a:t>2024/9/30</a:t>
            </a:fld>
            <a:endParaRPr kumimoji="1" lang="ja-JP" altLang="en-US" dirty="0"/>
          </a:p>
        </p:txBody>
      </p:sp>
      <p:sp>
        <p:nvSpPr>
          <p:cNvPr id="5" name="フッター プレースホルダー 4"/>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dirty="0"/>
          </a:p>
        </p:txBody>
      </p:sp>
      <p:sp>
        <p:nvSpPr>
          <p:cNvPr id="6" name="スライド番号プレースホルダー 5"/>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A6E8595E-389E-4AF8-BF76-EC8292A46AE0}" type="slidenum">
              <a:rPr kumimoji="1" lang="ja-JP" altLang="en-US" smtClean="0"/>
              <a:t>‹#›</a:t>
            </a:fld>
            <a:endParaRPr kumimoji="1" lang="ja-JP" altLang="en-US" dirty="0"/>
          </a:p>
        </p:txBody>
      </p:sp>
    </p:spTree>
    <p:extLst>
      <p:ext uri="{BB962C8B-B14F-4D97-AF65-F5344CB8AC3E}">
        <p14:creationId xmlns:p14="http://schemas.microsoft.com/office/powerpoint/2010/main" val="3693509962"/>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697" r:id="rId13"/>
    <p:sldLayoutId id="2147483722" r:id="rId14"/>
    <p:sldLayoutId id="2147483723" r:id="rId15"/>
  </p:sldLayoutIdLst>
  <p:txStyles>
    <p:title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chart" Target="../charts/chart1.xml"/><Relationship Id="rId1" Type="http://schemas.openxmlformats.org/officeDocument/2006/relationships/slideLayout" Target="../slideLayouts/slideLayout12.xml"/><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3.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40.emf"/><Relationship Id="rId3" Type="http://schemas.openxmlformats.org/officeDocument/2006/relationships/oleObject" Target="../embeddings/oleObject1.bin"/><Relationship Id="rId7" Type="http://schemas.openxmlformats.org/officeDocument/2006/relationships/image" Target="../media/image39.jpeg"/><Relationship Id="rId2" Type="http://schemas.openxmlformats.org/officeDocument/2006/relationships/chart" Target="../charts/chart2.xml"/><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37.wmf"/><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46.jpg"/><Relationship Id="rId3" Type="http://schemas.openxmlformats.org/officeDocument/2006/relationships/image" Target="../media/image41.jpeg"/><Relationship Id="rId7" Type="http://schemas.openxmlformats.org/officeDocument/2006/relationships/image" Target="../media/image45.jp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4.jpg"/><Relationship Id="rId5" Type="http://schemas.openxmlformats.org/officeDocument/2006/relationships/image" Target="../media/image43.jpeg"/><Relationship Id="rId10" Type="http://schemas.openxmlformats.org/officeDocument/2006/relationships/image" Target="../media/image48.jpg"/><Relationship Id="rId4" Type="http://schemas.openxmlformats.org/officeDocument/2006/relationships/image" Target="../media/image42.jpg"/><Relationship Id="rId9" Type="http://schemas.openxmlformats.org/officeDocument/2006/relationships/image" Target="../media/image47.jp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52.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tmp"/><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image" Target="../media/image56.png"/><Relationship Id="rId4"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59.png"/><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8" Type="http://schemas.openxmlformats.org/officeDocument/2006/relationships/image" Target="../media/image65.jp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63.jpeg"/><Relationship Id="rId11" Type="http://schemas.openxmlformats.org/officeDocument/2006/relationships/image" Target="../media/image68.jpeg"/><Relationship Id="rId5" Type="http://schemas.openxmlformats.org/officeDocument/2006/relationships/image" Target="../media/image62.jpeg"/><Relationship Id="rId10" Type="http://schemas.openxmlformats.org/officeDocument/2006/relationships/image" Target="../media/image67.jpeg"/><Relationship Id="rId4" Type="http://schemas.openxmlformats.org/officeDocument/2006/relationships/image" Target="../media/image61.jpeg"/><Relationship Id="rId9" Type="http://schemas.openxmlformats.org/officeDocument/2006/relationships/image" Target="../media/image66.jpe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5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1.xml"/><Relationship Id="rId1" Type="http://schemas.openxmlformats.org/officeDocument/2006/relationships/slideLayout" Target="../slideLayouts/slideLayout12.xml"/><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1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2.png"/><Relationship Id="rId7" Type="http://schemas.openxmlformats.org/officeDocument/2006/relationships/image" Target="../media/image86.png"/><Relationship Id="rId12" Type="http://schemas.openxmlformats.org/officeDocument/2006/relationships/image" Target="../media/image91.sv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85.sv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svg"/><Relationship Id="rId4" Type="http://schemas.openxmlformats.org/officeDocument/2006/relationships/image" Target="../media/image83.svg"/><Relationship Id="rId9" Type="http://schemas.openxmlformats.org/officeDocument/2006/relationships/image" Target="../media/image8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2.xml"/><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svg"/><Relationship Id="rId3" Type="http://schemas.openxmlformats.org/officeDocument/2006/relationships/image" Target="../media/image85.svg"/><Relationship Id="rId7" Type="http://schemas.openxmlformats.org/officeDocument/2006/relationships/image" Target="../media/image99.svg"/><Relationship Id="rId12" Type="http://schemas.openxmlformats.org/officeDocument/2006/relationships/image" Target="../media/image104.png"/><Relationship Id="rId2"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image" Target="../media/image98.png"/><Relationship Id="rId11" Type="http://schemas.openxmlformats.org/officeDocument/2006/relationships/image" Target="../media/image103.svg"/><Relationship Id="rId5" Type="http://schemas.openxmlformats.org/officeDocument/2006/relationships/image" Target="../media/image87.svg"/><Relationship Id="rId15" Type="http://schemas.openxmlformats.org/officeDocument/2006/relationships/image" Target="../media/image107.svg"/><Relationship Id="rId10" Type="http://schemas.openxmlformats.org/officeDocument/2006/relationships/image" Target="../media/image102.png"/><Relationship Id="rId4" Type="http://schemas.openxmlformats.org/officeDocument/2006/relationships/image" Target="../media/image86.png"/><Relationship Id="rId9" Type="http://schemas.openxmlformats.org/officeDocument/2006/relationships/image" Target="../media/image101.svg"/><Relationship Id="rId14" Type="http://schemas.openxmlformats.org/officeDocument/2006/relationships/image" Target="../media/image106.png"/></Relationships>
</file>

<file path=ppt/slides/_rels/slide4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2.xml"/><Relationship Id="rId4" Type="http://schemas.openxmlformats.org/officeDocument/2006/relationships/image" Target="../media/image112.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12.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116.jpeg"/></Relationships>
</file>

<file path=ppt/slides/_rels/slide5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19.png"/><Relationship Id="rId7" Type="http://schemas.openxmlformats.org/officeDocument/2006/relationships/image" Target="../media/image122.png"/><Relationship Id="rId2" Type="http://schemas.openxmlformats.org/officeDocument/2006/relationships/notesSlide" Target="../notesSlides/notesSlide32.xml"/><Relationship Id="rId1" Type="http://schemas.openxmlformats.org/officeDocument/2006/relationships/slideLayout" Target="../slideLayouts/slideLayout15.xml"/><Relationship Id="rId6" Type="http://schemas.openxmlformats.org/officeDocument/2006/relationships/image" Target="../media/image121.png"/><Relationship Id="rId5" Type="http://schemas.openxmlformats.org/officeDocument/2006/relationships/image" Target="../media/image120.png"/><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23.png"/><Relationship Id="rId7" Type="http://schemas.openxmlformats.org/officeDocument/2006/relationships/image" Target="../media/image125.png"/><Relationship Id="rId2" Type="http://schemas.openxmlformats.org/officeDocument/2006/relationships/notesSlide" Target="../notesSlides/notesSlide33.xml"/><Relationship Id="rId1" Type="http://schemas.openxmlformats.org/officeDocument/2006/relationships/slideLayout" Target="../slideLayouts/slideLayout15.xml"/><Relationship Id="rId6" Type="http://schemas.openxmlformats.org/officeDocument/2006/relationships/image" Target="../media/image114.png"/><Relationship Id="rId5" Type="http://schemas.microsoft.com/office/2007/relationships/hdphoto" Target="../media/hdphoto5.wdp"/><Relationship Id="rId4" Type="http://schemas.openxmlformats.org/officeDocument/2006/relationships/image" Target="../media/image124.png"/></Relationships>
</file>

<file path=ppt/slides/_rels/slide61.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4.xml"/><Relationship Id="rId1" Type="http://schemas.openxmlformats.org/officeDocument/2006/relationships/slideLayout" Target="../slideLayouts/slideLayout15.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35.xml"/><Relationship Id="rId1" Type="http://schemas.openxmlformats.org/officeDocument/2006/relationships/slideLayout" Target="../slideLayouts/slideLayout12.xml"/><Relationship Id="rId5" Type="http://schemas.openxmlformats.org/officeDocument/2006/relationships/image" Target="../media/image131.png"/><Relationship Id="rId4" Type="http://schemas.openxmlformats.org/officeDocument/2006/relationships/image" Target="../media/image130.emf"/></Relationships>
</file>

<file path=ppt/slides/_rels/slide63.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12" Type="http://schemas.openxmlformats.org/officeDocument/2006/relationships/image" Target="../media/image141.jpeg"/><Relationship Id="rId2" Type="http://schemas.openxmlformats.org/officeDocument/2006/relationships/notesSlide" Target="../notesSlides/notesSlide36.xml"/><Relationship Id="rId1" Type="http://schemas.openxmlformats.org/officeDocument/2006/relationships/slideLayout" Target="../slideLayouts/slideLayout15.xml"/><Relationship Id="rId6" Type="http://schemas.openxmlformats.org/officeDocument/2006/relationships/image" Target="../media/image135.jpeg"/><Relationship Id="rId11" Type="http://schemas.openxmlformats.org/officeDocument/2006/relationships/image" Target="../media/image140.jpeg"/><Relationship Id="rId5" Type="http://schemas.openxmlformats.org/officeDocument/2006/relationships/image" Target="../media/image134.jpeg"/><Relationship Id="rId10" Type="http://schemas.openxmlformats.org/officeDocument/2006/relationships/image" Target="../media/image139.jpeg"/><Relationship Id="rId4" Type="http://schemas.openxmlformats.org/officeDocument/2006/relationships/image" Target="../media/image133.jpeg"/><Relationship Id="rId9" Type="http://schemas.openxmlformats.org/officeDocument/2006/relationships/image" Target="../media/image138.jpeg"/></Relationships>
</file>

<file path=ppt/slides/_rels/slide64.xml.rels><?xml version="1.0" encoding="UTF-8" standalone="yes"?>
<Relationships xmlns="http://schemas.openxmlformats.org/package/2006/relationships"><Relationship Id="rId8" Type="http://schemas.openxmlformats.org/officeDocument/2006/relationships/image" Target="../media/image147.jpeg"/><Relationship Id="rId13" Type="http://schemas.openxmlformats.org/officeDocument/2006/relationships/image" Target="../media/image152.jpeg"/><Relationship Id="rId3" Type="http://schemas.openxmlformats.org/officeDocument/2006/relationships/image" Target="../media/image142.jpeg"/><Relationship Id="rId7" Type="http://schemas.openxmlformats.org/officeDocument/2006/relationships/image" Target="../media/image146.jpeg"/><Relationship Id="rId12" Type="http://schemas.openxmlformats.org/officeDocument/2006/relationships/image" Target="../media/image151.jpeg"/><Relationship Id="rId2" Type="http://schemas.openxmlformats.org/officeDocument/2006/relationships/notesSlide" Target="../notesSlides/notesSlide37.xml"/><Relationship Id="rId1" Type="http://schemas.openxmlformats.org/officeDocument/2006/relationships/slideLayout" Target="../slideLayouts/slideLayout15.xml"/><Relationship Id="rId6" Type="http://schemas.openxmlformats.org/officeDocument/2006/relationships/image" Target="../media/image145.jpeg"/><Relationship Id="rId11" Type="http://schemas.openxmlformats.org/officeDocument/2006/relationships/image" Target="../media/image150.jpeg"/><Relationship Id="rId5" Type="http://schemas.openxmlformats.org/officeDocument/2006/relationships/image" Target="../media/image144.jpeg"/><Relationship Id="rId10" Type="http://schemas.openxmlformats.org/officeDocument/2006/relationships/image" Target="../media/image149.jpeg"/><Relationship Id="rId4" Type="http://schemas.openxmlformats.org/officeDocument/2006/relationships/image" Target="../media/image143.jpeg"/><Relationship Id="rId9" Type="http://schemas.openxmlformats.org/officeDocument/2006/relationships/image" Target="../media/image148.jpeg"/><Relationship Id="rId14" Type="http://schemas.openxmlformats.org/officeDocument/2006/relationships/image" Target="../media/image140.jpeg"/></Relationships>
</file>

<file path=ppt/slides/_rels/slide6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38.xml"/><Relationship Id="rId1" Type="http://schemas.openxmlformats.org/officeDocument/2006/relationships/slideLayout" Target="../slideLayouts/slideLayout14.xml"/><Relationship Id="rId5" Type="http://schemas.openxmlformats.org/officeDocument/2006/relationships/image" Target="../media/image155.png"/><Relationship Id="rId4" Type="http://schemas.openxmlformats.org/officeDocument/2006/relationships/image" Target="../media/image154.jpeg"/></Relationships>
</file>

<file path=ppt/slides/_rels/slide66.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59.tmp"/><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3" Type="http://schemas.openxmlformats.org/officeDocument/2006/relationships/image" Target="../media/image161.tmp"/><Relationship Id="rId2" Type="http://schemas.openxmlformats.org/officeDocument/2006/relationships/image" Target="../media/image160.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952"/>
            <a:ext cx="8664498" cy="6859952"/>
          </a:xfrm>
          <a:prstGeom prst="rect">
            <a:avLst/>
          </a:prstGeom>
        </p:spPr>
      </p:pic>
      <p:pic>
        <p:nvPicPr>
          <p:cNvPr id="5" name="図 4" descr="061403.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7385" y="0"/>
            <a:ext cx="3968495" cy="6858000"/>
          </a:xfrm>
          <a:prstGeom prst="rect">
            <a:avLst/>
          </a:prstGeom>
          <a:noFill/>
        </p:spPr>
      </p:pic>
      <p:sp>
        <p:nvSpPr>
          <p:cNvPr id="9" name="テキスト ボックス 8"/>
          <p:cNvSpPr txBox="1"/>
          <p:nvPr/>
        </p:nvSpPr>
        <p:spPr>
          <a:xfrm>
            <a:off x="151665" y="154277"/>
            <a:ext cx="7859968" cy="1431161"/>
          </a:xfrm>
          <a:prstGeom prst="rect">
            <a:avLst/>
          </a:prstGeom>
          <a:noFill/>
        </p:spPr>
        <p:txBody>
          <a:bodyPr wrap="square" rtlCol="0">
            <a:spAutoFit/>
          </a:bodyPr>
          <a:lstStyle/>
          <a:p>
            <a:pPr algn="dist">
              <a:lnSpc>
                <a:spcPct val="150000"/>
              </a:lnSpc>
              <a:defRPr/>
            </a:pPr>
            <a:r>
              <a:rPr lang="en-US" altLang="ja-JP" sz="4000" b="1" dirty="0">
                <a:solidFill>
                  <a:schemeClr val="bg1"/>
                </a:solidFill>
                <a:latin typeface="BIZ UDPゴシック" panose="020B0400000000000000" pitchFamily="50" charset="-128"/>
                <a:ea typeface="BIZ UDPゴシック" panose="020B0400000000000000" pitchFamily="50" charset="-128"/>
              </a:rPr>
              <a:t>PPP/PFI</a:t>
            </a:r>
            <a:r>
              <a:rPr lang="ja-JP" altLang="en-US" sz="4000" b="1" dirty="0">
                <a:solidFill>
                  <a:schemeClr val="bg1"/>
                </a:solidFill>
                <a:latin typeface="BIZ UDPゴシック" panose="020B0400000000000000" pitchFamily="50" charset="-128"/>
                <a:ea typeface="BIZ UDPゴシック" panose="020B0400000000000000" pitchFamily="50" charset="-128"/>
              </a:rPr>
              <a:t>ストーリー</a:t>
            </a:r>
          </a:p>
          <a:p>
            <a:pPr algn="ctr">
              <a:lnSpc>
                <a:spcPct val="150000"/>
              </a:lnSpc>
            </a:pPr>
            <a:r>
              <a:rPr lang="ja-JP" altLang="en-US" spc="300" dirty="0">
                <a:solidFill>
                  <a:schemeClr val="bg1"/>
                </a:solidFill>
                <a:latin typeface="BIZ UDPゴシック" panose="020B0400000000000000" pitchFamily="50" charset="-128"/>
                <a:ea typeface="BIZ UDPゴシック" panose="020B0400000000000000" pitchFamily="50" charset="-128"/>
              </a:rPr>
              <a:t>～</a:t>
            </a:r>
            <a:r>
              <a:rPr lang="ja-JP" altLang="en-US" dirty="0">
                <a:solidFill>
                  <a:schemeClr val="bg1"/>
                </a:solidFill>
                <a:latin typeface="BIZ UDPゴシック" panose="020B0400000000000000" pitchFamily="50" charset="-128"/>
                <a:ea typeface="BIZ UDPゴシック" panose="020B0400000000000000" pitchFamily="50" charset="-128"/>
              </a:rPr>
              <a:t>官民連携（</a:t>
            </a:r>
            <a:r>
              <a:rPr lang="en-US" altLang="ja-JP" dirty="0">
                <a:solidFill>
                  <a:schemeClr val="bg1"/>
                </a:solidFill>
                <a:latin typeface="BIZ UDPゴシック" panose="020B0400000000000000" pitchFamily="50" charset="-128"/>
                <a:ea typeface="BIZ UDPゴシック" panose="020B0400000000000000" pitchFamily="50" charset="-128"/>
              </a:rPr>
              <a:t>PPP/PFI</a:t>
            </a:r>
            <a:r>
              <a:rPr lang="ja-JP" altLang="en-US" dirty="0">
                <a:solidFill>
                  <a:schemeClr val="bg1"/>
                </a:solidFill>
                <a:latin typeface="BIZ UDPゴシック" panose="020B0400000000000000" pitchFamily="50" charset="-128"/>
                <a:ea typeface="BIZ UDPゴシック" panose="020B0400000000000000" pitchFamily="50" charset="-128"/>
              </a:rPr>
              <a:t>）を活用した地域課題の解決</a:t>
            </a:r>
            <a:r>
              <a:rPr lang="ja-JP" altLang="en-US" spc="300" dirty="0">
                <a:solidFill>
                  <a:schemeClr val="bg1"/>
                </a:solidFill>
                <a:latin typeface="BIZ UDPゴシック" panose="020B0400000000000000" pitchFamily="50" charset="-128"/>
                <a:ea typeface="BIZ UDPゴシック" panose="020B0400000000000000" pitchFamily="50" charset="-128"/>
              </a:rPr>
              <a:t>～</a:t>
            </a:r>
            <a:endParaRPr lang="en-US" altLang="ja-JP" spc="300" dirty="0">
              <a:solidFill>
                <a:schemeClr val="bg1"/>
              </a:solidFill>
              <a:latin typeface="BIZ UDPゴシック" panose="020B0400000000000000" pitchFamily="50" charset="-128"/>
              <a:ea typeface="BIZ UDPゴシック" panose="020B0400000000000000" pitchFamily="50" charset="-128"/>
            </a:endParaRPr>
          </a:p>
        </p:txBody>
      </p:sp>
      <p:sp>
        <p:nvSpPr>
          <p:cNvPr id="6" name="テキスト ボックス 19"/>
          <p:cNvSpPr txBox="1">
            <a:spLocks noChangeArrowheads="1"/>
          </p:cNvSpPr>
          <p:nvPr/>
        </p:nvSpPr>
        <p:spPr bwMode="auto">
          <a:xfrm>
            <a:off x="6453809" y="3770890"/>
            <a:ext cx="3098230" cy="830997"/>
          </a:xfrm>
          <a:prstGeom prst="rect">
            <a:avLst/>
          </a:prstGeom>
          <a:noFill/>
          <a:ln w="9525">
            <a:noFill/>
            <a:miter lim="800000"/>
            <a:headEnd/>
            <a:tailEnd/>
          </a:ln>
        </p:spPr>
        <p:txBody>
          <a:bodyPr wrap="square">
            <a:spAutoFit/>
          </a:bodyPr>
          <a:lstStyle>
            <a:defPPr>
              <a:defRPr lang="ja-JP"/>
            </a:defPPr>
            <a:lvl1pPr algn="l" rtl="0" eaLnBrk="0" fontAlgn="base" hangingPunct="0">
              <a:spcBef>
                <a:spcPct val="0"/>
              </a:spcBef>
              <a:spcAft>
                <a:spcPct val="0"/>
              </a:spcAft>
              <a:defRPr kumimoji="1" sz="2400" kern="1200">
                <a:solidFill>
                  <a:schemeClr val="tx1"/>
                </a:solidFill>
                <a:latin typeface="Arial" pitchFamily="34" charset="0"/>
                <a:ea typeface="ＭＳ Ｐゴシック" pitchFamily="50" charset="-128"/>
                <a:cs typeface="+mn-cs"/>
              </a:defRPr>
            </a:lvl1pPr>
            <a:lvl2pPr marL="457200" algn="l" rtl="0" eaLnBrk="0" fontAlgn="base" hangingPunct="0">
              <a:spcBef>
                <a:spcPct val="0"/>
              </a:spcBef>
              <a:spcAft>
                <a:spcPct val="0"/>
              </a:spcAft>
              <a:defRPr kumimoji="1" sz="2400" kern="1200">
                <a:solidFill>
                  <a:schemeClr val="tx1"/>
                </a:solidFill>
                <a:latin typeface="Arial" pitchFamily="34" charset="0"/>
                <a:ea typeface="ＭＳ Ｐゴシック" pitchFamily="50" charset="-128"/>
                <a:cs typeface="+mn-cs"/>
              </a:defRPr>
            </a:lvl2pPr>
            <a:lvl3pPr marL="914400" algn="l" rtl="0" eaLnBrk="0" fontAlgn="base" hangingPunct="0">
              <a:spcBef>
                <a:spcPct val="0"/>
              </a:spcBef>
              <a:spcAft>
                <a:spcPct val="0"/>
              </a:spcAft>
              <a:defRPr kumimoji="1" sz="2400" kern="1200">
                <a:solidFill>
                  <a:schemeClr val="tx1"/>
                </a:solidFill>
                <a:latin typeface="Arial" pitchFamily="34" charset="0"/>
                <a:ea typeface="ＭＳ Ｐゴシック" pitchFamily="50" charset="-128"/>
                <a:cs typeface="+mn-cs"/>
              </a:defRPr>
            </a:lvl3pPr>
            <a:lvl4pPr marL="1371600" algn="l" rtl="0" eaLnBrk="0" fontAlgn="base" hangingPunct="0">
              <a:spcBef>
                <a:spcPct val="0"/>
              </a:spcBef>
              <a:spcAft>
                <a:spcPct val="0"/>
              </a:spcAft>
              <a:defRPr kumimoji="1" sz="2400" kern="1200">
                <a:solidFill>
                  <a:schemeClr val="tx1"/>
                </a:solidFill>
                <a:latin typeface="Arial" pitchFamily="34" charset="0"/>
                <a:ea typeface="ＭＳ Ｐゴシック" pitchFamily="50" charset="-128"/>
                <a:cs typeface="+mn-cs"/>
              </a:defRPr>
            </a:lvl4pPr>
            <a:lvl5pPr marL="1828800" algn="l" rtl="0" eaLnBrk="0" fontAlgn="base" hangingPunct="0">
              <a:spcBef>
                <a:spcPct val="0"/>
              </a:spcBef>
              <a:spcAft>
                <a:spcPct val="0"/>
              </a:spcAft>
              <a:defRPr kumimoji="1" sz="2400"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2400"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2400"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2400"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2400" kern="1200">
                <a:solidFill>
                  <a:schemeClr val="tx1"/>
                </a:solidFill>
                <a:latin typeface="Arial" pitchFamily="34" charset="0"/>
                <a:ea typeface="ＭＳ Ｐゴシック" pitchFamily="50" charset="-128"/>
                <a:cs typeface="+mn-cs"/>
              </a:defRPr>
            </a:lvl9pPr>
          </a:lstStyle>
          <a:p>
            <a:pPr algn="r" eaLnBrk="1" hangingPunct="1"/>
            <a:r>
              <a:rPr lang="en-US" altLang="ja-JP" sz="1600" b="1" dirty="0">
                <a:solidFill>
                  <a:srgbClr val="FFFFFF"/>
                </a:solidFill>
                <a:latin typeface="BIZ UDPゴシック" panose="020B0400000000000000" pitchFamily="50" charset="-128"/>
                <a:ea typeface="BIZ UDPゴシック" panose="020B0400000000000000" pitchFamily="50" charset="-128"/>
              </a:rPr>
              <a:t>R</a:t>
            </a:r>
            <a:r>
              <a:rPr lang="ja-JP" altLang="en-US" sz="1600" b="1" dirty="0">
                <a:solidFill>
                  <a:srgbClr val="FFFFFF"/>
                </a:solidFill>
                <a:latin typeface="BIZ UDPゴシック" panose="020B0400000000000000" pitchFamily="50" charset="-128"/>
                <a:ea typeface="BIZ UDPゴシック" panose="020B0400000000000000" pitchFamily="50" charset="-128"/>
              </a:rPr>
              <a:t>６</a:t>
            </a:r>
            <a:r>
              <a:rPr lang="en-US" altLang="ja-JP" sz="1600" b="1" dirty="0">
                <a:solidFill>
                  <a:srgbClr val="FFFFFF"/>
                </a:solidFill>
                <a:latin typeface="BIZ UDPゴシック" panose="020B0400000000000000" pitchFamily="50" charset="-128"/>
                <a:ea typeface="BIZ UDPゴシック" panose="020B0400000000000000" pitchFamily="50" charset="-128"/>
              </a:rPr>
              <a:t>.</a:t>
            </a:r>
            <a:r>
              <a:rPr lang="ja-JP" altLang="en-US" sz="1600" b="1" dirty="0">
                <a:solidFill>
                  <a:srgbClr val="FFFFFF"/>
                </a:solidFill>
                <a:latin typeface="BIZ UDPゴシック" panose="020B0400000000000000" pitchFamily="50" charset="-128"/>
                <a:ea typeface="BIZ UDPゴシック" panose="020B0400000000000000" pitchFamily="50" charset="-128"/>
              </a:rPr>
              <a:t>１０</a:t>
            </a:r>
            <a:r>
              <a:rPr lang="en-US" altLang="ja-JP" sz="1600" b="1" dirty="0">
                <a:solidFill>
                  <a:srgbClr val="FFFFFF"/>
                </a:solidFill>
                <a:latin typeface="BIZ UDPゴシック" panose="020B0400000000000000" pitchFamily="50" charset="-128"/>
                <a:ea typeface="BIZ UDPゴシック" panose="020B0400000000000000" pitchFamily="50" charset="-128"/>
              </a:rPr>
              <a:t>.</a:t>
            </a:r>
            <a:r>
              <a:rPr lang="ja-JP" altLang="en-US" sz="1600" b="1" dirty="0">
                <a:solidFill>
                  <a:srgbClr val="FFFFFF"/>
                </a:solidFill>
                <a:latin typeface="BIZ UDPゴシック" panose="020B0400000000000000" pitchFamily="50" charset="-128"/>
                <a:ea typeface="BIZ UDPゴシック" panose="020B0400000000000000" pitchFamily="50" charset="-128"/>
              </a:rPr>
              <a:t>４（金）</a:t>
            </a:r>
            <a:endParaRPr lang="en-US" altLang="ja-JP" sz="1600" b="1" dirty="0">
              <a:solidFill>
                <a:srgbClr val="FFFFFF"/>
              </a:solidFill>
              <a:latin typeface="BIZ UDPゴシック" panose="020B0400000000000000" pitchFamily="50" charset="-128"/>
              <a:ea typeface="BIZ UDPゴシック" panose="020B0400000000000000" pitchFamily="50" charset="-128"/>
            </a:endParaRPr>
          </a:p>
          <a:p>
            <a:pPr algn="r" eaLnBrk="1" hangingPunct="1"/>
            <a:r>
              <a:rPr lang="ja-JP" altLang="en-US" sz="1600" b="1" dirty="0">
                <a:solidFill>
                  <a:srgbClr val="FFFFFF"/>
                </a:solidFill>
                <a:latin typeface="BIZ UDPゴシック" panose="020B0400000000000000" pitchFamily="50" charset="-128"/>
                <a:ea typeface="BIZ UDPゴシック" panose="020B0400000000000000" pitchFamily="50" charset="-128"/>
              </a:rPr>
              <a:t>公民連携セミナー</a:t>
            </a:r>
            <a:endParaRPr lang="en-US" altLang="ja-JP" sz="1600" b="1" dirty="0">
              <a:solidFill>
                <a:srgbClr val="FFFFFF"/>
              </a:solidFill>
              <a:latin typeface="BIZ UDPゴシック" panose="020B0400000000000000" pitchFamily="50" charset="-128"/>
              <a:ea typeface="BIZ UDPゴシック" panose="020B0400000000000000" pitchFamily="50" charset="-128"/>
            </a:endParaRPr>
          </a:p>
          <a:p>
            <a:pPr algn="r" eaLnBrk="1" hangingPunct="1"/>
            <a:r>
              <a:rPr lang="ja-JP" altLang="en-US" sz="1600" b="1" dirty="0">
                <a:solidFill>
                  <a:srgbClr val="FFFFFF"/>
                </a:solidFill>
                <a:latin typeface="BIZ UDPゴシック" panose="020B0400000000000000" pitchFamily="50" charset="-128"/>
                <a:ea typeface="BIZ UDPゴシック" panose="020B0400000000000000" pitchFamily="50" charset="-128"/>
              </a:rPr>
              <a:t>～公民連携と公共調達手法～</a:t>
            </a:r>
            <a:endParaRPr lang="en-US" altLang="ja-JP" sz="1600" b="1" dirty="0">
              <a:solidFill>
                <a:srgbClr val="FFFFFF"/>
              </a:solidFill>
              <a:latin typeface="BIZ UDPゴシック" panose="020B0400000000000000" pitchFamily="50" charset="-128"/>
              <a:ea typeface="BIZ UDPゴシック" panose="020B0400000000000000" pitchFamily="50" charset="-128"/>
            </a:endParaRPr>
          </a:p>
        </p:txBody>
      </p:sp>
      <p:sp>
        <p:nvSpPr>
          <p:cNvPr id="7" name="テキスト ボックス 6"/>
          <p:cNvSpPr txBox="1"/>
          <p:nvPr/>
        </p:nvSpPr>
        <p:spPr>
          <a:xfrm>
            <a:off x="7239086" y="4920883"/>
            <a:ext cx="2666913" cy="1107996"/>
          </a:xfrm>
          <a:prstGeom prst="rect">
            <a:avLst/>
          </a:prstGeom>
          <a:noFill/>
        </p:spPr>
        <p:txBody>
          <a:bodyPr wrap="square" rtlCol="0">
            <a:spAutoFit/>
          </a:bodyPr>
          <a:lstStyle/>
          <a:p>
            <a:pPr>
              <a:lnSpc>
                <a:spcPct val="110000"/>
              </a:lnSpc>
            </a:pPr>
            <a:r>
              <a:rPr lang="ja-JP" altLang="en-US" sz="1600" spc="300" dirty="0">
                <a:solidFill>
                  <a:schemeClr val="bg1"/>
                </a:solidFill>
                <a:latin typeface="BIZ UDPゴシック" panose="020B0400000000000000" pitchFamily="50" charset="-128"/>
                <a:ea typeface="BIZ UDPゴシック" panose="020B0400000000000000" pitchFamily="50" charset="-128"/>
              </a:rPr>
              <a:t>富山市企画管理部</a:t>
            </a:r>
            <a:endParaRPr lang="en-US" altLang="ja-JP" sz="1600" spc="300" dirty="0">
              <a:solidFill>
                <a:schemeClr val="bg1"/>
              </a:solidFill>
              <a:latin typeface="BIZ UDPゴシック" panose="020B0400000000000000" pitchFamily="50" charset="-128"/>
              <a:ea typeface="BIZ UDPゴシック" panose="020B0400000000000000" pitchFamily="50" charset="-128"/>
            </a:endParaRPr>
          </a:p>
          <a:p>
            <a:pPr>
              <a:lnSpc>
                <a:spcPct val="110000"/>
              </a:lnSpc>
            </a:pPr>
            <a:r>
              <a:rPr lang="ja-JP" altLang="en-US" sz="1600" spc="300" dirty="0">
                <a:solidFill>
                  <a:schemeClr val="bg1"/>
                </a:solidFill>
                <a:latin typeface="BIZ UDPゴシック" panose="020B0400000000000000" pitchFamily="50" charset="-128"/>
                <a:ea typeface="BIZ UDPゴシック" panose="020B0400000000000000" pitchFamily="50" charset="-128"/>
              </a:rPr>
              <a:t>企画調整課長</a:t>
            </a:r>
            <a:endParaRPr lang="en-US" altLang="ja-JP" sz="1600" spc="300" dirty="0">
              <a:solidFill>
                <a:schemeClr val="bg1"/>
              </a:solidFill>
              <a:latin typeface="BIZ UDPゴシック" panose="020B0400000000000000" pitchFamily="50" charset="-128"/>
              <a:ea typeface="BIZ UDPゴシック" panose="020B0400000000000000" pitchFamily="50" charset="-128"/>
            </a:endParaRPr>
          </a:p>
          <a:p>
            <a:pPr>
              <a:lnSpc>
                <a:spcPct val="110000"/>
              </a:lnSpc>
            </a:pPr>
            <a:r>
              <a:rPr lang="ja-JP" altLang="en-US" sz="2800" spc="300" dirty="0">
                <a:solidFill>
                  <a:schemeClr val="bg1"/>
                </a:solidFill>
                <a:latin typeface="BIZ UDPゴシック" panose="020B0400000000000000" pitchFamily="50" charset="-128"/>
                <a:ea typeface="BIZ UDPゴシック" panose="020B0400000000000000" pitchFamily="50" charset="-128"/>
              </a:rPr>
              <a:t>山口　雅之</a:t>
            </a:r>
          </a:p>
        </p:txBody>
      </p:sp>
    </p:spTree>
    <p:extLst>
      <p:ext uri="{BB962C8B-B14F-4D97-AF65-F5344CB8AC3E}">
        <p14:creationId xmlns:p14="http://schemas.microsoft.com/office/powerpoint/2010/main" val="39483935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B825EDE-A52F-488F-AA4C-37D332B1D5F2}"/>
              </a:ext>
            </a:extLst>
          </p:cNvPr>
          <p:cNvSpPr>
            <a:spLocks noGrp="1"/>
          </p:cNvSpPr>
          <p:nvPr>
            <p:ph type="title"/>
          </p:nvPr>
        </p:nvSpPr>
        <p:spPr/>
        <p:txBody>
          <a:bodyPr>
            <a:normAutofit/>
          </a:bodyPr>
          <a:lstStyle/>
          <a:p>
            <a:r>
              <a:rPr lang="en-US" altLang="ja-JP" sz="2400" dirty="0">
                <a:latin typeface="BIZ UDPゴシック" panose="020B0400000000000000" pitchFamily="50" charset="-128"/>
                <a:ea typeface="BIZ UDPゴシック" panose="020B0400000000000000" pitchFamily="50" charset="-128"/>
              </a:rPr>
              <a:t>PFI</a:t>
            </a:r>
            <a:r>
              <a:rPr lang="ja-JP" altLang="en-US" sz="2400" dirty="0">
                <a:latin typeface="BIZ UDPゴシック" panose="020B0400000000000000" pitchFamily="50" charset="-128"/>
                <a:ea typeface="BIZ UDPゴシック" panose="020B0400000000000000" pitchFamily="50" charset="-128"/>
              </a:rPr>
              <a:t>事業から生み出される社会的価値調査・研究事業（令和２年度）</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3" name="図 2"/>
          <p:cNvPicPr>
            <a:picLocks noChangeAspect="1"/>
          </p:cNvPicPr>
          <p:nvPr/>
        </p:nvPicPr>
        <p:blipFill rotWithShape="1">
          <a:blip r:embed="rId2"/>
          <a:srcRect t="10889"/>
          <a:stretch/>
        </p:blipFill>
        <p:spPr>
          <a:xfrm>
            <a:off x="175437" y="882502"/>
            <a:ext cx="9601335" cy="5209953"/>
          </a:xfrm>
          <a:prstGeom prst="rect">
            <a:avLst/>
          </a:prstGeom>
        </p:spPr>
      </p:pic>
    </p:spTree>
    <p:extLst>
      <p:ext uri="{BB962C8B-B14F-4D97-AF65-F5344CB8AC3E}">
        <p14:creationId xmlns:p14="http://schemas.microsoft.com/office/powerpoint/2010/main" val="29458897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1738D70-AAD2-4068-AC5E-21A3FB255A97}"/>
              </a:ext>
            </a:extLst>
          </p:cNvPr>
          <p:cNvSpPr>
            <a:spLocks noGrp="1"/>
          </p:cNvSpPr>
          <p:nvPr>
            <p:ph type="title"/>
          </p:nvPr>
        </p:nvSpPr>
        <p:spPr/>
        <p:txBody>
          <a:bodyPr/>
          <a:lstStyle/>
          <a:p>
            <a:endParaRPr kumimoji="1" lang="ja-JP" altLang="en-US" dirty="0">
              <a:solidFill>
                <a:schemeClr val="tx1">
                  <a:lumMod val="75000"/>
                  <a:lumOff val="25000"/>
                </a:schemeClr>
              </a:solidFill>
            </a:endParaRPr>
          </a:p>
        </p:txBody>
      </p:sp>
      <p:sp>
        <p:nvSpPr>
          <p:cNvPr id="2" name="テキスト ボックス 1">
            <a:extLst>
              <a:ext uri="{FF2B5EF4-FFF2-40B4-BE49-F238E27FC236}">
                <a16:creationId xmlns:a16="http://schemas.microsoft.com/office/drawing/2014/main" id="{757D8F4D-1D1A-455A-9213-098E45D4E4D6}"/>
              </a:ext>
            </a:extLst>
          </p:cNvPr>
          <p:cNvSpPr txBox="1"/>
          <p:nvPr/>
        </p:nvSpPr>
        <p:spPr>
          <a:xfrm>
            <a:off x="157717" y="1835536"/>
            <a:ext cx="9601200" cy="1951047"/>
          </a:xfrm>
          <a:prstGeom prst="rect">
            <a:avLst/>
          </a:prstGeom>
          <a:noFill/>
        </p:spPr>
        <p:txBody>
          <a:bodyPr wrap="square" rtlCol="0">
            <a:spAutoFit/>
          </a:bodyPr>
          <a:lstStyle/>
          <a:p>
            <a:pPr algn="ctr">
              <a:lnSpc>
                <a:spcPct val="150000"/>
              </a:lnSpc>
            </a:pPr>
            <a:r>
              <a:rPr lang="ja-JP" altLang="en-US" sz="4400" dirty="0">
                <a:solidFill>
                  <a:schemeClr val="tx1">
                    <a:lumMod val="75000"/>
                    <a:lumOff val="25000"/>
                  </a:schemeClr>
                </a:solidFill>
                <a:latin typeface="BIZ UDPゴシック" panose="020B0400000000000000" pitchFamily="50" charset="-128"/>
                <a:ea typeface="BIZ UDPゴシック" panose="020B0400000000000000" pitchFamily="50" charset="-128"/>
              </a:rPr>
              <a:t>２．官民連携（</a:t>
            </a:r>
            <a:r>
              <a:rPr lang="en-US" altLang="ja-JP" sz="4400" dirty="0">
                <a:solidFill>
                  <a:schemeClr val="tx1">
                    <a:lumMod val="75000"/>
                    <a:lumOff val="25000"/>
                  </a:schemeClr>
                </a:solidFill>
                <a:latin typeface="BIZ UDPゴシック" panose="020B0400000000000000" pitchFamily="50" charset="-128"/>
                <a:ea typeface="BIZ UDPゴシック" panose="020B0400000000000000" pitchFamily="50" charset="-128"/>
              </a:rPr>
              <a:t>PPP/PFI</a:t>
            </a:r>
            <a:r>
              <a:rPr lang="ja-JP" altLang="en-US" sz="4400" dirty="0">
                <a:solidFill>
                  <a:schemeClr val="tx1">
                    <a:lumMod val="75000"/>
                    <a:lumOff val="25000"/>
                  </a:schemeClr>
                </a:solidFill>
                <a:latin typeface="BIZ UDPゴシック" panose="020B0400000000000000" pitchFamily="50" charset="-128"/>
                <a:ea typeface="BIZ UDPゴシック" panose="020B0400000000000000" pitchFamily="50" charset="-128"/>
              </a:rPr>
              <a:t>）を活用</a:t>
            </a:r>
            <a:endParaRPr lang="en-US" altLang="ja-JP" sz="4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gn="ctr">
              <a:lnSpc>
                <a:spcPct val="150000"/>
              </a:lnSpc>
            </a:pPr>
            <a:r>
              <a:rPr lang="ja-JP" altLang="en-US" sz="4400" dirty="0">
                <a:solidFill>
                  <a:schemeClr val="tx1">
                    <a:lumMod val="75000"/>
                    <a:lumOff val="25000"/>
                  </a:schemeClr>
                </a:solidFill>
                <a:latin typeface="BIZ UDPゴシック" panose="020B0400000000000000" pitchFamily="50" charset="-128"/>
                <a:ea typeface="BIZ UDPゴシック" panose="020B0400000000000000" pitchFamily="50" charset="-128"/>
              </a:rPr>
              <a:t>した地域課題の解決</a:t>
            </a:r>
          </a:p>
        </p:txBody>
      </p:sp>
      <p:sp>
        <p:nvSpPr>
          <p:cNvPr id="5" name="テキスト ボックス 4">
            <a:extLst>
              <a:ext uri="{FF2B5EF4-FFF2-40B4-BE49-F238E27FC236}">
                <a16:creationId xmlns:a16="http://schemas.microsoft.com/office/drawing/2014/main" id="{26046691-B151-4925-B854-DB475B67A669}"/>
              </a:ext>
            </a:extLst>
          </p:cNvPr>
          <p:cNvSpPr txBox="1"/>
          <p:nvPr/>
        </p:nvSpPr>
        <p:spPr>
          <a:xfrm>
            <a:off x="422160" y="5236951"/>
            <a:ext cx="9108000" cy="965219"/>
          </a:xfrm>
          <a:prstGeom prst="rect">
            <a:avLst/>
          </a:prstGeom>
          <a:solidFill>
            <a:srgbClr val="CDE1F3"/>
          </a:solidFill>
          <a:ln w="19050">
            <a:noFill/>
            <a:prstDash val="dash"/>
          </a:ln>
        </p:spPr>
        <p:txBody>
          <a:bodyPr wrap="square" lIns="216000" tIns="66462" rIns="99692" bIns="66462" rtlCol="0" anchor="ctr" anchorCtr="0">
            <a:spAutoFit/>
          </a:bodyPr>
          <a:lstStyle/>
          <a:p>
            <a:r>
              <a:rPr lang="ja-JP" altLang="en-US" dirty="0">
                <a:solidFill>
                  <a:schemeClr val="bg2">
                    <a:lumMod val="25000"/>
                  </a:schemeClr>
                </a:solidFill>
                <a:latin typeface="HGPｺﾞｼｯｸM" panose="020B0600000000000000" pitchFamily="50" charset="-128"/>
                <a:ea typeface="HGPｺﾞｼｯｸM" panose="020B0600000000000000" pitchFamily="50" charset="-128"/>
              </a:rPr>
              <a:t>・限られた公的資金で多くのプロジェクトを実現することができる</a:t>
            </a:r>
            <a:endParaRPr lang="en-US" altLang="ja-JP" dirty="0">
              <a:solidFill>
                <a:schemeClr val="bg2">
                  <a:lumMod val="25000"/>
                </a:schemeClr>
              </a:solidFill>
              <a:latin typeface="HGPｺﾞｼｯｸM" panose="020B0600000000000000" pitchFamily="50" charset="-128"/>
              <a:ea typeface="HGPｺﾞｼｯｸM" panose="020B0600000000000000" pitchFamily="50" charset="-128"/>
            </a:endParaRPr>
          </a:p>
          <a:p>
            <a:r>
              <a:rPr lang="ja-JP" altLang="en-US" dirty="0">
                <a:solidFill>
                  <a:schemeClr val="bg2">
                    <a:lumMod val="25000"/>
                  </a:schemeClr>
                </a:solidFill>
                <a:latin typeface="HGPｺﾞｼｯｸM" panose="020B0600000000000000" pitchFamily="50" charset="-128"/>
                <a:ea typeface="HGPｺﾞｼｯｸM" panose="020B0600000000000000" pitchFamily="50" charset="-128"/>
              </a:rPr>
              <a:t>・新たな雇用創出など地域経済の活性化</a:t>
            </a:r>
            <a:endParaRPr lang="en-US" altLang="ja-JP" dirty="0">
              <a:solidFill>
                <a:schemeClr val="bg2">
                  <a:lumMod val="25000"/>
                </a:schemeClr>
              </a:solidFill>
              <a:latin typeface="HGPｺﾞｼｯｸM" panose="020B0600000000000000" pitchFamily="50" charset="-128"/>
              <a:ea typeface="HGPｺﾞｼｯｸM" panose="020B0600000000000000" pitchFamily="50" charset="-128"/>
            </a:endParaRPr>
          </a:p>
          <a:p>
            <a:r>
              <a:rPr lang="ja-JP" altLang="en-US" dirty="0">
                <a:solidFill>
                  <a:schemeClr val="bg2">
                    <a:lumMod val="25000"/>
                  </a:schemeClr>
                </a:solidFill>
                <a:latin typeface="HGPｺﾞｼｯｸM" panose="020B0600000000000000" pitchFamily="50" charset="-128"/>
                <a:ea typeface="HGPｺﾞｼｯｸM" panose="020B0600000000000000" pitchFamily="50" charset="-128"/>
              </a:rPr>
              <a:t>・本気で官民一体のまちづくり・エリア価値向上を目指す</a:t>
            </a:r>
            <a:endParaRPr lang="en-US" altLang="ja-JP" dirty="0">
              <a:solidFill>
                <a:schemeClr val="bg2">
                  <a:lumMod val="25000"/>
                </a:schemeClr>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667658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sldNum" sz="quarter" idx="4294967295"/>
          </p:nvPr>
        </p:nvSpPr>
        <p:spPr>
          <a:xfrm>
            <a:off x="7185026" y="6526213"/>
            <a:ext cx="2232025" cy="647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spcBef>
                <a:spcPct val="0"/>
              </a:spcBef>
              <a:buFontTx/>
              <a:buNone/>
            </a:pPr>
            <a:r>
              <a:rPr lang="en-US" altLang="ja-JP" sz="1400">
                <a:solidFill>
                  <a:srgbClr val="FFFFFF"/>
                </a:solidFill>
                <a:latin typeface="HGP創英角ｺﾞｼｯｸUB" pitchFamily="50" charset="-128"/>
                <a:ea typeface="HGP創英角ｺﾞｼｯｸUB" pitchFamily="50" charset="-128"/>
              </a:rPr>
              <a:t>‐</a:t>
            </a:r>
            <a:fld id="{6CC29CF8-082B-475C-8FC9-50E916E459F0}" type="slidenum">
              <a:rPr lang="en-US" altLang="ja-JP" sz="1400">
                <a:solidFill>
                  <a:srgbClr val="FFFFFF"/>
                </a:solidFill>
                <a:latin typeface="HGP創英角ｺﾞｼｯｸUB" pitchFamily="50" charset="-128"/>
                <a:ea typeface="HGP創英角ｺﾞｼｯｸUB" pitchFamily="50" charset="-128"/>
              </a:rPr>
              <a:pPr algn="l" eaLnBrk="1" hangingPunct="1">
                <a:spcBef>
                  <a:spcPct val="0"/>
                </a:spcBef>
                <a:buFontTx/>
                <a:buNone/>
              </a:pPr>
              <a:t>12</a:t>
            </a:fld>
            <a:r>
              <a:rPr lang="en-US" altLang="ja-JP" sz="1400">
                <a:solidFill>
                  <a:srgbClr val="FFFFFF"/>
                </a:solidFill>
                <a:latin typeface="HGP創英角ｺﾞｼｯｸUB" pitchFamily="50" charset="-128"/>
                <a:ea typeface="HGP創英角ｺﾞｼｯｸUB" pitchFamily="50" charset="-128"/>
              </a:rPr>
              <a:t>‐</a:t>
            </a:r>
          </a:p>
        </p:txBody>
      </p:sp>
      <p:sp>
        <p:nvSpPr>
          <p:cNvPr id="8195" name="スライド番号プレースホルダー 2"/>
          <p:cNvSpPr txBox="1">
            <a:spLocks noGrp="1"/>
          </p:cNvSpPr>
          <p:nvPr/>
        </p:nvSpPr>
        <p:spPr bwMode="auto">
          <a:xfrm>
            <a:off x="7258050" y="63087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r" eaLnBrk="1" hangingPunct="1">
              <a:spcBef>
                <a:spcPct val="0"/>
              </a:spcBef>
              <a:buFontTx/>
              <a:buNone/>
            </a:pPr>
            <a:fld id="{8EA0FF39-33EB-4177-9962-C8469C0C0365}" type="slidenum">
              <a:rPr lang="en-US" altLang="ja-JP" sz="1000">
                <a:solidFill>
                  <a:srgbClr val="000000"/>
                </a:solidFill>
                <a:latin typeface="HG丸ｺﾞｼｯｸM-PRO" pitchFamily="50" charset="-128"/>
                <a:ea typeface="HG丸ｺﾞｼｯｸM-PRO" pitchFamily="50" charset="-128"/>
              </a:rPr>
              <a:pPr algn="r" eaLnBrk="1" hangingPunct="1">
                <a:spcBef>
                  <a:spcPct val="0"/>
                </a:spcBef>
                <a:buFontTx/>
                <a:buNone/>
              </a:pPr>
              <a:t>12</a:t>
            </a:fld>
            <a:endParaRPr lang="en-US" altLang="ja-JP" sz="1000">
              <a:solidFill>
                <a:srgbClr val="000000"/>
              </a:solidFill>
              <a:latin typeface="HG丸ｺﾞｼｯｸM-PRO" pitchFamily="50" charset="-128"/>
              <a:ea typeface="HG丸ｺﾞｼｯｸM-PRO" pitchFamily="50" charset="-128"/>
            </a:endParaRPr>
          </a:p>
        </p:txBody>
      </p:sp>
      <p:pic>
        <p:nvPicPr>
          <p:cNvPr id="8197" name="Picture 2" descr="f_top"/>
          <p:cNvPicPr>
            <a:picLocks noChangeAspect="1" noChangeArrowheads="1"/>
          </p:cNvPicPr>
          <p:nvPr/>
        </p:nvPicPr>
        <p:blipFill>
          <a:blip r:embed="rId3">
            <a:extLst>
              <a:ext uri="{28A0092B-C50C-407E-A947-70E740481C1C}">
                <a14:useLocalDpi xmlns:a14="http://schemas.microsoft.com/office/drawing/2010/main" val="0"/>
              </a:ext>
            </a:extLst>
          </a:blip>
          <a:srcRect t="2342" b="2844"/>
          <a:stretch>
            <a:fillRect/>
          </a:stretch>
        </p:blipFill>
        <p:spPr bwMode="auto">
          <a:xfrm>
            <a:off x="1" y="-10692"/>
            <a:ext cx="9905999" cy="686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2"/>
          <p:cNvSpPr txBox="1">
            <a:spLocks noChangeArrowheads="1"/>
          </p:cNvSpPr>
          <p:nvPr/>
        </p:nvSpPr>
        <p:spPr bwMode="auto">
          <a:xfrm>
            <a:off x="298451" y="2794000"/>
            <a:ext cx="93440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lnSpc>
                <a:spcPct val="150000"/>
              </a:lnSpc>
              <a:spcBef>
                <a:spcPct val="0"/>
              </a:spcBef>
              <a:buFontTx/>
              <a:buNone/>
            </a:pPr>
            <a:r>
              <a:rPr lang="ja-JP" altLang="en-US" sz="4400" b="1" dirty="0">
                <a:solidFill>
                  <a:srgbClr val="FFFFFF"/>
                </a:solidFill>
                <a:latin typeface="BIZ UDPゴシック" panose="020B0400000000000000" pitchFamily="50" charset="-128"/>
                <a:ea typeface="BIZ UDPゴシック" panose="020B0400000000000000" pitchFamily="50" charset="-128"/>
              </a:rPr>
              <a:t>★少子化への対応</a:t>
            </a:r>
            <a:endParaRPr lang="en-US" altLang="ja-JP" sz="4400" b="1" dirty="0">
              <a:solidFill>
                <a:srgbClr val="FFFFFF"/>
              </a:solidFill>
              <a:latin typeface="BIZ UDPゴシック" panose="020B0400000000000000" pitchFamily="50" charset="-128"/>
              <a:ea typeface="BIZ UDPゴシック" panose="020B0400000000000000" pitchFamily="50" charset="-128"/>
            </a:endParaRPr>
          </a:p>
          <a:p>
            <a:pPr algn="ctr" eaLnBrk="1" hangingPunct="1">
              <a:lnSpc>
                <a:spcPct val="150000"/>
              </a:lnSpc>
              <a:spcBef>
                <a:spcPct val="0"/>
              </a:spcBef>
              <a:buFontTx/>
              <a:buNone/>
            </a:pPr>
            <a:r>
              <a:rPr lang="ja-JP" altLang="en-US" sz="4400" b="1" dirty="0">
                <a:solidFill>
                  <a:srgbClr val="FFFFFF"/>
                </a:solidFill>
                <a:latin typeface="BIZ UDPゴシック" panose="020B0400000000000000" pitchFamily="50" charset="-128"/>
                <a:ea typeface="BIZ UDPゴシック" panose="020B0400000000000000" pitchFamily="50" charset="-128"/>
              </a:rPr>
              <a:t>★都心地区への居住誘導</a:t>
            </a:r>
          </a:p>
        </p:txBody>
      </p:sp>
    </p:spTree>
    <p:extLst>
      <p:ext uri="{BB962C8B-B14F-4D97-AF65-F5344CB8AC3E}">
        <p14:creationId xmlns:p14="http://schemas.microsoft.com/office/powerpoint/2010/main" val="35802962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1738D70-AAD2-4068-AC5E-21A3FB255A97}"/>
              </a:ext>
            </a:extLst>
          </p:cNvPr>
          <p:cNvSpPr>
            <a:spLocks noGrp="1"/>
          </p:cNvSpPr>
          <p:nvPr>
            <p:ph type="title"/>
          </p:nvPr>
        </p:nvSpPr>
        <p:spPr/>
        <p:txBody>
          <a:bodyPr>
            <a:normAutofit/>
          </a:bodyPr>
          <a:lstStyle/>
          <a:p>
            <a:r>
              <a:rPr lang="ja-JP" altLang="en-US" sz="2400" dirty="0">
                <a:latin typeface="BIZ UDPゴシック" panose="020B0400000000000000" pitchFamily="50" charset="-128"/>
                <a:ea typeface="BIZ UDPゴシック" panose="020B0400000000000000" pitchFamily="50" charset="-128"/>
              </a:rPr>
              <a:t>中心市街地小学校（７校）における児童数の推移</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graphicFrame>
        <p:nvGraphicFramePr>
          <p:cNvPr id="3" name="グラフ 2"/>
          <p:cNvGraphicFramePr>
            <a:graphicFrameLocks/>
          </p:cNvGraphicFramePr>
          <p:nvPr>
            <p:extLst>
              <p:ext uri="{D42A27DB-BD31-4B8C-83A1-F6EECF244321}">
                <p14:modId xmlns:p14="http://schemas.microsoft.com/office/powerpoint/2010/main" val="2294076130"/>
              </p:ext>
            </p:extLst>
          </p:nvPr>
        </p:nvGraphicFramePr>
        <p:xfrm>
          <a:off x="742069" y="1052736"/>
          <a:ext cx="8418300" cy="5370513"/>
        </p:xfrm>
        <a:graphic>
          <a:graphicData uri="http://schemas.openxmlformats.org/drawingml/2006/chart">
            <c:chart xmlns:c="http://schemas.openxmlformats.org/drawingml/2006/chart" xmlns:r="http://schemas.openxmlformats.org/officeDocument/2006/relationships" r:id="rId2"/>
          </a:graphicData>
        </a:graphic>
      </p:graphicFrame>
      <p:pic>
        <p:nvPicPr>
          <p:cNvPr id="5" name="図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00694" y="4868863"/>
            <a:ext cx="11525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40557" y="4581525"/>
            <a:ext cx="143986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886136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1738D70-AAD2-4068-AC5E-21A3FB255A97}"/>
              </a:ext>
            </a:extLst>
          </p:cNvPr>
          <p:cNvSpPr>
            <a:spLocks noGrp="1"/>
          </p:cNvSpPr>
          <p:nvPr>
            <p:ph type="title"/>
          </p:nvPr>
        </p:nvSpPr>
        <p:spPr/>
        <p:txBody>
          <a:bodyPr>
            <a:normAutofit/>
          </a:bodyPr>
          <a:lstStyle/>
          <a:p>
            <a:r>
              <a:rPr lang="ja-JP" altLang="en-US" sz="2400" dirty="0">
                <a:latin typeface="BIZ UDPゴシック" panose="020B0400000000000000" pitchFamily="50" charset="-128"/>
                <a:ea typeface="BIZ UDPゴシック" panose="020B0400000000000000" pitchFamily="50" charset="-128"/>
              </a:rPr>
              <a:t>中心市街地における学校の統合</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3" name="Line 1015"/>
          <p:cNvSpPr>
            <a:spLocks noChangeShapeType="1"/>
          </p:cNvSpPr>
          <p:nvPr/>
        </p:nvSpPr>
        <p:spPr bwMode="auto">
          <a:xfrm>
            <a:off x="468313" y="1928693"/>
            <a:ext cx="84248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5" name="Line 1016"/>
          <p:cNvSpPr>
            <a:spLocks noChangeShapeType="1"/>
          </p:cNvSpPr>
          <p:nvPr/>
        </p:nvSpPr>
        <p:spPr bwMode="auto">
          <a:xfrm>
            <a:off x="2411413" y="633293"/>
            <a:ext cx="0" cy="6092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6" name="Line 1017"/>
          <p:cNvSpPr>
            <a:spLocks noChangeShapeType="1"/>
          </p:cNvSpPr>
          <p:nvPr/>
        </p:nvSpPr>
        <p:spPr bwMode="auto">
          <a:xfrm>
            <a:off x="468313" y="2504956"/>
            <a:ext cx="84248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7" name="Line 1018"/>
          <p:cNvSpPr>
            <a:spLocks noChangeShapeType="1"/>
          </p:cNvSpPr>
          <p:nvPr/>
        </p:nvSpPr>
        <p:spPr bwMode="auto">
          <a:xfrm>
            <a:off x="395288" y="3081218"/>
            <a:ext cx="84963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8" name="Line 1019"/>
          <p:cNvSpPr>
            <a:spLocks noChangeShapeType="1"/>
          </p:cNvSpPr>
          <p:nvPr/>
        </p:nvSpPr>
        <p:spPr bwMode="auto">
          <a:xfrm>
            <a:off x="395288" y="3873381"/>
            <a:ext cx="8424862"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9" name="Line 1020"/>
          <p:cNvSpPr>
            <a:spLocks noChangeShapeType="1"/>
          </p:cNvSpPr>
          <p:nvPr/>
        </p:nvSpPr>
        <p:spPr bwMode="auto">
          <a:xfrm>
            <a:off x="468313" y="5241806"/>
            <a:ext cx="83518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0" name="Line 1021"/>
          <p:cNvSpPr>
            <a:spLocks noChangeShapeType="1"/>
          </p:cNvSpPr>
          <p:nvPr/>
        </p:nvSpPr>
        <p:spPr bwMode="auto">
          <a:xfrm>
            <a:off x="468313" y="5960943"/>
            <a:ext cx="8351837"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1" name="Line 1028"/>
          <p:cNvSpPr>
            <a:spLocks noChangeShapeType="1"/>
          </p:cNvSpPr>
          <p:nvPr/>
        </p:nvSpPr>
        <p:spPr bwMode="auto">
          <a:xfrm>
            <a:off x="3708400" y="633293"/>
            <a:ext cx="0" cy="6092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2" name="Line 1029"/>
          <p:cNvSpPr>
            <a:spLocks noChangeShapeType="1"/>
          </p:cNvSpPr>
          <p:nvPr/>
        </p:nvSpPr>
        <p:spPr bwMode="auto">
          <a:xfrm>
            <a:off x="4716463" y="633293"/>
            <a:ext cx="0" cy="6092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3" name="Line 1030"/>
          <p:cNvSpPr>
            <a:spLocks noChangeShapeType="1"/>
          </p:cNvSpPr>
          <p:nvPr/>
        </p:nvSpPr>
        <p:spPr bwMode="auto">
          <a:xfrm>
            <a:off x="5724525" y="633293"/>
            <a:ext cx="0" cy="6092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4" name="Line 1031"/>
          <p:cNvSpPr>
            <a:spLocks noChangeShapeType="1"/>
          </p:cNvSpPr>
          <p:nvPr/>
        </p:nvSpPr>
        <p:spPr bwMode="auto">
          <a:xfrm>
            <a:off x="6804025" y="633293"/>
            <a:ext cx="0" cy="6092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5" name="Line 1032"/>
          <p:cNvSpPr>
            <a:spLocks noChangeShapeType="1"/>
          </p:cNvSpPr>
          <p:nvPr/>
        </p:nvSpPr>
        <p:spPr bwMode="auto">
          <a:xfrm>
            <a:off x="7885113" y="633293"/>
            <a:ext cx="0" cy="6092825"/>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16" name="Rectangle 1033"/>
          <p:cNvSpPr>
            <a:spLocks noChangeArrowheads="1"/>
          </p:cNvSpPr>
          <p:nvPr/>
        </p:nvSpPr>
        <p:spPr bwMode="auto">
          <a:xfrm>
            <a:off x="2484438" y="920631"/>
            <a:ext cx="11509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r" eaLnBrk="1" hangingPunct="1">
              <a:spcBef>
                <a:spcPct val="0"/>
              </a:spcBef>
              <a:buFontTx/>
              <a:buNone/>
            </a:pPr>
            <a:r>
              <a:rPr lang="ja-JP" altLang="en-US" sz="1600"/>
              <a:t>平成</a:t>
            </a:r>
            <a:r>
              <a:rPr lang="en-US" altLang="ja-JP" sz="1600"/>
              <a:t>15</a:t>
            </a:r>
            <a:r>
              <a:rPr lang="ja-JP" altLang="en-US" sz="1600"/>
              <a:t>年度</a:t>
            </a:r>
          </a:p>
        </p:txBody>
      </p:sp>
      <p:sp>
        <p:nvSpPr>
          <p:cNvPr id="17" name="Rectangle 1034"/>
          <p:cNvSpPr>
            <a:spLocks noChangeArrowheads="1"/>
          </p:cNvSpPr>
          <p:nvPr/>
        </p:nvSpPr>
        <p:spPr bwMode="auto">
          <a:xfrm>
            <a:off x="3635375" y="920631"/>
            <a:ext cx="11509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600"/>
              <a:t>16</a:t>
            </a:r>
            <a:r>
              <a:rPr lang="ja-JP" altLang="en-US" sz="1600"/>
              <a:t>年度</a:t>
            </a:r>
          </a:p>
        </p:txBody>
      </p:sp>
      <p:sp>
        <p:nvSpPr>
          <p:cNvPr id="18" name="Rectangle 1035"/>
          <p:cNvSpPr>
            <a:spLocks noChangeArrowheads="1"/>
          </p:cNvSpPr>
          <p:nvPr/>
        </p:nvSpPr>
        <p:spPr bwMode="auto">
          <a:xfrm>
            <a:off x="4643438" y="920631"/>
            <a:ext cx="11509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600"/>
              <a:t>17</a:t>
            </a:r>
            <a:r>
              <a:rPr lang="ja-JP" altLang="en-US" sz="1600"/>
              <a:t>年度</a:t>
            </a:r>
          </a:p>
        </p:txBody>
      </p:sp>
      <p:sp>
        <p:nvSpPr>
          <p:cNvPr id="19" name="Rectangle 1036"/>
          <p:cNvSpPr>
            <a:spLocks noChangeArrowheads="1"/>
          </p:cNvSpPr>
          <p:nvPr/>
        </p:nvSpPr>
        <p:spPr bwMode="auto">
          <a:xfrm>
            <a:off x="5651500" y="920631"/>
            <a:ext cx="11509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600"/>
              <a:t>18</a:t>
            </a:r>
            <a:r>
              <a:rPr lang="ja-JP" altLang="en-US" sz="1600"/>
              <a:t>年度</a:t>
            </a:r>
          </a:p>
        </p:txBody>
      </p:sp>
      <p:sp>
        <p:nvSpPr>
          <p:cNvPr id="20" name="Rectangle 1037"/>
          <p:cNvSpPr>
            <a:spLocks noChangeArrowheads="1"/>
          </p:cNvSpPr>
          <p:nvPr/>
        </p:nvSpPr>
        <p:spPr bwMode="auto">
          <a:xfrm>
            <a:off x="6732588" y="920631"/>
            <a:ext cx="11509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600"/>
              <a:t>19</a:t>
            </a:r>
            <a:r>
              <a:rPr lang="ja-JP" altLang="en-US" sz="1600"/>
              <a:t>年度</a:t>
            </a:r>
          </a:p>
        </p:txBody>
      </p:sp>
      <p:sp>
        <p:nvSpPr>
          <p:cNvPr id="21" name="Rectangle 1038"/>
          <p:cNvSpPr>
            <a:spLocks noChangeArrowheads="1"/>
          </p:cNvSpPr>
          <p:nvPr/>
        </p:nvSpPr>
        <p:spPr bwMode="auto">
          <a:xfrm>
            <a:off x="7812088" y="920631"/>
            <a:ext cx="1150937"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600"/>
              <a:t>20</a:t>
            </a:r>
            <a:r>
              <a:rPr lang="ja-JP" altLang="en-US" sz="1600"/>
              <a:t>年度</a:t>
            </a:r>
          </a:p>
        </p:txBody>
      </p:sp>
      <p:sp>
        <p:nvSpPr>
          <p:cNvPr id="22" name="AutoShape 1040"/>
          <p:cNvSpPr>
            <a:spLocks noChangeArrowheads="1"/>
          </p:cNvSpPr>
          <p:nvPr/>
        </p:nvSpPr>
        <p:spPr bwMode="auto">
          <a:xfrm>
            <a:off x="827088" y="2073156"/>
            <a:ext cx="1584325" cy="287337"/>
          </a:xfrm>
          <a:prstGeom prst="parallelogram">
            <a:avLst>
              <a:gd name="adj" fmla="val 140347"/>
            </a:avLst>
          </a:prstGeom>
          <a:solidFill>
            <a:srgbClr val="009999"/>
          </a:solidFill>
          <a:ln w="9525">
            <a:solidFill>
              <a:srgbClr val="000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solidFill>
                  <a:schemeClr val="bg1"/>
                </a:solidFill>
              </a:rPr>
              <a:t>総曲輪小</a:t>
            </a:r>
          </a:p>
        </p:txBody>
      </p:sp>
      <p:sp>
        <p:nvSpPr>
          <p:cNvPr id="23" name="AutoShape 1041"/>
          <p:cNvSpPr>
            <a:spLocks noChangeArrowheads="1"/>
          </p:cNvSpPr>
          <p:nvPr/>
        </p:nvSpPr>
        <p:spPr bwMode="auto">
          <a:xfrm>
            <a:off x="827088" y="2649418"/>
            <a:ext cx="1512887" cy="358775"/>
          </a:xfrm>
          <a:prstGeom prst="parallelogram">
            <a:avLst>
              <a:gd name="adj" fmla="val 105147"/>
            </a:avLst>
          </a:prstGeom>
          <a:solidFill>
            <a:srgbClr val="009999"/>
          </a:solidFill>
          <a:ln w="9525">
            <a:solidFill>
              <a:srgbClr val="000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solidFill>
                  <a:schemeClr val="bg1"/>
                </a:solidFill>
              </a:rPr>
              <a:t>八人町小</a:t>
            </a:r>
          </a:p>
        </p:txBody>
      </p:sp>
      <p:sp>
        <p:nvSpPr>
          <p:cNvPr id="24" name="AutoShape 1042"/>
          <p:cNvSpPr>
            <a:spLocks noChangeArrowheads="1"/>
          </p:cNvSpPr>
          <p:nvPr/>
        </p:nvSpPr>
        <p:spPr bwMode="auto">
          <a:xfrm>
            <a:off x="755650" y="3297118"/>
            <a:ext cx="1512888" cy="358775"/>
          </a:xfrm>
          <a:prstGeom prst="parallelogram">
            <a:avLst>
              <a:gd name="adj" fmla="val 105694"/>
            </a:avLst>
          </a:prstGeom>
          <a:solidFill>
            <a:srgbClr val="009999"/>
          </a:solidFill>
          <a:ln w="9525">
            <a:solidFill>
              <a:srgbClr val="000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solidFill>
                  <a:schemeClr val="bg1"/>
                </a:solidFill>
              </a:rPr>
              <a:t>安野屋小</a:t>
            </a:r>
          </a:p>
        </p:txBody>
      </p:sp>
      <p:sp>
        <p:nvSpPr>
          <p:cNvPr id="25" name="AutoShape 1043"/>
          <p:cNvSpPr>
            <a:spLocks noChangeArrowheads="1"/>
          </p:cNvSpPr>
          <p:nvPr/>
        </p:nvSpPr>
        <p:spPr bwMode="auto">
          <a:xfrm>
            <a:off x="755650" y="4017843"/>
            <a:ext cx="1512888" cy="358775"/>
          </a:xfrm>
          <a:prstGeom prst="parallelogram">
            <a:avLst>
              <a:gd name="adj" fmla="val 105694"/>
            </a:avLst>
          </a:prstGeom>
          <a:solidFill>
            <a:srgbClr val="009999"/>
          </a:solidFill>
          <a:ln w="9525">
            <a:solidFill>
              <a:srgbClr val="000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solidFill>
                  <a:schemeClr val="bg1"/>
                </a:solidFill>
              </a:rPr>
              <a:t>愛宕小</a:t>
            </a:r>
          </a:p>
        </p:txBody>
      </p:sp>
      <p:sp>
        <p:nvSpPr>
          <p:cNvPr id="26" name="AutoShape 1044"/>
          <p:cNvSpPr>
            <a:spLocks noChangeArrowheads="1"/>
          </p:cNvSpPr>
          <p:nvPr/>
        </p:nvSpPr>
        <p:spPr bwMode="auto">
          <a:xfrm>
            <a:off x="827088" y="4736981"/>
            <a:ext cx="1512887" cy="358775"/>
          </a:xfrm>
          <a:prstGeom prst="parallelogram">
            <a:avLst>
              <a:gd name="adj" fmla="val 105147"/>
            </a:avLst>
          </a:prstGeom>
          <a:solidFill>
            <a:srgbClr val="BBE0E3"/>
          </a:solidFill>
          <a:ln w="9525">
            <a:solidFill>
              <a:srgbClr val="000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星井町小</a:t>
            </a:r>
          </a:p>
        </p:txBody>
      </p:sp>
      <p:sp>
        <p:nvSpPr>
          <p:cNvPr id="27" name="AutoShape 1045"/>
          <p:cNvSpPr>
            <a:spLocks noChangeArrowheads="1"/>
          </p:cNvSpPr>
          <p:nvPr/>
        </p:nvSpPr>
        <p:spPr bwMode="auto">
          <a:xfrm>
            <a:off x="755650" y="5457706"/>
            <a:ext cx="1512888" cy="358775"/>
          </a:xfrm>
          <a:prstGeom prst="parallelogram">
            <a:avLst>
              <a:gd name="adj" fmla="val 105694"/>
            </a:avLst>
          </a:prstGeom>
          <a:solidFill>
            <a:srgbClr val="BBE0E3"/>
          </a:solidFill>
          <a:ln w="9525">
            <a:solidFill>
              <a:srgbClr val="000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五番町小</a:t>
            </a:r>
          </a:p>
        </p:txBody>
      </p:sp>
      <p:sp>
        <p:nvSpPr>
          <p:cNvPr id="28" name="AutoShape 1046"/>
          <p:cNvSpPr>
            <a:spLocks noChangeArrowheads="1"/>
          </p:cNvSpPr>
          <p:nvPr/>
        </p:nvSpPr>
        <p:spPr bwMode="auto">
          <a:xfrm>
            <a:off x="684213" y="6105406"/>
            <a:ext cx="1512887" cy="358775"/>
          </a:xfrm>
          <a:prstGeom prst="parallelogram">
            <a:avLst>
              <a:gd name="adj" fmla="val 105147"/>
            </a:avLst>
          </a:prstGeom>
          <a:solidFill>
            <a:srgbClr val="BBE0E3"/>
          </a:solidFill>
          <a:ln w="9525">
            <a:solidFill>
              <a:srgbClr val="000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清水町小</a:t>
            </a:r>
          </a:p>
        </p:txBody>
      </p:sp>
      <p:sp>
        <p:nvSpPr>
          <p:cNvPr id="29" name="Rectangle 1047"/>
          <p:cNvSpPr>
            <a:spLocks noChangeArrowheads="1"/>
          </p:cNvSpPr>
          <p:nvPr/>
        </p:nvSpPr>
        <p:spPr bwMode="auto">
          <a:xfrm>
            <a:off x="179388" y="2073156"/>
            <a:ext cx="431800" cy="2135187"/>
          </a:xfrm>
          <a:prstGeom prst="rect">
            <a:avLst/>
          </a:prstGeom>
          <a:solidFill>
            <a:srgbClr val="009999"/>
          </a:solidFill>
          <a:ln w="9525">
            <a:solidFill>
              <a:srgbClr val="000000"/>
            </a:solidFill>
            <a:miter lim="800000"/>
            <a:headEnd/>
            <a:tailEnd/>
          </a:ln>
        </p:spPr>
        <p:txBody>
          <a:bodyPr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a:solidFill>
                  <a:schemeClr val="bg1"/>
                </a:solidFill>
              </a:rPr>
              <a:t>４　小　学　校</a:t>
            </a:r>
          </a:p>
        </p:txBody>
      </p:sp>
      <p:sp>
        <p:nvSpPr>
          <p:cNvPr id="30" name="Rectangle 1048"/>
          <p:cNvSpPr>
            <a:spLocks noChangeArrowheads="1"/>
          </p:cNvSpPr>
          <p:nvPr/>
        </p:nvSpPr>
        <p:spPr bwMode="auto">
          <a:xfrm>
            <a:off x="179388" y="4736981"/>
            <a:ext cx="431800" cy="1590675"/>
          </a:xfrm>
          <a:prstGeom prst="rect">
            <a:avLst/>
          </a:prstGeom>
          <a:solidFill>
            <a:srgbClr val="BBE0E3"/>
          </a:solidFill>
          <a:ln w="9525">
            <a:solidFill>
              <a:srgbClr val="000000"/>
            </a:solidFill>
            <a:miter lim="800000"/>
            <a:headEnd/>
            <a:tailEnd/>
          </a:ln>
        </p:spPr>
        <p:txBody>
          <a:bodyPr vert="eaVert"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a:t>３　小　学　校</a:t>
            </a:r>
          </a:p>
        </p:txBody>
      </p:sp>
      <p:sp>
        <p:nvSpPr>
          <p:cNvPr id="31" name="Line 1049"/>
          <p:cNvSpPr>
            <a:spLocks noChangeShapeType="1"/>
          </p:cNvSpPr>
          <p:nvPr/>
        </p:nvSpPr>
        <p:spPr bwMode="auto">
          <a:xfrm>
            <a:off x="2411413" y="2217618"/>
            <a:ext cx="2305050" cy="0"/>
          </a:xfrm>
          <a:prstGeom prst="line">
            <a:avLst/>
          </a:prstGeom>
          <a:noFill/>
          <a:ln w="76200">
            <a:solidFill>
              <a:srgbClr val="FFFF00"/>
            </a:solidFill>
            <a:round/>
            <a:headEnd/>
            <a:tailEnd type="diamond" w="med" len="med"/>
          </a:ln>
          <a:extLst>
            <a:ext uri="{909E8E84-426E-40DD-AFC4-6F175D3DCCD1}">
              <a14:hiddenFill xmlns:a14="http://schemas.microsoft.com/office/drawing/2010/main">
                <a:noFill/>
              </a14:hiddenFill>
            </a:ext>
          </a:extLst>
        </p:spPr>
        <p:txBody>
          <a:bodyPr/>
          <a:lstStyle/>
          <a:p>
            <a:endParaRPr lang="ja-JP" altLang="en-US"/>
          </a:p>
        </p:txBody>
      </p:sp>
      <p:sp>
        <p:nvSpPr>
          <p:cNvPr id="32" name="Freeform 1051"/>
          <p:cNvSpPr>
            <a:spLocks/>
          </p:cNvSpPr>
          <p:nvPr/>
        </p:nvSpPr>
        <p:spPr bwMode="auto">
          <a:xfrm>
            <a:off x="2411413" y="2360493"/>
            <a:ext cx="2305050" cy="504825"/>
          </a:xfrm>
          <a:custGeom>
            <a:avLst/>
            <a:gdLst>
              <a:gd name="T0" fmla="*/ 0 w 21600"/>
              <a:gd name="T1" fmla="*/ 2147483646 h 21600"/>
              <a:gd name="T2" fmla="*/ 2147483646 w 21600"/>
              <a:gd name="T3" fmla="*/ 2147483646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0" y="21600"/>
                </a:lnTo>
                <a:lnTo>
                  <a:pt x="21600" y="21329"/>
                </a:lnTo>
                <a:lnTo>
                  <a:pt x="21600" y="0"/>
                </a:lnTo>
              </a:path>
            </a:pathLst>
          </a:custGeom>
          <a:noFill/>
          <a:ln w="76200" algn="ctr">
            <a:solidFill>
              <a:srgbClr val="FFFF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33" name="Freeform 1052"/>
          <p:cNvSpPr>
            <a:spLocks/>
          </p:cNvSpPr>
          <p:nvPr/>
        </p:nvSpPr>
        <p:spPr bwMode="auto">
          <a:xfrm>
            <a:off x="2411413" y="2217618"/>
            <a:ext cx="3336925" cy="1295400"/>
          </a:xfrm>
          <a:custGeom>
            <a:avLst/>
            <a:gdLst>
              <a:gd name="T0" fmla="*/ 0 w 21600"/>
              <a:gd name="T1" fmla="*/ 2147483646 h 21600"/>
              <a:gd name="T2" fmla="*/ 2147483646 w 21600"/>
              <a:gd name="T3" fmla="*/ 2147483646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0" y="21600"/>
                </a:lnTo>
                <a:lnTo>
                  <a:pt x="21600" y="21574"/>
                </a:lnTo>
                <a:lnTo>
                  <a:pt x="21446" y="0"/>
                </a:lnTo>
              </a:path>
            </a:pathLst>
          </a:custGeom>
          <a:noFill/>
          <a:ln w="76200" algn="ctr">
            <a:solidFill>
              <a:srgbClr val="FFFF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34" name="Freeform 1053"/>
          <p:cNvSpPr>
            <a:spLocks/>
          </p:cNvSpPr>
          <p:nvPr/>
        </p:nvSpPr>
        <p:spPr bwMode="auto">
          <a:xfrm>
            <a:off x="5718175" y="1784231"/>
            <a:ext cx="2238375" cy="420687"/>
          </a:xfrm>
          <a:custGeom>
            <a:avLst/>
            <a:gdLst>
              <a:gd name="T0" fmla="*/ 0 w 21600"/>
              <a:gd name="T1" fmla="*/ 2147483646 h 21600"/>
              <a:gd name="T2" fmla="*/ 2147483646 w 21600"/>
              <a:gd name="T3" fmla="*/ 2147483646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0" y="21600"/>
                </a:lnTo>
                <a:lnTo>
                  <a:pt x="21569" y="21206"/>
                </a:lnTo>
                <a:lnTo>
                  <a:pt x="21600" y="0"/>
                </a:lnTo>
              </a:path>
            </a:pathLst>
          </a:custGeom>
          <a:noFill/>
          <a:ln w="76200" algn="ctr">
            <a:solidFill>
              <a:srgbClr val="FFFF00"/>
            </a:solidFill>
            <a:round/>
            <a:headEnd type="diamond"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35" name="Line 1054"/>
          <p:cNvSpPr>
            <a:spLocks noChangeShapeType="1"/>
          </p:cNvSpPr>
          <p:nvPr/>
        </p:nvSpPr>
        <p:spPr bwMode="auto">
          <a:xfrm>
            <a:off x="4859338" y="2865318"/>
            <a:ext cx="3889375" cy="0"/>
          </a:xfrm>
          <a:prstGeom prst="line">
            <a:avLst/>
          </a:prstGeom>
          <a:noFill/>
          <a:ln w="7620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6" name="Line 1055"/>
          <p:cNvSpPr>
            <a:spLocks noChangeShapeType="1"/>
          </p:cNvSpPr>
          <p:nvPr/>
        </p:nvSpPr>
        <p:spPr bwMode="auto">
          <a:xfrm>
            <a:off x="5724525" y="3513018"/>
            <a:ext cx="2087563" cy="0"/>
          </a:xfrm>
          <a:prstGeom prst="line">
            <a:avLst/>
          </a:prstGeom>
          <a:noFill/>
          <a:ln w="76200">
            <a:solidFill>
              <a:srgbClr val="000000"/>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ja-JP" altLang="en-US"/>
          </a:p>
        </p:txBody>
      </p:sp>
      <p:sp>
        <p:nvSpPr>
          <p:cNvPr id="37" name="Freeform 1056"/>
          <p:cNvSpPr>
            <a:spLocks/>
          </p:cNvSpPr>
          <p:nvPr/>
        </p:nvSpPr>
        <p:spPr bwMode="auto">
          <a:xfrm>
            <a:off x="2411413" y="2144593"/>
            <a:ext cx="5545137" cy="2063750"/>
          </a:xfrm>
          <a:custGeom>
            <a:avLst/>
            <a:gdLst>
              <a:gd name="T0" fmla="*/ 0 w 21600"/>
              <a:gd name="T1" fmla="*/ 2147483646 h 21600"/>
              <a:gd name="T2" fmla="*/ 2147483646 w 21600"/>
              <a:gd name="T3" fmla="*/ 2147483646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102"/>
                </a:moveTo>
                <a:lnTo>
                  <a:pt x="0" y="21102"/>
                </a:lnTo>
                <a:lnTo>
                  <a:pt x="21588" y="21600"/>
                </a:lnTo>
                <a:lnTo>
                  <a:pt x="21600" y="0"/>
                </a:lnTo>
              </a:path>
            </a:pathLst>
          </a:custGeom>
          <a:noFill/>
          <a:ln w="76200" algn="ctr">
            <a:solidFill>
              <a:srgbClr val="FFFF00"/>
            </a:solidFill>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38" name="AutoShape 1057"/>
          <p:cNvSpPr>
            <a:spLocks noChangeArrowheads="1"/>
          </p:cNvSpPr>
          <p:nvPr/>
        </p:nvSpPr>
        <p:spPr bwMode="auto">
          <a:xfrm>
            <a:off x="7667625" y="1496893"/>
            <a:ext cx="1476375" cy="287338"/>
          </a:xfrm>
          <a:prstGeom prst="parallelogram">
            <a:avLst>
              <a:gd name="adj" fmla="val 61538"/>
            </a:avLst>
          </a:prstGeom>
          <a:solidFill>
            <a:srgbClr val="009999"/>
          </a:solidFill>
          <a:ln w="9525">
            <a:solidFill>
              <a:srgbClr val="000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a:solidFill>
                  <a:schemeClr val="bg1"/>
                </a:solidFill>
              </a:rPr>
              <a:t>芝園小・中</a:t>
            </a:r>
          </a:p>
        </p:txBody>
      </p:sp>
      <p:sp>
        <p:nvSpPr>
          <p:cNvPr id="39" name="Freeform 1058"/>
          <p:cNvSpPr>
            <a:spLocks/>
          </p:cNvSpPr>
          <p:nvPr/>
        </p:nvSpPr>
        <p:spPr bwMode="auto">
          <a:xfrm>
            <a:off x="2411413" y="4875093"/>
            <a:ext cx="1304925" cy="798513"/>
          </a:xfrm>
          <a:custGeom>
            <a:avLst/>
            <a:gdLst>
              <a:gd name="T0" fmla="*/ 0 w 21600"/>
              <a:gd name="T1" fmla="*/ 2147483646 h 21600"/>
              <a:gd name="T2" fmla="*/ 2147483646 w 21600"/>
              <a:gd name="T3" fmla="*/ 2147483646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600"/>
                </a:moveTo>
                <a:lnTo>
                  <a:pt x="0" y="21600"/>
                </a:lnTo>
                <a:lnTo>
                  <a:pt x="21600" y="21600"/>
                </a:lnTo>
                <a:lnTo>
                  <a:pt x="21600" y="0"/>
                </a:lnTo>
              </a:path>
            </a:pathLst>
          </a:custGeom>
          <a:noFill/>
          <a:ln w="76200" algn="ctr">
            <a:solidFill>
              <a:srgbClr val="FFFF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40" name="Freeform 1060"/>
          <p:cNvSpPr>
            <a:spLocks/>
          </p:cNvSpPr>
          <p:nvPr/>
        </p:nvSpPr>
        <p:spPr bwMode="auto">
          <a:xfrm>
            <a:off x="2411413" y="5818068"/>
            <a:ext cx="5545137" cy="509588"/>
          </a:xfrm>
          <a:custGeom>
            <a:avLst/>
            <a:gdLst>
              <a:gd name="T0" fmla="*/ 0 w 21600"/>
              <a:gd name="T1" fmla="*/ 2147483646 h 21600"/>
              <a:gd name="T2" fmla="*/ 2147483646 w 21600"/>
              <a:gd name="T3" fmla="*/ 2147483646 h 21600"/>
              <a:gd name="T4" fmla="*/ 214748364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1427"/>
                </a:moveTo>
                <a:lnTo>
                  <a:pt x="0" y="21427"/>
                </a:lnTo>
                <a:lnTo>
                  <a:pt x="21600" y="21600"/>
                </a:lnTo>
                <a:lnTo>
                  <a:pt x="21588" y="0"/>
                </a:lnTo>
              </a:path>
            </a:pathLst>
          </a:custGeom>
          <a:noFill/>
          <a:ln w="76200" algn="ctr">
            <a:solidFill>
              <a:srgbClr val="FFFF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41" name="Line 1061"/>
          <p:cNvSpPr>
            <a:spLocks noChangeShapeType="1"/>
          </p:cNvSpPr>
          <p:nvPr/>
        </p:nvSpPr>
        <p:spPr bwMode="auto">
          <a:xfrm>
            <a:off x="2411413" y="4881443"/>
            <a:ext cx="1296987" cy="0"/>
          </a:xfrm>
          <a:prstGeom prst="line">
            <a:avLst/>
          </a:prstGeom>
          <a:noFill/>
          <a:ln w="76200">
            <a:solidFill>
              <a:srgbClr val="FFFF00"/>
            </a:solidFill>
            <a:round/>
            <a:headEnd/>
            <a:tailEnd type="diamond" w="med" len="med"/>
          </a:ln>
          <a:extLst>
            <a:ext uri="{909E8E84-426E-40DD-AFC4-6F175D3DCCD1}">
              <a14:hiddenFill xmlns:a14="http://schemas.microsoft.com/office/drawing/2010/main">
                <a:noFill/>
              </a14:hiddenFill>
            </a:ext>
          </a:extLst>
        </p:spPr>
        <p:txBody>
          <a:bodyPr/>
          <a:lstStyle/>
          <a:p>
            <a:endParaRPr lang="ja-JP" altLang="en-US"/>
          </a:p>
        </p:txBody>
      </p:sp>
      <p:sp>
        <p:nvSpPr>
          <p:cNvPr id="42" name="Freeform 1062"/>
          <p:cNvSpPr>
            <a:spLocks/>
          </p:cNvSpPr>
          <p:nvPr/>
        </p:nvSpPr>
        <p:spPr bwMode="auto">
          <a:xfrm>
            <a:off x="3779838" y="4881443"/>
            <a:ext cx="4202112" cy="566738"/>
          </a:xfrm>
          <a:custGeom>
            <a:avLst/>
            <a:gdLst>
              <a:gd name="T0" fmla="*/ 0 w 21600"/>
              <a:gd name="T1" fmla="*/ 2147483646 h 21600"/>
              <a:gd name="T2" fmla="*/ 2147483646 w 21600"/>
              <a:gd name="T3" fmla="*/ 0 h 21600"/>
              <a:gd name="T4" fmla="*/ 2147483646 w 21600"/>
              <a:gd name="T5" fmla="*/ 2147483646 h 21600"/>
              <a:gd name="T6" fmla="*/ 0 60000 65536"/>
              <a:gd name="T7" fmla="*/ 0 60000 65536"/>
              <a:gd name="T8" fmla="*/ 0 60000 65536"/>
            </a:gdLst>
            <a:ahLst/>
            <a:cxnLst>
              <a:cxn ang="T6">
                <a:pos x="T0" y="T1"/>
              </a:cxn>
              <a:cxn ang="T7">
                <a:pos x="T2" y="T3"/>
              </a:cxn>
              <a:cxn ang="T8">
                <a:pos x="T4" y="T5"/>
              </a:cxn>
            </a:cxnLst>
            <a:rect l="0" t="0" r="r" b="b"/>
            <a:pathLst>
              <a:path w="21600" h="21600">
                <a:moveTo>
                  <a:pt x="0" y="242"/>
                </a:moveTo>
                <a:lnTo>
                  <a:pt x="0" y="242"/>
                </a:lnTo>
                <a:lnTo>
                  <a:pt x="21600" y="0"/>
                </a:lnTo>
                <a:lnTo>
                  <a:pt x="21527" y="21600"/>
                </a:lnTo>
              </a:path>
            </a:pathLst>
          </a:custGeom>
          <a:noFill/>
          <a:ln w="76200" algn="ctr">
            <a:solidFill>
              <a:srgbClr val="FFFF00"/>
            </a:solidFill>
            <a:round/>
            <a:headEnd type="none" w="med"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sp>
        <p:nvSpPr>
          <p:cNvPr id="43" name="AutoShape 1063"/>
          <p:cNvSpPr>
            <a:spLocks noChangeArrowheads="1"/>
          </p:cNvSpPr>
          <p:nvPr/>
        </p:nvSpPr>
        <p:spPr bwMode="auto">
          <a:xfrm>
            <a:off x="7847013" y="5457706"/>
            <a:ext cx="1296987" cy="360362"/>
          </a:xfrm>
          <a:prstGeom prst="parallelogram">
            <a:avLst>
              <a:gd name="adj" fmla="val 19629"/>
            </a:avLst>
          </a:prstGeom>
          <a:solidFill>
            <a:srgbClr val="BBE0E3"/>
          </a:solidFill>
          <a:ln w="9525">
            <a:solidFill>
              <a:srgbClr val="000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a:t>中央小</a:t>
            </a:r>
          </a:p>
        </p:txBody>
      </p:sp>
      <p:sp>
        <p:nvSpPr>
          <p:cNvPr id="44" name="Rectangle 1064"/>
          <p:cNvSpPr>
            <a:spLocks noChangeArrowheads="1"/>
          </p:cNvSpPr>
          <p:nvPr/>
        </p:nvSpPr>
        <p:spPr bwMode="auto">
          <a:xfrm>
            <a:off x="755650" y="1496893"/>
            <a:ext cx="1441450" cy="3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400" dirty="0"/>
              <a:t>芝園中</a:t>
            </a:r>
          </a:p>
        </p:txBody>
      </p:sp>
      <p:sp>
        <p:nvSpPr>
          <p:cNvPr id="45" name="Line 1065"/>
          <p:cNvSpPr>
            <a:spLocks noChangeShapeType="1"/>
          </p:cNvSpPr>
          <p:nvPr/>
        </p:nvSpPr>
        <p:spPr bwMode="auto">
          <a:xfrm>
            <a:off x="323850" y="1352431"/>
            <a:ext cx="8569325"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6" name="Line 1066"/>
          <p:cNvSpPr>
            <a:spLocks noChangeShapeType="1"/>
          </p:cNvSpPr>
          <p:nvPr/>
        </p:nvSpPr>
        <p:spPr bwMode="auto">
          <a:xfrm flipH="1" flipV="1">
            <a:off x="323850" y="776168"/>
            <a:ext cx="2087563" cy="576263"/>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7" name="AutoShape 1067"/>
          <p:cNvSpPr>
            <a:spLocks noChangeArrowheads="1"/>
          </p:cNvSpPr>
          <p:nvPr/>
        </p:nvSpPr>
        <p:spPr bwMode="auto">
          <a:xfrm>
            <a:off x="3924300" y="4376618"/>
            <a:ext cx="1800225" cy="360363"/>
          </a:xfrm>
          <a:prstGeom prst="parallelogram">
            <a:avLst>
              <a:gd name="adj" fmla="val 26597"/>
            </a:avLst>
          </a:prstGeom>
          <a:solidFill>
            <a:srgbClr val="BBE0E3"/>
          </a:solidFill>
          <a:ln w="9525">
            <a:solidFill>
              <a:srgbClr val="000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800"/>
              <a:t>星井町五番町小</a:t>
            </a:r>
          </a:p>
        </p:txBody>
      </p:sp>
      <p:sp>
        <p:nvSpPr>
          <p:cNvPr id="48" name="Line 1068"/>
          <p:cNvSpPr>
            <a:spLocks noChangeShapeType="1"/>
          </p:cNvSpPr>
          <p:nvPr/>
        </p:nvSpPr>
        <p:spPr bwMode="auto">
          <a:xfrm>
            <a:off x="4787900" y="2217618"/>
            <a:ext cx="1008063" cy="0"/>
          </a:xfrm>
          <a:prstGeom prst="line">
            <a:avLst/>
          </a:prstGeom>
          <a:noFill/>
          <a:ln w="76200">
            <a:solidFill>
              <a:srgbClr val="FFFF00"/>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49" name="AutoShape 1069"/>
          <p:cNvSpPr>
            <a:spLocks noChangeArrowheads="1"/>
          </p:cNvSpPr>
          <p:nvPr/>
        </p:nvSpPr>
        <p:spPr bwMode="auto">
          <a:xfrm>
            <a:off x="4643438" y="1784231"/>
            <a:ext cx="1368425" cy="288925"/>
          </a:xfrm>
          <a:prstGeom prst="parallelogram">
            <a:avLst>
              <a:gd name="adj" fmla="val 57646"/>
            </a:avLst>
          </a:prstGeom>
          <a:solidFill>
            <a:srgbClr val="009999"/>
          </a:solidFill>
          <a:ln w="9525">
            <a:solidFill>
              <a:srgbClr val="000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2000">
                <a:solidFill>
                  <a:schemeClr val="bg1"/>
                </a:solidFill>
              </a:rPr>
              <a:t>芝園小</a:t>
            </a:r>
          </a:p>
        </p:txBody>
      </p:sp>
      <p:sp>
        <p:nvSpPr>
          <p:cNvPr id="50" name="Rectangle 1070"/>
          <p:cNvSpPr>
            <a:spLocks noChangeArrowheads="1"/>
          </p:cNvSpPr>
          <p:nvPr/>
        </p:nvSpPr>
        <p:spPr bwMode="auto">
          <a:xfrm>
            <a:off x="3276600" y="2360493"/>
            <a:ext cx="1366838" cy="360363"/>
          </a:xfrm>
          <a:prstGeom prst="rect">
            <a:avLst/>
          </a:prstGeom>
          <a:solidFill>
            <a:srgbClr val="99CC00"/>
          </a:solidFill>
          <a:ln w="9525">
            <a:solidFill>
              <a:srgbClr val="000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H17.4</a:t>
            </a:r>
            <a:r>
              <a:rPr lang="ja-JP" altLang="en-US" sz="1800"/>
              <a:t>　統合</a:t>
            </a:r>
          </a:p>
        </p:txBody>
      </p:sp>
      <p:sp>
        <p:nvSpPr>
          <p:cNvPr id="51" name="Rectangle 1071"/>
          <p:cNvSpPr>
            <a:spLocks noChangeArrowheads="1"/>
          </p:cNvSpPr>
          <p:nvPr/>
        </p:nvSpPr>
        <p:spPr bwMode="auto">
          <a:xfrm>
            <a:off x="4211638" y="3009781"/>
            <a:ext cx="1366837" cy="360362"/>
          </a:xfrm>
          <a:prstGeom prst="rect">
            <a:avLst/>
          </a:prstGeom>
          <a:solidFill>
            <a:srgbClr val="99CC00"/>
          </a:solidFill>
          <a:ln w="9525">
            <a:solidFill>
              <a:srgbClr val="000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H18.4</a:t>
            </a:r>
            <a:r>
              <a:rPr lang="ja-JP" altLang="en-US" sz="1800"/>
              <a:t>　統合</a:t>
            </a:r>
          </a:p>
        </p:txBody>
      </p:sp>
      <p:sp>
        <p:nvSpPr>
          <p:cNvPr id="52" name="Rectangle 1072"/>
          <p:cNvSpPr>
            <a:spLocks noChangeArrowheads="1"/>
          </p:cNvSpPr>
          <p:nvPr/>
        </p:nvSpPr>
        <p:spPr bwMode="auto">
          <a:xfrm>
            <a:off x="2484438" y="4376618"/>
            <a:ext cx="1366837" cy="360363"/>
          </a:xfrm>
          <a:prstGeom prst="rect">
            <a:avLst/>
          </a:prstGeom>
          <a:solidFill>
            <a:srgbClr val="99CC00"/>
          </a:solidFill>
          <a:ln w="9525">
            <a:solidFill>
              <a:srgbClr val="000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H16.4</a:t>
            </a:r>
            <a:r>
              <a:rPr lang="ja-JP" altLang="en-US" sz="1800"/>
              <a:t>　統合</a:t>
            </a:r>
          </a:p>
        </p:txBody>
      </p:sp>
      <p:sp>
        <p:nvSpPr>
          <p:cNvPr id="53" name="AutoShape 1075"/>
          <p:cNvSpPr>
            <a:spLocks noChangeArrowheads="1"/>
          </p:cNvSpPr>
          <p:nvPr/>
        </p:nvSpPr>
        <p:spPr bwMode="auto">
          <a:xfrm>
            <a:off x="6084888" y="5168781"/>
            <a:ext cx="1657350" cy="576262"/>
          </a:xfrm>
          <a:prstGeom prst="rightArrow">
            <a:avLst>
              <a:gd name="adj1" fmla="val 49991"/>
              <a:gd name="adj2" fmla="val 72460"/>
            </a:avLst>
          </a:prstGeom>
          <a:solidFill>
            <a:srgbClr val="FF0000"/>
          </a:solidFill>
          <a:ln w="9525">
            <a:solidFill>
              <a:srgbClr val="000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a:t>ＰＦＩによる建設</a:t>
            </a:r>
          </a:p>
        </p:txBody>
      </p:sp>
      <p:sp>
        <p:nvSpPr>
          <p:cNvPr id="54" name="AutoShape 1076"/>
          <p:cNvSpPr>
            <a:spLocks noChangeArrowheads="1"/>
          </p:cNvSpPr>
          <p:nvPr/>
        </p:nvSpPr>
        <p:spPr bwMode="auto">
          <a:xfrm>
            <a:off x="6011863" y="1352431"/>
            <a:ext cx="1655762" cy="576262"/>
          </a:xfrm>
          <a:prstGeom prst="rightArrow">
            <a:avLst>
              <a:gd name="adj1" fmla="val 50000"/>
              <a:gd name="adj2" fmla="val 72018"/>
            </a:avLst>
          </a:prstGeom>
          <a:solidFill>
            <a:srgbClr val="FF0000"/>
          </a:solidFill>
          <a:ln w="9525">
            <a:solidFill>
              <a:srgbClr val="000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dirty="0"/>
              <a:t>ＰＦＩによる建設</a:t>
            </a:r>
          </a:p>
        </p:txBody>
      </p:sp>
      <p:sp>
        <p:nvSpPr>
          <p:cNvPr id="55" name="Rectangle 1077"/>
          <p:cNvSpPr>
            <a:spLocks noChangeArrowheads="1"/>
          </p:cNvSpPr>
          <p:nvPr/>
        </p:nvSpPr>
        <p:spPr bwMode="auto">
          <a:xfrm>
            <a:off x="5940425" y="3728918"/>
            <a:ext cx="1871663" cy="360363"/>
          </a:xfrm>
          <a:prstGeom prst="rect">
            <a:avLst/>
          </a:prstGeom>
          <a:solidFill>
            <a:srgbClr val="99CC00"/>
          </a:solidFill>
          <a:ln w="9525">
            <a:solidFill>
              <a:srgbClr val="000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H20.4</a:t>
            </a:r>
            <a:r>
              <a:rPr lang="ja-JP" altLang="en-US" sz="1800"/>
              <a:t>　最終統合</a:t>
            </a:r>
          </a:p>
        </p:txBody>
      </p:sp>
      <p:sp>
        <p:nvSpPr>
          <p:cNvPr id="56" name="Rectangle 1078"/>
          <p:cNvSpPr>
            <a:spLocks noChangeArrowheads="1"/>
          </p:cNvSpPr>
          <p:nvPr/>
        </p:nvSpPr>
        <p:spPr bwMode="auto">
          <a:xfrm>
            <a:off x="5940425" y="5745043"/>
            <a:ext cx="1871663" cy="360363"/>
          </a:xfrm>
          <a:prstGeom prst="rect">
            <a:avLst/>
          </a:prstGeom>
          <a:solidFill>
            <a:srgbClr val="99CC00"/>
          </a:solidFill>
          <a:ln w="9525">
            <a:solidFill>
              <a:srgbClr val="000000"/>
            </a:solidFill>
            <a:miter lim="800000"/>
            <a:headEnd/>
            <a:tailEnd/>
          </a:ln>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800"/>
              <a:t>H20.4</a:t>
            </a:r>
            <a:r>
              <a:rPr lang="ja-JP" altLang="en-US" sz="1800"/>
              <a:t>　最終統合</a:t>
            </a:r>
          </a:p>
        </p:txBody>
      </p:sp>
      <p:sp>
        <p:nvSpPr>
          <p:cNvPr id="57" name="Rectangle 1079"/>
          <p:cNvSpPr>
            <a:spLocks noChangeArrowheads="1"/>
          </p:cNvSpPr>
          <p:nvPr/>
        </p:nvSpPr>
        <p:spPr bwMode="auto">
          <a:xfrm>
            <a:off x="5867400" y="2433518"/>
            <a:ext cx="1655763"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700">
                <a:solidFill>
                  <a:srgbClr val="FFFFFF"/>
                </a:solidFill>
              </a:rPr>
              <a:t>教育センター等に転用</a:t>
            </a:r>
          </a:p>
        </p:txBody>
      </p:sp>
      <p:sp>
        <p:nvSpPr>
          <p:cNvPr id="58" name="Rectangle 1080"/>
          <p:cNvSpPr>
            <a:spLocks noChangeArrowheads="1"/>
          </p:cNvSpPr>
          <p:nvPr/>
        </p:nvSpPr>
        <p:spPr bwMode="auto">
          <a:xfrm>
            <a:off x="5867400" y="3152656"/>
            <a:ext cx="29527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700">
                <a:solidFill>
                  <a:srgbClr val="FFFFFF"/>
                </a:solidFill>
              </a:rPr>
              <a:t>芝園中一時移転校舎に転用</a:t>
            </a:r>
          </a:p>
        </p:txBody>
      </p:sp>
    </p:spTree>
    <p:extLst>
      <p:ext uri="{BB962C8B-B14F-4D97-AF65-F5344CB8AC3E}">
        <p14:creationId xmlns:p14="http://schemas.microsoft.com/office/powerpoint/2010/main" val="2029895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4EF6ED2-71FE-4CD0-8F7A-D4C3F1C70BD3}"/>
              </a:ext>
            </a:extLst>
          </p:cNvPr>
          <p:cNvSpPr>
            <a:spLocks noGrp="1"/>
          </p:cNvSpPr>
          <p:nvPr>
            <p:ph type="title"/>
          </p:nvPr>
        </p:nvSpPr>
        <p:spPr/>
        <p:txBody>
          <a:bodyPr rIns="0">
            <a:normAutofit fontScale="90000"/>
          </a:bodyPr>
          <a:lstStyle/>
          <a:p>
            <a:r>
              <a:rPr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rPr>
              <a:t>PPP/PFI</a:t>
            </a: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rPr>
              <a:t>推進の背景</a:t>
            </a:r>
            <a:r>
              <a:rPr lang="ja-JP" altLang="en-US" dirty="0">
                <a:solidFill>
                  <a:schemeClr val="tx1">
                    <a:lumMod val="75000"/>
                    <a:lumOff val="25000"/>
                  </a:schemeClr>
                </a:solidFill>
                <a:latin typeface="BIZ UDPゴシック" panose="020B0400000000000000" pitchFamily="50" charset="-128"/>
                <a:ea typeface="BIZ UDPゴシック" panose="020B0400000000000000" pitchFamily="50" charset="-128"/>
              </a:rPr>
              <a:t> </a:t>
            </a:r>
            <a:r>
              <a:rPr lang="ja-JP" altLang="en-US" sz="2100" spc="-100" dirty="0">
                <a:solidFill>
                  <a:schemeClr val="tx1">
                    <a:lumMod val="75000"/>
                    <a:lumOff val="25000"/>
                  </a:schemeClr>
                </a:solidFill>
                <a:latin typeface="BIZ UDPゴシック" panose="020B0400000000000000" pitchFamily="50" charset="-128"/>
                <a:ea typeface="BIZ UDPゴシック" panose="020B0400000000000000" pitchFamily="50" charset="-128"/>
              </a:rPr>
              <a:t>～公共施設マネジメントと</a:t>
            </a:r>
            <a:r>
              <a:rPr lang="en-US" altLang="ja-JP" sz="2100" spc="-100" dirty="0">
                <a:solidFill>
                  <a:schemeClr val="tx1">
                    <a:lumMod val="75000"/>
                    <a:lumOff val="25000"/>
                  </a:schemeClr>
                </a:solidFill>
                <a:latin typeface="BIZ UDPゴシック" panose="020B0400000000000000" pitchFamily="50" charset="-128"/>
                <a:ea typeface="BIZ UDPゴシック" panose="020B0400000000000000" pitchFamily="50" charset="-128"/>
              </a:rPr>
              <a:t>PPP</a:t>
            </a:r>
            <a:r>
              <a:rPr lang="ja-JP" altLang="en-US" sz="2100" spc="-100" dirty="0">
                <a:solidFill>
                  <a:schemeClr val="tx1">
                    <a:lumMod val="75000"/>
                    <a:lumOff val="25000"/>
                  </a:schemeClr>
                </a:solidFill>
                <a:latin typeface="BIZ UDPゴシック" panose="020B0400000000000000" pitchFamily="50" charset="-128"/>
                <a:ea typeface="BIZ UDPゴシック" panose="020B0400000000000000" pitchFamily="50" charset="-128"/>
              </a:rPr>
              <a:t>（官民連携）によるまちづくり～</a:t>
            </a:r>
            <a:endParaRPr kumimoji="1" lang="ja-JP" altLang="en-US" sz="2100" spc="-1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4" name="Picture 18" descr="まいどはやバス、路線図入り地図">
            <a:extLst>
              <a:ext uri="{FF2B5EF4-FFF2-40B4-BE49-F238E27FC236}">
                <a16:creationId xmlns:a16="http://schemas.microsoft.com/office/drawing/2014/main" id="{63C9C1EF-9678-4CDA-861F-1790EE2177B5}"/>
              </a:ext>
            </a:extLst>
          </p:cNvPr>
          <p:cNvPicPr>
            <a:picLocks noChangeArrowheads="1"/>
          </p:cNvPicPr>
          <p:nvPr/>
        </p:nvPicPr>
        <p:blipFill rotWithShape="1">
          <a:blip r:embed="rId3" cstate="print">
            <a:extLst>
              <a:ext uri="{BEBA8EAE-BF5A-486C-A8C5-ECC9F3942E4B}">
                <a14:imgProps xmlns:a14="http://schemas.microsoft.com/office/drawing/2010/main">
                  <a14:imgLayer r:embed="rId4">
                    <a14:imgEffect>
                      <a14:saturation sat="99000"/>
                    </a14:imgEffect>
                  </a14:imgLayer>
                </a14:imgProps>
              </a:ext>
              <a:ext uri="{28A0092B-C50C-407E-A947-70E740481C1C}">
                <a14:useLocalDpi xmlns:a14="http://schemas.microsoft.com/office/drawing/2010/main" val="0"/>
              </a:ext>
            </a:extLst>
          </a:blip>
          <a:srcRect l="25295" t="23528" r="40811" b="10484"/>
          <a:stretch/>
        </p:blipFill>
        <p:spPr bwMode="auto">
          <a:xfrm>
            <a:off x="335500" y="1620000"/>
            <a:ext cx="3276000" cy="45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21">
            <a:extLst>
              <a:ext uri="{FF2B5EF4-FFF2-40B4-BE49-F238E27FC236}">
                <a16:creationId xmlns:a16="http://schemas.microsoft.com/office/drawing/2014/main" id="{9906CDF0-358B-40EF-A036-96D133C37EEA}"/>
              </a:ext>
            </a:extLst>
          </p:cNvPr>
          <p:cNvSpPr>
            <a:spLocks/>
          </p:cNvSpPr>
          <p:nvPr/>
        </p:nvSpPr>
        <p:spPr bwMode="auto">
          <a:xfrm>
            <a:off x="1301113" y="4796479"/>
            <a:ext cx="136525" cy="174729"/>
          </a:xfrm>
          <a:custGeom>
            <a:avLst/>
            <a:gdLst>
              <a:gd name="T0" fmla="*/ 2147483646 w 21600"/>
              <a:gd name="T1" fmla="*/ 2147483646 h 21600"/>
              <a:gd name="T2" fmla="*/ 2147483646 w 21600"/>
              <a:gd name="T3" fmla="*/ 0 h 21600"/>
              <a:gd name="T4" fmla="*/ 0 w 21600"/>
              <a:gd name="T5" fmla="*/ 2147483646 h 21600"/>
              <a:gd name="T6" fmla="*/ 0 w 21600"/>
              <a:gd name="T7" fmla="*/ 2147483646 h 21600"/>
              <a:gd name="T8" fmla="*/ 2147483646 w 21600"/>
              <a:gd name="T9" fmla="*/ 2147483646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0432" y="21600"/>
                </a:moveTo>
                <a:lnTo>
                  <a:pt x="20432" y="21600"/>
                </a:lnTo>
                <a:lnTo>
                  <a:pt x="21600" y="0"/>
                </a:lnTo>
                <a:lnTo>
                  <a:pt x="0" y="1350"/>
                </a:lnTo>
                <a:lnTo>
                  <a:pt x="0" y="21150"/>
                </a:lnTo>
                <a:lnTo>
                  <a:pt x="20432" y="21600"/>
                </a:lnTo>
                <a:close/>
              </a:path>
            </a:pathLst>
          </a:custGeom>
          <a:solidFill>
            <a:srgbClr val="008080">
              <a:alpha val="43137"/>
            </a:srgbClr>
          </a:solidFill>
          <a:ln w="9525" algn="ctr">
            <a:solidFill>
              <a:srgbClr val="008080"/>
            </a:solidFill>
            <a:round/>
            <a:headEnd type="none" w="med" len="med"/>
            <a:tailEnd type="none" w="med" len="med"/>
          </a:ln>
        </p:spPr>
        <p:txBody>
          <a:bodyPr/>
          <a:lstStyle/>
          <a:p>
            <a:endParaRPr lang="ja-JP" altLang="en-US" dirty="0">
              <a:latin typeface="HGPｺﾞｼｯｸM" panose="020B0600000000000000" pitchFamily="50" charset="-128"/>
              <a:ea typeface="HGPｺﾞｼｯｸM" panose="020B0600000000000000" pitchFamily="50" charset="-128"/>
            </a:endParaRPr>
          </a:p>
        </p:txBody>
      </p:sp>
      <p:sp>
        <p:nvSpPr>
          <p:cNvPr id="6" name="Freeform 23">
            <a:extLst>
              <a:ext uri="{FF2B5EF4-FFF2-40B4-BE49-F238E27FC236}">
                <a16:creationId xmlns:a16="http://schemas.microsoft.com/office/drawing/2014/main" id="{832470CF-20DE-459C-9F9B-4F8EE7E36412}"/>
              </a:ext>
            </a:extLst>
          </p:cNvPr>
          <p:cNvSpPr>
            <a:spLocks/>
          </p:cNvSpPr>
          <p:nvPr/>
        </p:nvSpPr>
        <p:spPr bwMode="auto">
          <a:xfrm>
            <a:off x="3052125" y="5501329"/>
            <a:ext cx="184150" cy="160568"/>
          </a:xfrm>
          <a:custGeom>
            <a:avLst/>
            <a:gdLst>
              <a:gd name="T0" fmla="*/ 2147483646 w 21600"/>
              <a:gd name="T1" fmla="*/ 2147483646 h 21600"/>
              <a:gd name="T2" fmla="*/ 2147483646 w 21600"/>
              <a:gd name="T3" fmla="*/ 0 h 21600"/>
              <a:gd name="T4" fmla="*/ 0 w 21600"/>
              <a:gd name="T5" fmla="*/ 2147483646 h 21600"/>
              <a:gd name="T6" fmla="*/ 2147483646 w 21600"/>
              <a:gd name="T7" fmla="*/ 2147483646 h 21600"/>
              <a:gd name="T8" fmla="*/ 2147483646 w 21600"/>
              <a:gd name="T9" fmla="*/ 2147483646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19059"/>
                </a:moveTo>
                <a:lnTo>
                  <a:pt x="21600" y="19059"/>
                </a:lnTo>
                <a:lnTo>
                  <a:pt x="16386" y="0"/>
                </a:lnTo>
                <a:lnTo>
                  <a:pt x="0" y="2541"/>
                </a:lnTo>
                <a:lnTo>
                  <a:pt x="2234" y="21600"/>
                </a:lnTo>
                <a:lnTo>
                  <a:pt x="21600" y="19059"/>
                </a:lnTo>
                <a:close/>
              </a:path>
            </a:pathLst>
          </a:custGeom>
          <a:solidFill>
            <a:srgbClr val="008080">
              <a:alpha val="43137"/>
            </a:srgbClr>
          </a:solidFill>
          <a:ln w="9525" algn="ctr">
            <a:solidFill>
              <a:srgbClr val="008080"/>
            </a:solidFill>
            <a:round/>
            <a:headEnd type="none" w="med" len="med"/>
            <a:tailEnd type="none" w="med" len="med"/>
          </a:ln>
        </p:spPr>
        <p:txBody>
          <a:bodyPr/>
          <a:lstStyle/>
          <a:p>
            <a:endParaRPr lang="ja-JP" altLang="en-US" dirty="0">
              <a:latin typeface="HGPｺﾞｼｯｸM" panose="020B0600000000000000" pitchFamily="50" charset="-128"/>
              <a:ea typeface="HGPｺﾞｼｯｸM" panose="020B0600000000000000" pitchFamily="50" charset="-128"/>
            </a:endParaRPr>
          </a:p>
        </p:txBody>
      </p:sp>
      <p:pic>
        <p:nvPicPr>
          <p:cNvPr id="7" name="Picture 20" descr="都心地区人口50mesh">
            <a:extLst>
              <a:ext uri="{FF2B5EF4-FFF2-40B4-BE49-F238E27FC236}">
                <a16:creationId xmlns:a16="http://schemas.microsoft.com/office/drawing/2014/main" id="{35A77B7D-16CD-4D3E-A0FE-B891A857E0D3}"/>
              </a:ext>
            </a:extLst>
          </p:cNvPr>
          <p:cNvPicPr>
            <a:picLocks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7723" t="96501" r="32047" b="-864"/>
          <a:stretch>
            <a:fillRect/>
          </a:stretch>
        </p:blipFill>
        <p:spPr bwMode="auto">
          <a:xfrm>
            <a:off x="2381250" y="5907734"/>
            <a:ext cx="1393825" cy="26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a:extLst>
              <a:ext uri="{FF2B5EF4-FFF2-40B4-BE49-F238E27FC236}">
                <a16:creationId xmlns:a16="http://schemas.microsoft.com/office/drawing/2014/main" id="{9F44D18C-3D29-415B-A33D-D65ECBA75741}"/>
              </a:ext>
            </a:extLst>
          </p:cNvPr>
          <p:cNvSpPr>
            <a:spLocks noChangeArrowheads="1"/>
          </p:cNvSpPr>
          <p:nvPr/>
        </p:nvSpPr>
        <p:spPr bwMode="auto">
          <a:xfrm>
            <a:off x="335499" y="703428"/>
            <a:ext cx="9378517" cy="756000"/>
          </a:xfrm>
          <a:prstGeom prst="rect">
            <a:avLst/>
          </a:prstGeom>
          <a:noFill/>
          <a:ln w="12700">
            <a:noFill/>
            <a:prstDash val="solid"/>
            <a:miter lim="800000"/>
            <a:headEnd/>
            <a:tailEnd/>
          </a:ln>
          <a:extLst>
            <a:ext uri="{909E8E84-426E-40DD-AFC4-6F175D3DCCD1}">
              <a14:hiddenFill xmlns:a14="http://schemas.microsoft.com/office/drawing/2010/main">
                <a:solidFill>
                  <a:srgbClr val="FFFFFF"/>
                </a:solidFill>
              </a14:hiddenFill>
            </a:ext>
          </a:extLst>
        </p:spPr>
        <p:txBody>
          <a:bodyPr lIns="144000" tIns="0" rIns="91411" bIns="0" anchor="ctr" anchorCtr="0"/>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800" dirty="0">
                <a:solidFill>
                  <a:schemeClr val="tx1">
                    <a:lumMod val="75000"/>
                    <a:lumOff val="25000"/>
                  </a:schemeClr>
                </a:solidFill>
                <a:latin typeface="HGPｺﾞｼｯｸM" panose="020B0600000000000000" pitchFamily="50" charset="-128"/>
                <a:ea typeface="HGPｺﾞｼｯｸM" panose="020B0600000000000000" pitchFamily="50" charset="-128"/>
              </a:rPr>
              <a:t>中心市街地の小学校７校を２校に統合</a:t>
            </a:r>
            <a:endParaRPr lang="en-US" altLang="ja-JP" sz="18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spcBef>
                <a:spcPct val="0"/>
              </a:spcBef>
              <a:buNone/>
            </a:pPr>
            <a:r>
              <a:rPr lang="ja-JP" altLang="en-US" sz="1800" dirty="0">
                <a:solidFill>
                  <a:schemeClr val="tx1">
                    <a:lumMod val="75000"/>
                    <a:lumOff val="25000"/>
                  </a:schemeClr>
                </a:solidFill>
                <a:latin typeface="HGPｺﾞｼｯｸM" panose="020B0600000000000000" pitchFamily="50" charset="-128"/>
                <a:ea typeface="HGPｺﾞｼｯｸM" panose="020B0600000000000000" pitchFamily="50" charset="-128"/>
              </a:rPr>
              <a:t>　→統合新校舎は</a:t>
            </a:r>
            <a:r>
              <a:rPr lang="en-US" altLang="ja-JP" sz="1800" dirty="0">
                <a:solidFill>
                  <a:schemeClr val="tx1">
                    <a:lumMod val="75000"/>
                    <a:lumOff val="25000"/>
                  </a:schemeClr>
                </a:solidFill>
                <a:latin typeface="HGPｺﾞｼｯｸM" panose="020B0600000000000000" pitchFamily="50" charset="-128"/>
                <a:ea typeface="HGPｺﾞｼｯｸM" panose="020B0600000000000000" pitchFamily="50" charset="-128"/>
              </a:rPr>
              <a:t>PFI</a:t>
            </a:r>
            <a:r>
              <a:rPr lang="ja-JP" altLang="en-US" sz="1800" dirty="0">
                <a:solidFill>
                  <a:schemeClr val="tx1">
                    <a:lumMod val="75000"/>
                    <a:lumOff val="25000"/>
                  </a:schemeClr>
                </a:solidFill>
                <a:latin typeface="HGPｺﾞｼｯｸM" panose="020B0600000000000000" pitchFamily="50" charset="-128"/>
                <a:ea typeface="HGPｺﾞｼｯｸM" panose="020B0600000000000000" pitchFamily="50" charset="-128"/>
              </a:rPr>
              <a:t>手法により整備、学校跡地では必要な都市機能を民間活力を活かして整備</a:t>
            </a:r>
          </a:p>
        </p:txBody>
      </p:sp>
      <p:sp>
        <p:nvSpPr>
          <p:cNvPr id="10" name="Text Box 46">
            <a:extLst>
              <a:ext uri="{FF2B5EF4-FFF2-40B4-BE49-F238E27FC236}">
                <a16:creationId xmlns:a16="http://schemas.microsoft.com/office/drawing/2014/main" id="{D694BBE1-D81A-4F5A-91D1-0A574C6BEABA}"/>
              </a:ext>
            </a:extLst>
          </p:cNvPr>
          <p:cNvSpPr txBox="1">
            <a:spLocks noChangeArrowheads="1"/>
          </p:cNvSpPr>
          <p:nvPr/>
        </p:nvSpPr>
        <p:spPr>
          <a:xfrm>
            <a:off x="3065023" y="1783409"/>
            <a:ext cx="307777" cy="1215256"/>
          </a:xfrm>
          <a:prstGeom prst="rect">
            <a:avLst/>
          </a:prstGeom>
          <a:noFill/>
          <a:ln>
            <a:noFill/>
          </a:ln>
          <a:effectLst>
            <a:prstShdw prst="shdw17" dist="17961" dir="2700000">
              <a:schemeClr val="accent1">
                <a:gamma/>
                <a:shade val="60000"/>
                <a:invGamma/>
              </a:schemeClr>
            </a:prstShdw>
          </a:effectLst>
        </p:spPr>
        <p:txBody>
          <a:bodyPr vert="eaVert">
            <a:spAutoFit/>
          </a:bodyPr>
          <a:lstStyle>
            <a:lvl1pPr>
              <a:defRPr kumimoji="1" sz="2400">
                <a:solidFill>
                  <a:schemeClr val="tx1"/>
                </a:solidFill>
                <a:latin typeface="Arial" charset="0"/>
                <a:ea typeface="ＭＳ Ｐゴシック" pitchFamily="50" charset="-128"/>
              </a:defRPr>
            </a:lvl1pPr>
            <a:lvl2pPr>
              <a:defRPr kumimoji="1" sz="2400">
                <a:solidFill>
                  <a:schemeClr val="tx1"/>
                </a:solidFill>
                <a:latin typeface="Arial" charset="0"/>
                <a:ea typeface="ＭＳ Ｐゴシック" pitchFamily="50" charset="-128"/>
              </a:defRPr>
            </a:lvl2pPr>
            <a:lvl3pPr>
              <a:defRPr kumimoji="1" sz="2400">
                <a:solidFill>
                  <a:schemeClr val="tx1"/>
                </a:solidFill>
                <a:latin typeface="Arial" charset="0"/>
                <a:ea typeface="ＭＳ Ｐゴシック" pitchFamily="50" charset="-128"/>
              </a:defRPr>
            </a:lvl3pPr>
            <a:lvl4pPr>
              <a:defRPr kumimoji="1" sz="2400">
                <a:solidFill>
                  <a:schemeClr val="tx1"/>
                </a:solidFill>
                <a:latin typeface="Arial" charset="0"/>
                <a:ea typeface="ＭＳ Ｐゴシック" pitchFamily="50" charset="-128"/>
              </a:defRPr>
            </a:lvl4pPr>
            <a:lvl5pPr>
              <a:defRPr kumimoji="1" sz="2400">
                <a:solidFill>
                  <a:schemeClr val="tx1"/>
                </a:solidFill>
                <a:latin typeface="Arial" charset="0"/>
                <a:ea typeface="ＭＳ Ｐゴシック" pitchFamily="50" charset="-128"/>
              </a:defRPr>
            </a:lvl5pPr>
            <a:lvl6pPr fontAlgn="base">
              <a:spcBef>
                <a:spcPct val="0"/>
              </a:spcBef>
              <a:spcAft>
                <a:spcPct val="0"/>
              </a:spcAft>
              <a:defRPr kumimoji="1" sz="2400">
                <a:solidFill>
                  <a:schemeClr val="tx1"/>
                </a:solidFill>
                <a:latin typeface="Arial" charset="0"/>
                <a:ea typeface="ＭＳ Ｐゴシック" pitchFamily="50" charset="-128"/>
              </a:defRPr>
            </a:lvl6pPr>
            <a:lvl7pPr fontAlgn="base">
              <a:spcBef>
                <a:spcPct val="0"/>
              </a:spcBef>
              <a:spcAft>
                <a:spcPct val="0"/>
              </a:spcAft>
              <a:defRPr kumimoji="1" sz="2400">
                <a:solidFill>
                  <a:schemeClr val="tx1"/>
                </a:solidFill>
                <a:latin typeface="Arial" charset="0"/>
                <a:ea typeface="ＭＳ Ｐゴシック" pitchFamily="50" charset="-128"/>
              </a:defRPr>
            </a:lvl7pPr>
            <a:lvl8pPr fontAlgn="base">
              <a:spcBef>
                <a:spcPct val="0"/>
              </a:spcBef>
              <a:spcAft>
                <a:spcPct val="0"/>
              </a:spcAft>
              <a:defRPr kumimoji="1" sz="2400">
                <a:solidFill>
                  <a:schemeClr val="tx1"/>
                </a:solidFill>
                <a:latin typeface="Arial" charset="0"/>
                <a:ea typeface="ＭＳ Ｐゴシック" pitchFamily="50" charset="-128"/>
              </a:defRPr>
            </a:lvl8pPr>
            <a:lvl9pPr fontAlgn="base">
              <a:spcBef>
                <a:spcPct val="0"/>
              </a:spcBef>
              <a:spcAft>
                <a:spcPct val="0"/>
              </a:spcAft>
              <a:defRPr kumimoji="1" sz="2400">
                <a:solidFill>
                  <a:schemeClr val="tx1"/>
                </a:solidFill>
                <a:latin typeface="Arial" charset="0"/>
                <a:ea typeface="ＭＳ Ｐゴシック" pitchFamily="50" charset="-128"/>
              </a:defRPr>
            </a:lvl9pPr>
          </a:lstStyle>
          <a:p>
            <a:pPr eaLnBrk="1" hangingPunct="1">
              <a:spcBef>
                <a:spcPct val="50000"/>
              </a:spcBef>
              <a:defRPr/>
            </a:pPr>
            <a:r>
              <a:rPr lang="ja-JP" altLang="en-US" sz="800" b="1" dirty="0">
                <a:solidFill>
                  <a:srgbClr val="990033"/>
                </a:solidFill>
                <a:latin typeface="HGPｺﾞｼｯｸM" panose="020B0600000000000000" pitchFamily="50" charset="-128"/>
                <a:ea typeface="HGPｺﾞｼｯｸM" panose="020B0600000000000000" pitchFamily="50" charset="-128"/>
              </a:rPr>
              <a:t>富山ライトレール</a:t>
            </a:r>
          </a:p>
        </p:txBody>
      </p:sp>
      <p:sp>
        <p:nvSpPr>
          <p:cNvPr id="11" name="Freeform 21">
            <a:extLst>
              <a:ext uri="{FF2B5EF4-FFF2-40B4-BE49-F238E27FC236}">
                <a16:creationId xmlns:a16="http://schemas.microsoft.com/office/drawing/2014/main" id="{13D491DA-0E91-4108-850F-06D19456B0C3}"/>
              </a:ext>
            </a:extLst>
          </p:cNvPr>
          <p:cNvSpPr>
            <a:spLocks/>
          </p:cNvSpPr>
          <p:nvPr/>
        </p:nvSpPr>
        <p:spPr bwMode="auto">
          <a:xfrm>
            <a:off x="802638" y="3170884"/>
            <a:ext cx="233362" cy="168432"/>
          </a:xfrm>
          <a:custGeom>
            <a:avLst/>
            <a:gdLst>
              <a:gd name="T0" fmla="*/ 2147483646 w 21600"/>
              <a:gd name="T1" fmla="*/ 2147483646 h 21600"/>
              <a:gd name="T2" fmla="*/ 2147483646 w 21600"/>
              <a:gd name="T3" fmla="*/ 0 h 21600"/>
              <a:gd name="T4" fmla="*/ 0 w 21600"/>
              <a:gd name="T5" fmla="*/ 2147483646 h 21600"/>
              <a:gd name="T6" fmla="*/ 0 w 21600"/>
              <a:gd name="T7" fmla="*/ 2147483646 h 21600"/>
              <a:gd name="T8" fmla="*/ 2147483646 w 21600"/>
              <a:gd name="T9" fmla="*/ 2147483646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6163" y="21600"/>
                </a:moveTo>
                <a:lnTo>
                  <a:pt x="16163" y="21600"/>
                </a:lnTo>
                <a:lnTo>
                  <a:pt x="21600" y="9084"/>
                </a:lnTo>
                <a:lnTo>
                  <a:pt x="4261" y="0"/>
                </a:lnTo>
                <a:lnTo>
                  <a:pt x="0" y="10901"/>
                </a:lnTo>
                <a:lnTo>
                  <a:pt x="16163" y="21600"/>
                </a:lnTo>
                <a:close/>
              </a:path>
            </a:pathLst>
          </a:custGeom>
          <a:solidFill>
            <a:srgbClr val="008080">
              <a:alpha val="43137"/>
            </a:srgbClr>
          </a:solidFill>
          <a:ln w="9525" algn="ctr">
            <a:solidFill>
              <a:srgbClr val="008080"/>
            </a:solidFill>
            <a:round/>
            <a:headEnd type="none" w="med" len="med"/>
            <a:tailEnd type="none" w="med" len="med"/>
          </a:ln>
        </p:spPr>
        <p:txBody>
          <a:bodyPr/>
          <a:lstStyle/>
          <a:p>
            <a:endParaRPr lang="ja-JP" altLang="en-US" dirty="0">
              <a:latin typeface="HGPｺﾞｼｯｸM" panose="020B0600000000000000" pitchFamily="50" charset="-128"/>
              <a:ea typeface="HGPｺﾞｼｯｸM" panose="020B0600000000000000" pitchFamily="50" charset="-128"/>
            </a:endParaRPr>
          </a:p>
        </p:txBody>
      </p:sp>
      <p:sp>
        <p:nvSpPr>
          <p:cNvPr id="12" name="Freeform 23">
            <a:extLst>
              <a:ext uri="{FF2B5EF4-FFF2-40B4-BE49-F238E27FC236}">
                <a16:creationId xmlns:a16="http://schemas.microsoft.com/office/drawing/2014/main" id="{4CC088E1-C35B-4FEC-A8B7-047C92337D45}"/>
              </a:ext>
            </a:extLst>
          </p:cNvPr>
          <p:cNvSpPr>
            <a:spLocks/>
          </p:cNvSpPr>
          <p:nvPr/>
        </p:nvSpPr>
        <p:spPr bwMode="auto">
          <a:xfrm>
            <a:off x="1683700" y="5769617"/>
            <a:ext cx="104775" cy="140100"/>
          </a:xfrm>
          <a:custGeom>
            <a:avLst/>
            <a:gdLst>
              <a:gd name="T0" fmla="*/ 2147483646 w 21600"/>
              <a:gd name="T1" fmla="*/ 2147483646 h 21600"/>
              <a:gd name="T2" fmla="*/ 2147483646 w 21600"/>
              <a:gd name="T3" fmla="*/ 0 h 21600"/>
              <a:gd name="T4" fmla="*/ 0 w 21600"/>
              <a:gd name="T5" fmla="*/ 2147483646 h 21600"/>
              <a:gd name="T6" fmla="*/ 2147483646 w 21600"/>
              <a:gd name="T7" fmla="*/ 2147483646 h 21600"/>
              <a:gd name="T8" fmla="*/ 2147483646 w 21600"/>
              <a:gd name="T9" fmla="*/ 2147483646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8982" y="21600"/>
                </a:moveTo>
                <a:lnTo>
                  <a:pt x="18982" y="21600"/>
                </a:lnTo>
                <a:lnTo>
                  <a:pt x="21600" y="728"/>
                </a:lnTo>
                <a:lnTo>
                  <a:pt x="2945" y="0"/>
                </a:lnTo>
                <a:lnTo>
                  <a:pt x="0" y="21115"/>
                </a:lnTo>
                <a:lnTo>
                  <a:pt x="18982" y="21600"/>
                </a:lnTo>
                <a:close/>
              </a:path>
            </a:pathLst>
          </a:custGeom>
          <a:solidFill>
            <a:srgbClr val="008080">
              <a:alpha val="43137"/>
            </a:srgbClr>
          </a:solidFill>
          <a:ln w="9525" algn="ctr">
            <a:solidFill>
              <a:srgbClr val="008080"/>
            </a:solidFill>
            <a:round/>
            <a:headEnd type="none" w="med" len="med"/>
            <a:tailEnd type="none" w="med" len="med"/>
          </a:ln>
        </p:spPr>
        <p:txBody>
          <a:bodyPr/>
          <a:lstStyle/>
          <a:p>
            <a:endParaRPr lang="ja-JP" altLang="en-US" dirty="0">
              <a:latin typeface="HGPｺﾞｼｯｸM" panose="020B0600000000000000" pitchFamily="50" charset="-128"/>
              <a:ea typeface="HGPｺﾞｼｯｸM" panose="020B0600000000000000" pitchFamily="50" charset="-128"/>
            </a:endParaRPr>
          </a:p>
        </p:txBody>
      </p:sp>
      <p:sp>
        <p:nvSpPr>
          <p:cNvPr id="13" name="Freeform 21">
            <a:extLst>
              <a:ext uri="{FF2B5EF4-FFF2-40B4-BE49-F238E27FC236}">
                <a16:creationId xmlns:a16="http://schemas.microsoft.com/office/drawing/2014/main" id="{10E5F73D-6686-4355-8088-DE4149AF5805}"/>
              </a:ext>
            </a:extLst>
          </p:cNvPr>
          <p:cNvSpPr>
            <a:spLocks/>
          </p:cNvSpPr>
          <p:nvPr/>
        </p:nvSpPr>
        <p:spPr bwMode="auto">
          <a:xfrm>
            <a:off x="445450" y="4221809"/>
            <a:ext cx="255588" cy="171586"/>
          </a:xfrm>
          <a:custGeom>
            <a:avLst/>
            <a:gdLst>
              <a:gd name="T0" fmla="*/ 2147483646 w 21600"/>
              <a:gd name="T1" fmla="*/ 2147483646 h 21600"/>
              <a:gd name="T2" fmla="*/ 2147483646 w 21600"/>
              <a:gd name="T3" fmla="*/ 0 h 21600"/>
              <a:gd name="T4" fmla="*/ 0 w 21600"/>
              <a:gd name="T5" fmla="*/ 2147483646 h 21600"/>
              <a:gd name="T6" fmla="*/ 0 w 21600"/>
              <a:gd name="T7" fmla="*/ 2147483646 h 21600"/>
              <a:gd name="T8" fmla="*/ 2147483646 w 21600"/>
              <a:gd name="T9" fmla="*/ 2147483646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19185" y="19222"/>
                </a:moveTo>
                <a:lnTo>
                  <a:pt x="19185" y="19222"/>
                </a:lnTo>
                <a:lnTo>
                  <a:pt x="21600" y="793"/>
                </a:lnTo>
                <a:lnTo>
                  <a:pt x="15160" y="0"/>
                </a:lnTo>
                <a:lnTo>
                  <a:pt x="1610" y="3567"/>
                </a:lnTo>
                <a:lnTo>
                  <a:pt x="0" y="21600"/>
                </a:lnTo>
                <a:lnTo>
                  <a:pt x="19185" y="19222"/>
                </a:lnTo>
                <a:close/>
              </a:path>
            </a:pathLst>
          </a:custGeom>
          <a:solidFill>
            <a:srgbClr val="008080">
              <a:alpha val="43137"/>
            </a:srgbClr>
          </a:solidFill>
          <a:ln w="9525" algn="ctr">
            <a:solidFill>
              <a:srgbClr val="008080"/>
            </a:solidFill>
            <a:round/>
            <a:headEnd type="none" w="med" len="med"/>
            <a:tailEnd type="none" w="med" len="med"/>
          </a:ln>
        </p:spPr>
        <p:txBody>
          <a:bodyPr/>
          <a:lstStyle/>
          <a:p>
            <a:endParaRPr lang="ja-JP" altLang="en-US" dirty="0">
              <a:latin typeface="HGPｺﾞｼｯｸM" panose="020B0600000000000000" pitchFamily="50" charset="-128"/>
              <a:ea typeface="HGPｺﾞｼｯｸM" panose="020B0600000000000000" pitchFamily="50" charset="-128"/>
            </a:endParaRPr>
          </a:p>
        </p:txBody>
      </p:sp>
      <p:graphicFrame>
        <p:nvGraphicFramePr>
          <p:cNvPr id="14" name="Group 108">
            <a:extLst>
              <a:ext uri="{FF2B5EF4-FFF2-40B4-BE49-F238E27FC236}">
                <a16:creationId xmlns:a16="http://schemas.microsoft.com/office/drawing/2014/main" id="{57FDD11E-4229-44EA-94A8-935979199DB0}"/>
              </a:ext>
            </a:extLst>
          </p:cNvPr>
          <p:cNvGraphicFramePr>
            <a:graphicFrameLocks noGrp="1"/>
          </p:cNvGraphicFramePr>
          <p:nvPr>
            <p:extLst>
              <p:ext uri="{D42A27DB-BD31-4B8C-83A1-F6EECF244321}">
                <p14:modId xmlns:p14="http://schemas.microsoft.com/office/powerpoint/2010/main" val="3464829933"/>
              </p:ext>
            </p:extLst>
          </p:nvPr>
        </p:nvGraphicFramePr>
        <p:xfrm>
          <a:off x="3718875" y="1608779"/>
          <a:ext cx="5995141" cy="4503438"/>
        </p:xfrm>
        <a:graphic>
          <a:graphicData uri="http://schemas.openxmlformats.org/drawingml/2006/table">
            <a:tbl>
              <a:tblPr/>
              <a:tblGrid>
                <a:gridCol w="1376478">
                  <a:extLst>
                    <a:ext uri="{9D8B030D-6E8A-4147-A177-3AD203B41FA5}">
                      <a16:colId xmlns:a16="http://schemas.microsoft.com/office/drawing/2014/main" val="20000"/>
                    </a:ext>
                  </a:extLst>
                </a:gridCol>
                <a:gridCol w="385483">
                  <a:extLst>
                    <a:ext uri="{9D8B030D-6E8A-4147-A177-3AD203B41FA5}">
                      <a16:colId xmlns:a16="http://schemas.microsoft.com/office/drawing/2014/main" val="20001"/>
                    </a:ext>
                  </a:extLst>
                </a:gridCol>
                <a:gridCol w="1953117">
                  <a:extLst>
                    <a:ext uri="{9D8B030D-6E8A-4147-A177-3AD203B41FA5}">
                      <a16:colId xmlns:a16="http://schemas.microsoft.com/office/drawing/2014/main" val="20002"/>
                    </a:ext>
                  </a:extLst>
                </a:gridCol>
                <a:gridCol w="1116281">
                  <a:extLst>
                    <a:ext uri="{9D8B030D-6E8A-4147-A177-3AD203B41FA5}">
                      <a16:colId xmlns:a16="http://schemas.microsoft.com/office/drawing/2014/main" val="20003"/>
                    </a:ext>
                  </a:extLst>
                </a:gridCol>
                <a:gridCol w="1163782">
                  <a:extLst>
                    <a:ext uri="{9D8B030D-6E8A-4147-A177-3AD203B41FA5}">
                      <a16:colId xmlns:a16="http://schemas.microsoft.com/office/drawing/2014/main" val="20004"/>
                    </a:ext>
                  </a:extLst>
                </a:gridCol>
              </a:tblGrid>
              <a:tr h="579438">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1" i="0" u="none" strike="noStrike" cap="none" normalizeH="0" baseline="0" dirty="0">
                          <a:ln>
                            <a:noFill/>
                          </a:ln>
                          <a:solidFill>
                            <a:srgbClr val="FFFFFF"/>
                          </a:solidFill>
                          <a:effectLst/>
                          <a:latin typeface="HGPｺﾞｼｯｸM" panose="020B0600000000000000" pitchFamily="50" charset="-128"/>
                          <a:ea typeface="HGPｺﾞｼｯｸM" panose="020B0600000000000000" pitchFamily="50" charset="-128"/>
                        </a:rPr>
                        <a:t>従前の</a:t>
                      </a:r>
                    </a:p>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1" i="0" u="none" strike="noStrike" cap="none" normalizeH="0" baseline="0" dirty="0">
                          <a:ln>
                            <a:noFill/>
                          </a:ln>
                          <a:solidFill>
                            <a:srgbClr val="FFFFFF"/>
                          </a:solidFill>
                          <a:effectLst/>
                          <a:latin typeface="HGPｺﾞｼｯｸM" panose="020B0600000000000000" pitchFamily="50" charset="-128"/>
                          <a:ea typeface="HGPｺﾞｼｯｸM" panose="020B0600000000000000" pitchFamily="50" charset="-128"/>
                        </a:rPr>
                        <a:t>土地利用</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05494"/>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endParaRPr kumimoji="1" lang="ja-JP" altLang="en-US" sz="1500" b="1" i="0" u="none" strike="noStrike" cap="none" normalizeH="0" baseline="0" dirty="0">
                        <a:ln>
                          <a:noFill/>
                        </a:ln>
                        <a:solidFill>
                          <a:srgbClr val="FFFFFF"/>
                        </a:solidFill>
                        <a:effectLst/>
                        <a:latin typeface="HGPｺﾞｼｯｸM" panose="020B0600000000000000" pitchFamily="50" charset="-128"/>
                        <a:ea typeface="HGPｺﾞｼｯｸM" panose="020B0600000000000000" pitchFamily="50" charset="-128"/>
                      </a:endParaRP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1" i="0" u="none" strike="noStrike" cap="none" normalizeH="0" baseline="0" dirty="0">
                          <a:ln>
                            <a:noFill/>
                          </a:ln>
                          <a:solidFill>
                            <a:srgbClr val="FFFFFF"/>
                          </a:solidFill>
                          <a:effectLst/>
                          <a:latin typeface="HGPｺﾞｼｯｸM" panose="020B0600000000000000" pitchFamily="50" charset="-128"/>
                          <a:ea typeface="HGPｺﾞｼｯｸM" panose="020B0600000000000000" pitchFamily="50" charset="-128"/>
                        </a:rPr>
                        <a:t>現在の土地利用</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05494"/>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1" i="0" u="none" strike="noStrike" cap="none" normalizeH="0" baseline="0" dirty="0">
                          <a:ln>
                            <a:noFill/>
                          </a:ln>
                          <a:solidFill>
                            <a:srgbClr val="FFFFFF"/>
                          </a:solidFill>
                          <a:effectLst/>
                          <a:latin typeface="HGPｺﾞｼｯｸM" panose="020B0600000000000000" pitchFamily="50" charset="-128"/>
                          <a:ea typeface="HGPｺﾞｼｯｸM" panose="020B0600000000000000" pitchFamily="50" charset="-128"/>
                        </a:rPr>
                        <a:t>整備手法</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05494"/>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1" i="0" u="none" strike="noStrike" cap="none" normalizeH="0" baseline="0" dirty="0">
                          <a:ln>
                            <a:noFill/>
                          </a:ln>
                          <a:solidFill>
                            <a:srgbClr val="FFFFFF"/>
                          </a:solidFill>
                          <a:effectLst/>
                          <a:latin typeface="HGPｺﾞｼｯｸM" panose="020B0600000000000000" pitchFamily="50" charset="-128"/>
                          <a:ea typeface="HGPｺﾞｼｯｸM" panose="020B0600000000000000" pitchFamily="50" charset="-128"/>
                        </a:rPr>
                        <a:t>土地の</a:t>
                      </a:r>
                      <a:endParaRPr kumimoji="1" lang="en-US" altLang="ja-JP" sz="1500" b="1" i="0" u="none" strike="noStrike" cap="none" normalizeH="0" baseline="0" dirty="0">
                        <a:ln>
                          <a:noFill/>
                        </a:ln>
                        <a:solidFill>
                          <a:srgbClr val="FFFFFF"/>
                        </a:solidFill>
                        <a:effectLst/>
                        <a:latin typeface="HGPｺﾞｼｯｸM" panose="020B0600000000000000" pitchFamily="50" charset="-128"/>
                        <a:ea typeface="HGPｺﾞｼｯｸM" panose="020B0600000000000000" pitchFamily="50" charset="-128"/>
                      </a:endParaRPr>
                    </a:p>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1" i="0" u="none" strike="noStrike" cap="none" normalizeH="0" baseline="0" dirty="0">
                          <a:ln>
                            <a:noFill/>
                          </a:ln>
                          <a:solidFill>
                            <a:srgbClr val="FFFFFF"/>
                          </a:solidFill>
                          <a:effectLst/>
                          <a:latin typeface="HGPｺﾞｼｯｸM" panose="020B0600000000000000" pitchFamily="50" charset="-128"/>
                          <a:ea typeface="HGPｺﾞｼｯｸM" panose="020B0600000000000000" pitchFamily="50" charset="-128"/>
                        </a:rPr>
                        <a:t>所有状況</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305494"/>
                    </a:solidFill>
                  </a:tcPr>
                </a:tc>
                <a:extLst>
                  <a:ext uri="{0D108BD9-81ED-4DB2-BD59-A6C34878D82A}">
                    <a16:rowId xmlns:a16="http://schemas.microsoft.com/office/drawing/2014/main" val="10000"/>
                  </a:ext>
                </a:extLst>
              </a:tr>
              <a:tr h="396000">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愛宕小学校</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49804"/>
                      </a:srgbClr>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endParaRPr kumimoji="1" lang="ja-JP" altLang="en-US" sz="1500" b="0" i="0" u="none" strike="noStrike" cap="none" normalizeH="0" baseline="0" dirty="0">
                        <a:ln>
                          <a:noFill/>
                        </a:ln>
                        <a:solidFill>
                          <a:srgbClr val="000000"/>
                        </a:solidFill>
                        <a:effectLst/>
                        <a:latin typeface="HGPｺﾞｼｯｸM" panose="020B0600000000000000" pitchFamily="50" charset="-128"/>
                        <a:ea typeface="HGPｺﾞｼｯｸM" panose="020B0600000000000000" pitchFamily="50" charset="-128"/>
                      </a:endParaRP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県立雄峰高校</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50195"/>
                      </a:srgbClr>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公設</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50195"/>
                      </a:srgbClr>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県所有</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50195"/>
                      </a:srgbClr>
                    </a:solidFill>
                  </a:tcPr>
                </a:tc>
                <a:extLst>
                  <a:ext uri="{0D108BD9-81ED-4DB2-BD59-A6C34878D82A}">
                    <a16:rowId xmlns:a16="http://schemas.microsoft.com/office/drawing/2014/main" val="10001"/>
                  </a:ext>
                </a:extLst>
              </a:tr>
              <a:tr h="540000">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安野屋小学校</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49804"/>
                      </a:srgbClr>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endParaRPr kumimoji="1" lang="en-US" altLang="ja-JP" sz="1500" b="0" i="0" u="none" strike="noStrike" cap="none" normalizeH="0" baseline="0" dirty="0">
                        <a:ln>
                          <a:noFill/>
                        </a:ln>
                        <a:solidFill>
                          <a:srgbClr val="000000"/>
                        </a:solidFill>
                        <a:effectLst/>
                        <a:latin typeface="HGPｺﾞｼｯｸM" panose="020B0600000000000000" pitchFamily="50" charset="-128"/>
                        <a:ea typeface="HGPｺﾞｼｯｸM" panose="020B0600000000000000" pitchFamily="50" charset="-128"/>
                      </a:endParaRP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県立中部高校</a:t>
                      </a:r>
                    </a:p>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サブグラウンド</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50195"/>
                      </a:srgbClr>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公設</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50195"/>
                      </a:srgbClr>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県・市所有</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50195"/>
                      </a:srgbClr>
                    </a:solidFill>
                  </a:tcPr>
                </a:tc>
                <a:extLst>
                  <a:ext uri="{0D108BD9-81ED-4DB2-BD59-A6C34878D82A}">
                    <a16:rowId xmlns:a16="http://schemas.microsoft.com/office/drawing/2014/main" val="10002"/>
                  </a:ext>
                </a:extLst>
              </a:tr>
              <a:tr h="756000">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rgbClr val="FF4747"/>
                          </a:solidFill>
                          <a:effectLst/>
                          <a:latin typeface="HGPｺﾞｼｯｸM" panose="020B0600000000000000" pitchFamily="50" charset="-128"/>
                          <a:ea typeface="HGPｺﾞｼｯｸM" panose="020B0600000000000000" pitchFamily="50" charset="-128"/>
                        </a:rPr>
                        <a:t>総曲輪小学校</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49804"/>
                      </a:srgbClr>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endParaRPr kumimoji="1" lang="en-US" altLang="ja-JP" sz="1500" b="0" i="0" u="none" strike="noStrike" cap="none" normalizeH="0" baseline="0" dirty="0">
                        <a:ln>
                          <a:noFill/>
                        </a:ln>
                        <a:solidFill>
                          <a:srgbClr val="000000"/>
                        </a:solidFill>
                        <a:effectLst/>
                        <a:latin typeface="HGPｺﾞｼｯｸM" panose="020B0600000000000000" pitchFamily="50" charset="-128"/>
                        <a:ea typeface="HGPｺﾞｼｯｸM" panose="020B0600000000000000" pitchFamily="50" charset="-128"/>
                      </a:endParaRP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rgbClr val="FF4747"/>
                          </a:solidFill>
                          <a:effectLst/>
                          <a:latin typeface="HGPｺﾞｼｯｸM" panose="020B0600000000000000" pitchFamily="50" charset="-128"/>
                          <a:ea typeface="HGPｺﾞｼｯｸM" panose="020B0600000000000000" pitchFamily="50" charset="-128"/>
                        </a:rPr>
                        <a:t>まちなか総合ケアセンター、スポーツクラブ、専門学校等</a:t>
                      </a:r>
                      <a:endParaRPr kumimoji="1" lang="en-US" altLang="ja-JP" sz="1500" b="0" i="0" u="none" strike="noStrike" cap="none" normalizeH="0" baseline="0" dirty="0">
                        <a:ln>
                          <a:noFill/>
                        </a:ln>
                        <a:solidFill>
                          <a:srgbClr val="FF4747"/>
                        </a:solidFill>
                        <a:effectLst/>
                        <a:latin typeface="HGPｺﾞｼｯｸM" panose="020B0600000000000000" pitchFamily="50" charset="-128"/>
                        <a:ea typeface="HGPｺﾞｼｯｸM" panose="020B0600000000000000" pitchFamily="50" charset="-128"/>
                      </a:endParaRP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50195"/>
                      </a:srgbClr>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rgbClr val="FF4747"/>
                          </a:solidFill>
                          <a:effectLst/>
                          <a:latin typeface="HGPｺﾞｼｯｸM" panose="020B0600000000000000" pitchFamily="50" charset="-128"/>
                          <a:ea typeface="HGPｺﾞｼｯｸM" panose="020B0600000000000000" pitchFamily="50" charset="-128"/>
                        </a:rPr>
                        <a:t>ＰＰＰ</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50195"/>
                      </a:srgbClr>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市所有</a:t>
                      </a:r>
                    </a:p>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（民間施設は定借）</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50195"/>
                      </a:srgbClr>
                    </a:solidFill>
                  </a:tcPr>
                </a:tc>
                <a:extLst>
                  <a:ext uri="{0D108BD9-81ED-4DB2-BD59-A6C34878D82A}">
                    <a16:rowId xmlns:a16="http://schemas.microsoft.com/office/drawing/2014/main" val="10003"/>
                  </a:ext>
                </a:extLst>
              </a:tr>
              <a:tr h="540000">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八人町小学校</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49804"/>
                      </a:srgbClr>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endParaRPr kumimoji="1" lang="en-US" altLang="ja-JP" sz="1500" b="0" i="0" u="none" strike="noStrike" cap="none" normalizeH="0" baseline="0" dirty="0">
                        <a:ln>
                          <a:noFill/>
                        </a:ln>
                        <a:solidFill>
                          <a:srgbClr val="000000"/>
                        </a:solidFill>
                        <a:effectLst/>
                        <a:latin typeface="HGPｺﾞｼｯｸM" panose="020B0600000000000000" pitchFamily="50" charset="-128"/>
                        <a:ea typeface="HGPｺﾞｼｯｸM" panose="020B0600000000000000" pitchFamily="50" charset="-128"/>
                      </a:endParaRP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市教育センター</a:t>
                      </a:r>
                    </a:p>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（暫定利用）</a:t>
                      </a:r>
                      <a:endParaRPr kumimoji="1" lang="en-US" altLang="ja-JP"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50195"/>
                      </a:srgbClr>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既存校舎</a:t>
                      </a:r>
                    </a:p>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利用</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50195"/>
                      </a:srgbClr>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市所有</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50195"/>
                      </a:srgbClr>
                    </a:solidFill>
                  </a:tcPr>
                </a:tc>
                <a:extLst>
                  <a:ext uri="{0D108BD9-81ED-4DB2-BD59-A6C34878D82A}">
                    <a16:rowId xmlns:a16="http://schemas.microsoft.com/office/drawing/2014/main" val="10004"/>
                  </a:ext>
                </a:extLst>
              </a:tr>
              <a:tr h="540000">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星井町小学校</a:t>
                      </a:r>
                      <a:endParaRPr kumimoji="1" lang="en-US" altLang="ja-JP"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49804"/>
                      </a:srgbClr>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endParaRPr kumimoji="1" lang="ja-JP" altLang="en-US" sz="1500" b="0" i="0" u="none" strike="noStrike" cap="none" normalizeH="0" baseline="0" dirty="0">
                        <a:ln>
                          <a:noFill/>
                        </a:ln>
                        <a:solidFill>
                          <a:srgbClr val="000000"/>
                        </a:solidFill>
                        <a:effectLst/>
                        <a:latin typeface="HGPｺﾞｼｯｸM" panose="020B0600000000000000" pitchFamily="50" charset="-128"/>
                        <a:ea typeface="HGPｺﾞｼｯｸM" panose="020B0600000000000000" pitchFamily="50" charset="-128"/>
                      </a:endParaRP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角川介護予防</a:t>
                      </a:r>
                    </a:p>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センター等</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50195"/>
                      </a:srgbClr>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公設民営</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50195"/>
                      </a:srgbClr>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市所有</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50195"/>
                      </a:srgbClr>
                    </a:solidFill>
                  </a:tcPr>
                </a:tc>
                <a:extLst>
                  <a:ext uri="{0D108BD9-81ED-4DB2-BD59-A6C34878D82A}">
                    <a16:rowId xmlns:a16="http://schemas.microsoft.com/office/drawing/2014/main" val="10005"/>
                  </a:ext>
                </a:extLst>
              </a:tr>
              <a:tr h="396000">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五番町小学校</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49804"/>
                      </a:srgbClr>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endParaRPr kumimoji="1" lang="ja-JP" altLang="en-US" sz="1500" b="0" i="0" u="none" strike="noStrike" cap="none" normalizeH="0" baseline="0" dirty="0">
                        <a:ln>
                          <a:noFill/>
                        </a:ln>
                        <a:solidFill>
                          <a:srgbClr val="000000"/>
                        </a:solidFill>
                        <a:effectLst/>
                        <a:latin typeface="HGPｺﾞｼｯｸM" panose="020B0600000000000000" pitchFamily="50" charset="-128"/>
                        <a:ea typeface="HGPｺﾞｼｯｸM" panose="020B0600000000000000" pitchFamily="50" charset="-128"/>
                      </a:endParaRP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rgbClr val="FF4747"/>
                          </a:solidFill>
                          <a:effectLst/>
                          <a:latin typeface="HGPｺﾞｼｯｸM" panose="020B0600000000000000" pitchFamily="50" charset="-128"/>
                          <a:ea typeface="HGPｺﾞｼｯｸM" panose="020B0600000000000000" pitchFamily="50" charset="-128"/>
                        </a:rPr>
                        <a:t>中央小学校</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50195"/>
                      </a:srgbClr>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rgbClr val="FF4747"/>
                          </a:solidFill>
                          <a:effectLst/>
                          <a:latin typeface="HGPｺﾞｼｯｸM" panose="020B0600000000000000" pitchFamily="50" charset="-128"/>
                          <a:ea typeface="HGPｺﾞｼｯｸM" panose="020B0600000000000000" pitchFamily="50" charset="-128"/>
                        </a:rPr>
                        <a:t>ＰＦＩ</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50195"/>
                      </a:srgbClr>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市所有</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50195"/>
                      </a:srgbClr>
                    </a:solidFill>
                  </a:tcPr>
                </a:tc>
                <a:extLst>
                  <a:ext uri="{0D108BD9-81ED-4DB2-BD59-A6C34878D82A}">
                    <a16:rowId xmlns:a16="http://schemas.microsoft.com/office/drawing/2014/main" val="10006"/>
                  </a:ext>
                </a:extLst>
              </a:tr>
              <a:tr h="756000">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rgbClr val="FF4747"/>
                          </a:solidFill>
                          <a:effectLst/>
                          <a:latin typeface="HGPｺﾞｼｯｸM" panose="020B0600000000000000" pitchFamily="50" charset="-128"/>
                          <a:ea typeface="HGPｺﾞｼｯｸM" panose="020B0600000000000000" pitchFamily="50" charset="-128"/>
                        </a:rPr>
                        <a:t>清水町小学校</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49804"/>
                      </a:srgbClr>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endParaRPr kumimoji="1" lang="en-US" altLang="ja-JP" sz="1500" b="0" i="0" u="none" strike="noStrike" cap="none" normalizeH="0" baseline="0" dirty="0">
                        <a:ln>
                          <a:noFill/>
                        </a:ln>
                        <a:solidFill>
                          <a:srgbClr val="000000"/>
                        </a:solidFill>
                        <a:effectLst/>
                        <a:latin typeface="HGPｺﾞｼｯｸM" panose="020B0600000000000000" pitchFamily="50" charset="-128"/>
                        <a:ea typeface="HGPｺﾞｼｯｸM" panose="020B0600000000000000" pitchFamily="50" charset="-128"/>
                      </a:endParaRP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l"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rgbClr val="FF4747"/>
                          </a:solidFill>
                          <a:effectLst/>
                          <a:latin typeface="HGPｺﾞｼｯｸM" panose="020B0600000000000000" pitchFamily="50" charset="-128"/>
                          <a:ea typeface="HGPｺﾞｼｯｸM" panose="020B0600000000000000" pitchFamily="50" charset="-128"/>
                        </a:rPr>
                        <a:t>食品スーパー、ドラッグストア、公民館等</a:t>
                      </a:r>
                      <a:endParaRPr kumimoji="1" lang="en-US" altLang="ja-JP" sz="1500" b="0" i="0" u="none" strike="noStrike" cap="none" normalizeH="0" baseline="0" dirty="0">
                        <a:ln>
                          <a:noFill/>
                        </a:ln>
                        <a:solidFill>
                          <a:srgbClr val="FF4747"/>
                        </a:solidFill>
                        <a:effectLst/>
                        <a:latin typeface="HGPｺﾞｼｯｸM" panose="020B0600000000000000" pitchFamily="50" charset="-128"/>
                        <a:ea typeface="HGPｺﾞｼｯｸM" panose="020B0600000000000000" pitchFamily="50" charset="-128"/>
                      </a:endParaRP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50195"/>
                      </a:srgbClr>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rgbClr val="FF4747"/>
                          </a:solidFill>
                          <a:effectLst/>
                          <a:latin typeface="HGPｺﾞｼｯｸM" panose="020B0600000000000000" pitchFamily="50" charset="-128"/>
                          <a:ea typeface="HGPｺﾞｼｯｸM" panose="020B0600000000000000" pitchFamily="50" charset="-128"/>
                        </a:rPr>
                        <a:t>ＰＰＰ</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50195"/>
                      </a:srgbClr>
                    </a:solidFill>
                  </a:tcPr>
                </a:tc>
                <a:tc>
                  <a:txBody>
                    <a:bodyPr/>
                    <a:lstStyle>
                      <a:lvl1pPr eaLnBrk="0" hangingPunct="0">
                        <a:spcBef>
                          <a:spcPct val="20000"/>
                        </a:spcBef>
                        <a:defRPr kumimoji="1" sz="2800">
                          <a:solidFill>
                            <a:schemeClr val="tx1"/>
                          </a:solidFill>
                          <a:latin typeface="Arial" pitchFamily="34" charset="0"/>
                          <a:ea typeface="ＭＳ Ｐゴシック" pitchFamily="50" charset="-128"/>
                        </a:defRPr>
                      </a:lvl1pPr>
                      <a:lvl2pPr marL="742950" indent="-285750" eaLnBrk="0" hangingPunct="0">
                        <a:spcBef>
                          <a:spcPct val="20000"/>
                        </a:spcBef>
                        <a:defRPr kumimoji="1" sz="2400">
                          <a:solidFill>
                            <a:schemeClr val="tx1"/>
                          </a:solidFill>
                          <a:latin typeface="Arial" pitchFamily="34" charset="0"/>
                          <a:ea typeface="ＭＳ Ｐゴシック" pitchFamily="50" charset="-128"/>
                        </a:defRPr>
                      </a:lvl2pPr>
                      <a:lvl3pPr marL="1143000" indent="-228600" eaLnBrk="0" hangingPunct="0">
                        <a:spcBef>
                          <a:spcPct val="20000"/>
                        </a:spcBef>
                        <a:defRPr kumimoji="1" sz="2000">
                          <a:solidFill>
                            <a:schemeClr val="tx1"/>
                          </a:solidFill>
                          <a:latin typeface="Arial" pitchFamily="34" charset="0"/>
                          <a:ea typeface="ＭＳ Ｐゴシック" pitchFamily="50" charset="-128"/>
                        </a:defRPr>
                      </a:lvl3pPr>
                      <a:lvl4pPr marL="1600200" indent="-228600" eaLnBrk="0" hangingPunct="0">
                        <a:spcBef>
                          <a:spcPct val="20000"/>
                        </a:spcBef>
                        <a:defRPr kumimoji="1">
                          <a:solidFill>
                            <a:schemeClr val="tx1"/>
                          </a:solidFill>
                          <a:latin typeface="Arial" pitchFamily="34" charset="0"/>
                          <a:ea typeface="ＭＳ Ｐゴシック" pitchFamily="50" charset="-128"/>
                        </a:defRPr>
                      </a:lvl4pPr>
                      <a:lvl5pPr marL="2057400" indent="-228600" eaLnBrk="0" hangingPunct="0">
                        <a:spcBef>
                          <a:spcPct val="20000"/>
                        </a:spcBef>
                        <a:defRPr kumimoji="1">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defRPr kumimoji="1">
                          <a:solidFill>
                            <a:schemeClr val="tx1"/>
                          </a:solidFill>
                          <a:latin typeface="Arial" pitchFamily="34" charset="0"/>
                          <a:ea typeface="ＭＳ Ｐゴシック" pitchFamily="50" charset="-128"/>
                        </a:defRPr>
                      </a:lvl9pPr>
                    </a:lstStyle>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市所有</a:t>
                      </a:r>
                    </a:p>
                    <a:p>
                      <a:pPr marL="0" marR="0" lvl="0" indent="0" algn="ctr" defTabSz="914400" rtl="0" eaLnBrk="1" fontAlgn="base" latinLnBrk="0" hangingPunct="1">
                        <a:lnSpc>
                          <a:spcPts val="1600"/>
                        </a:lnSpc>
                        <a:spcBef>
                          <a:spcPct val="0"/>
                        </a:spcBef>
                        <a:spcAft>
                          <a:spcPct val="0"/>
                        </a:spcAft>
                        <a:buClrTx/>
                        <a:buSzTx/>
                        <a:buFontTx/>
                        <a:buNone/>
                        <a:tabLst/>
                      </a:pPr>
                      <a:r>
                        <a:rPr kumimoji="1" lang="ja-JP" altLang="en-US" sz="1500" b="0" i="0" u="none" strike="noStrike" cap="none" normalizeH="0" baseline="0" dirty="0">
                          <a:ln>
                            <a:noFill/>
                          </a:ln>
                          <a:solidFill>
                            <a:schemeClr val="tx1">
                              <a:lumMod val="75000"/>
                              <a:lumOff val="25000"/>
                            </a:schemeClr>
                          </a:solidFill>
                          <a:effectLst/>
                          <a:latin typeface="HGPｺﾞｼｯｸM" panose="020B0600000000000000" pitchFamily="50" charset="-128"/>
                          <a:ea typeface="HGPｺﾞｼｯｸM" panose="020B0600000000000000" pitchFamily="50" charset="-128"/>
                        </a:rPr>
                        <a:t>（民間施設は定借）</a:t>
                      </a:r>
                    </a:p>
                  </a:txBody>
                  <a:tcPr marL="68173" marR="68173" marT="34081" marB="3408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FB7E1">
                        <a:alpha val="50195"/>
                      </a:srgbClr>
                    </a:solidFill>
                  </a:tcPr>
                </a:tc>
                <a:extLst>
                  <a:ext uri="{0D108BD9-81ED-4DB2-BD59-A6C34878D82A}">
                    <a16:rowId xmlns:a16="http://schemas.microsoft.com/office/drawing/2014/main" val="10007"/>
                  </a:ext>
                </a:extLst>
              </a:tr>
            </a:tbl>
          </a:graphicData>
        </a:graphic>
      </p:graphicFrame>
      <p:sp>
        <p:nvSpPr>
          <p:cNvPr id="16" name="Freeform 34">
            <a:extLst>
              <a:ext uri="{FF2B5EF4-FFF2-40B4-BE49-F238E27FC236}">
                <a16:creationId xmlns:a16="http://schemas.microsoft.com/office/drawing/2014/main" id="{CFD97D4E-2A3A-4533-BF35-EA5067DF2DAE}"/>
              </a:ext>
            </a:extLst>
          </p:cNvPr>
          <p:cNvSpPr>
            <a:spLocks/>
          </p:cNvSpPr>
          <p:nvPr/>
        </p:nvSpPr>
        <p:spPr bwMode="auto">
          <a:xfrm>
            <a:off x="2210750" y="4493268"/>
            <a:ext cx="109538" cy="105471"/>
          </a:xfrm>
          <a:custGeom>
            <a:avLst/>
            <a:gdLst>
              <a:gd name="T0" fmla="*/ 2147483646 w 21600"/>
              <a:gd name="T1" fmla="*/ 2147483646 h 21600"/>
              <a:gd name="T2" fmla="*/ 2147483646 w 21600"/>
              <a:gd name="T3" fmla="*/ 2147483646 h 21600"/>
              <a:gd name="T4" fmla="*/ 0 w 21600"/>
              <a:gd name="T5" fmla="*/ 0 h 21600"/>
              <a:gd name="T6" fmla="*/ 2147483646 w 21600"/>
              <a:gd name="T7" fmla="*/ 2147483646 h 21600"/>
              <a:gd name="T8" fmla="*/ 2147483646 w 21600"/>
              <a:gd name="T9" fmla="*/ 2147483646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18699"/>
                </a:moveTo>
                <a:lnTo>
                  <a:pt x="21600" y="18699"/>
                </a:lnTo>
                <a:lnTo>
                  <a:pt x="18783" y="0"/>
                </a:lnTo>
                <a:lnTo>
                  <a:pt x="0" y="967"/>
                </a:lnTo>
                <a:lnTo>
                  <a:pt x="2191" y="21600"/>
                </a:lnTo>
                <a:lnTo>
                  <a:pt x="21600" y="18699"/>
                </a:lnTo>
                <a:close/>
              </a:path>
            </a:pathLst>
          </a:custGeom>
          <a:solidFill>
            <a:srgbClr val="008080">
              <a:alpha val="43137"/>
            </a:srgbClr>
          </a:solidFill>
          <a:ln w="9525" algn="ctr">
            <a:solidFill>
              <a:srgbClr val="008080"/>
            </a:solidFill>
            <a:round/>
            <a:headEnd type="none" w="med" len="med"/>
            <a:tailEnd type="none" w="med" len="med"/>
          </a:ln>
        </p:spPr>
        <p:txBody>
          <a:bodyPr/>
          <a:lstStyle/>
          <a:p>
            <a:endParaRPr lang="ja-JP" altLang="en-US" dirty="0">
              <a:latin typeface="HGPｺﾞｼｯｸM" panose="020B0600000000000000" pitchFamily="50" charset="-128"/>
              <a:ea typeface="HGPｺﾞｼｯｸM" panose="020B0600000000000000" pitchFamily="50" charset="-128"/>
            </a:endParaRPr>
          </a:p>
        </p:txBody>
      </p:sp>
      <p:sp>
        <p:nvSpPr>
          <p:cNvPr id="17" name="Line 50">
            <a:extLst>
              <a:ext uri="{FF2B5EF4-FFF2-40B4-BE49-F238E27FC236}">
                <a16:creationId xmlns:a16="http://schemas.microsoft.com/office/drawing/2014/main" id="{214E84E9-0166-4462-80E7-17CA3E0E27F6}"/>
              </a:ext>
            </a:extLst>
          </p:cNvPr>
          <p:cNvSpPr>
            <a:spLocks noChangeShapeType="1"/>
          </p:cNvSpPr>
          <p:nvPr/>
        </p:nvSpPr>
        <p:spPr bwMode="auto">
          <a:xfrm flipH="1">
            <a:off x="624838" y="2904814"/>
            <a:ext cx="3090862" cy="1314787"/>
          </a:xfrm>
          <a:prstGeom prst="line">
            <a:avLst/>
          </a:prstGeom>
          <a:noFill/>
          <a:ln w="9525">
            <a:solidFill>
              <a:srgbClr val="008080"/>
            </a:solidFill>
            <a:round/>
            <a:headEnd type="oval" w="med" len="med"/>
            <a:tailEnd type="arrow" w="lg" len="lg"/>
          </a:ln>
          <a:extLst>
            <a:ext uri="{909E8E84-426E-40DD-AFC4-6F175D3DCCD1}">
              <a14:hiddenFill xmlns:a14="http://schemas.microsoft.com/office/drawing/2010/main">
                <a:noFill/>
              </a14:hiddenFill>
            </a:ext>
          </a:extLst>
        </p:spPr>
        <p:txBody>
          <a:bodyPr/>
          <a:lstStyle/>
          <a:p>
            <a:endParaRPr lang="ja-JP" altLang="en-US" dirty="0">
              <a:latin typeface="HGPｺﾞｼｯｸM" panose="020B0600000000000000" pitchFamily="50" charset="-128"/>
              <a:ea typeface="HGPｺﾞｼｯｸM" panose="020B0600000000000000" pitchFamily="50" charset="-128"/>
            </a:endParaRPr>
          </a:p>
        </p:txBody>
      </p:sp>
      <p:sp>
        <p:nvSpPr>
          <p:cNvPr id="18" name="Line 51">
            <a:extLst>
              <a:ext uri="{FF2B5EF4-FFF2-40B4-BE49-F238E27FC236}">
                <a16:creationId xmlns:a16="http://schemas.microsoft.com/office/drawing/2014/main" id="{1931C846-3BE3-4878-8C07-BB4425C66814}"/>
              </a:ext>
            </a:extLst>
          </p:cNvPr>
          <p:cNvSpPr>
            <a:spLocks noChangeShapeType="1"/>
          </p:cNvSpPr>
          <p:nvPr/>
        </p:nvSpPr>
        <p:spPr bwMode="auto">
          <a:xfrm flipH="1">
            <a:off x="912175" y="2357671"/>
            <a:ext cx="2803525" cy="857131"/>
          </a:xfrm>
          <a:prstGeom prst="line">
            <a:avLst/>
          </a:prstGeom>
          <a:noFill/>
          <a:ln w="9525">
            <a:solidFill>
              <a:srgbClr val="008080"/>
            </a:solidFill>
            <a:round/>
            <a:headEnd type="oval" w="med" len="med"/>
            <a:tailEnd type="arrow" w="lg" len="lg"/>
          </a:ln>
          <a:extLst>
            <a:ext uri="{909E8E84-426E-40DD-AFC4-6F175D3DCCD1}">
              <a14:hiddenFill xmlns:a14="http://schemas.microsoft.com/office/drawing/2010/main">
                <a:noFill/>
              </a14:hiddenFill>
            </a:ext>
          </a:extLst>
        </p:spPr>
        <p:txBody>
          <a:bodyPr/>
          <a:lstStyle/>
          <a:p>
            <a:endParaRPr lang="ja-JP" altLang="en-US" dirty="0">
              <a:latin typeface="HGPｺﾞｼｯｸM" panose="020B0600000000000000" pitchFamily="50" charset="-128"/>
              <a:ea typeface="HGPｺﾞｼｯｸM" panose="020B0600000000000000" pitchFamily="50" charset="-128"/>
            </a:endParaRPr>
          </a:p>
        </p:txBody>
      </p:sp>
      <p:sp>
        <p:nvSpPr>
          <p:cNvPr id="19" name="Line 52">
            <a:extLst>
              <a:ext uri="{FF2B5EF4-FFF2-40B4-BE49-F238E27FC236}">
                <a16:creationId xmlns:a16="http://schemas.microsoft.com/office/drawing/2014/main" id="{5DB33282-9368-4D2A-9087-0FF86412E7E9}"/>
              </a:ext>
            </a:extLst>
          </p:cNvPr>
          <p:cNvSpPr>
            <a:spLocks noChangeShapeType="1"/>
          </p:cNvSpPr>
          <p:nvPr/>
        </p:nvSpPr>
        <p:spPr bwMode="auto">
          <a:xfrm flipH="1">
            <a:off x="2209163" y="4091317"/>
            <a:ext cx="1506537" cy="424696"/>
          </a:xfrm>
          <a:prstGeom prst="line">
            <a:avLst/>
          </a:prstGeom>
          <a:noFill/>
          <a:ln w="9525">
            <a:solidFill>
              <a:srgbClr val="008080"/>
            </a:solidFill>
            <a:round/>
            <a:headEnd type="oval" w="med" len="med"/>
            <a:tailEnd type="arrow" w="lg" len="lg"/>
          </a:ln>
          <a:extLst>
            <a:ext uri="{909E8E84-426E-40DD-AFC4-6F175D3DCCD1}">
              <a14:hiddenFill xmlns:a14="http://schemas.microsoft.com/office/drawing/2010/main">
                <a:noFill/>
              </a14:hiddenFill>
            </a:ext>
          </a:extLst>
        </p:spPr>
        <p:txBody>
          <a:bodyPr/>
          <a:lstStyle/>
          <a:p>
            <a:endParaRPr lang="ja-JP" altLang="en-US" dirty="0">
              <a:latin typeface="HGPｺﾞｼｯｸM" panose="020B0600000000000000" pitchFamily="50" charset="-128"/>
              <a:ea typeface="HGPｺﾞｼｯｸM" panose="020B0600000000000000" pitchFamily="50" charset="-128"/>
            </a:endParaRPr>
          </a:p>
        </p:txBody>
      </p:sp>
      <p:sp>
        <p:nvSpPr>
          <p:cNvPr id="20" name="Line 54">
            <a:extLst>
              <a:ext uri="{FF2B5EF4-FFF2-40B4-BE49-F238E27FC236}">
                <a16:creationId xmlns:a16="http://schemas.microsoft.com/office/drawing/2014/main" id="{1A2E7320-FE05-4ADF-BEA2-286B4C954003}"/>
              </a:ext>
            </a:extLst>
          </p:cNvPr>
          <p:cNvSpPr>
            <a:spLocks noChangeShapeType="1"/>
          </p:cNvSpPr>
          <p:nvPr/>
        </p:nvSpPr>
        <p:spPr bwMode="auto">
          <a:xfrm flipH="1">
            <a:off x="1343975" y="3505723"/>
            <a:ext cx="2371725" cy="1361876"/>
          </a:xfrm>
          <a:prstGeom prst="line">
            <a:avLst/>
          </a:prstGeom>
          <a:noFill/>
          <a:ln w="9525">
            <a:solidFill>
              <a:srgbClr val="008080"/>
            </a:solidFill>
            <a:round/>
            <a:headEnd type="oval" w="med" len="med"/>
            <a:tailEnd type="arrow" w="lg" len="lg"/>
          </a:ln>
          <a:extLst>
            <a:ext uri="{909E8E84-426E-40DD-AFC4-6F175D3DCCD1}">
              <a14:hiddenFill xmlns:a14="http://schemas.microsoft.com/office/drawing/2010/main">
                <a:noFill/>
              </a14:hiddenFill>
            </a:ext>
          </a:extLst>
        </p:spPr>
        <p:txBody>
          <a:bodyPr/>
          <a:lstStyle/>
          <a:p>
            <a:endParaRPr lang="ja-JP" altLang="en-US" dirty="0">
              <a:latin typeface="HGPｺﾞｼｯｸM" panose="020B0600000000000000" pitchFamily="50" charset="-128"/>
              <a:ea typeface="HGPｺﾞｼｯｸM" panose="020B0600000000000000" pitchFamily="50" charset="-128"/>
            </a:endParaRPr>
          </a:p>
        </p:txBody>
      </p:sp>
      <p:sp>
        <p:nvSpPr>
          <p:cNvPr id="21" name="Line 54">
            <a:extLst>
              <a:ext uri="{FF2B5EF4-FFF2-40B4-BE49-F238E27FC236}">
                <a16:creationId xmlns:a16="http://schemas.microsoft.com/office/drawing/2014/main" id="{32F80E26-67DE-4BAD-88B9-1FF8B1DA4781}"/>
              </a:ext>
            </a:extLst>
          </p:cNvPr>
          <p:cNvSpPr>
            <a:spLocks noChangeShapeType="1"/>
          </p:cNvSpPr>
          <p:nvPr/>
        </p:nvSpPr>
        <p:spPr bwMode="auto">
          <a:xfrm flipH="1" flipV="1">
            <a:off x="3072763" y="5528321"/>
            <a:ext cx="637163" cy="197972"/>
          </a:xfrm>
          <a:prstGeom prst="line">
            <a:avLst/>
          </a:prstGeom>
          <a:noFill/>
          <a:ln w="9525">
            <a:solidFill>
              <a:srgbClr val="008080"/>
            </a:solidFill>
            <a:round/>
            <a:headEnd type="oval" w="med" len="med"/>
            <a:tailEnd type="arrow" w="lg" len="lg"/>
          </a:ln>
          <a:extLst>
            <a:ext uri="{909E8E84-426E-40DD-AFC4-6F175D3DCCD1}">
              <a14:hiddenFill xmlns:a14="http://schemas.microsoft.com/office/drawing/2010/main">
                <a:noFill/>
              </a14:hiddenFill>
            </a:ext>
          </a:extLst>
        </p:spPr>
        <p:txBody>
          <a:bodyPr/>
          <a:lstStyle/>
          <a:p>
            <a:endParaRPr lang="ja-JP" altLang="en-US" dirty="0">
              <a:latin typeface="HGPｺﾞｼｯｸM" panose="020B0600000000000000" pitchFamily="50" charset="-128"/>
              <a:ea typeface="HGPｺﾞｼｯｸM" panose="020B0600000000000000" pitchFamily="50" charset="-128"/>
            </a:endParaRPr>
          </a:p>
        </p:txBody>
      </p:sp>
      <p:sp>
        <p:nvSpPr>
          <p:cNvPr id="22" name="Line 54">
            <a:extLst>
              <a:ext uri="{FF2B5EF4-FFF2-40B4-BE49-F238E27FC236}">
                <a16:creationId xmlns:a16="http://schemas.microsoft.com/office/drawing/2014/main" id="{9D2BACE5-9692-4090-86E4-021F17068D82}"/>
              </a:ext>
            </a:extLst>
          </p:cNvPr>
          <p:cNvSpPr>
            <a:spLocks noChangeShapeType="1"/>
          </p:cNvSpPr>
          <p:nvPr/>
        </p:nvSpPr>
        <p:spPr bwMode="auto">
          <a:xfrm flipH="1">
            <a:off x="1704338" y="4670919"/>
            <a:ext cx="1984950" cy="1133625"/>
          </a:xfrm>
          <a:prstGeom prst="line">
            <a:avLst/>
          </a:prstGeom>
          <a:noFill/>
          <a:ln w="9525">
            <a:solidFill>
              <a:srgbClr val="008080"/>
            </a:solidFill>
            <a:round/>
            <a:headEnd type="oval" w="med" len="med"/>
            <a:tailEnd type="arrow" w="lg" len="lg"/>
          </a:ln>
          <a:extLst>
            <a:ext uri="{909E8E84-426E-40DD-AFC4-6F175D3DCCD1}">
              <a14:hiddenFill xmlns:a14="http://schemas.microsoft.com/office/drawing/2010/main">
                <a:noFill/>
              </a14:hiddenFill>
            </a:ext>
          </a:extLst>
        </p:spPr>
        <p:txBody>
          <a:bodyPr/>
          <a:lstStyle/>
          <a:p>
            <a:endParaRPr lang="ja-JP" altLang="en-US" dirty="0">
              <a:latin typeface="HGPｺﾞｼｯｸM" panose="020B0600000000000000" pitchFamily="50" charset="-128"/>
              <a:ea typeface="HGPｺﾞｼｯｸM" panose="020B0600000000000000" pitchFamily="50" charset="-128"/>
            </a:endParaRPr>
          </a:p>
        </p:txBody>
      </p:sp>
      <p:sp>
        <p:nvSpPr>
          <p:cNvPr id="23" name="Freeform 21">
            <a:extLst>
              <a:ext uri="{FF2B5EF4-FFF2-40B4-BE49-F238E27FC236}">
                <a16:creationId xmlns:a16="http://schemas.microsoft.com/office/drawing/2014/main" id="{4D5E5D67-18FA-4103-B145-17472F2D4737}"/>
              </a:ext>
            </a:extLst>
          </p:cNvPr>
          <p:cNvSpPr>
            <a:spLocks/>
          </p:cNvSpPr>
          <p:nvPr/>
        </p:nvSpPr>
        <p:spPr bwMode="auto">
          <a:xfrm>
            <a:off x="477200" y="3809054"/>
            <a:ext cx="285750" cy="217231"/>
          </a:xfrm>
          <a:custGeom>
            <a:avLst/>
            <a:gdLst>
              <a:gd name="T0" fmla="*/ 2147483646 w 21600"/>
              <a:gd name="T1" fmla="*/ 2147483646 h 21600"/>
              <a:gd name="T2" fmla="*/ 2147483646 w 21600"/>
              <a:gd name="T3" fmla="*/ 0 h 21600"/>
              <a:gd name="T4" fmla="*/ 0 w 21600"/>
              <a:gd name="T5" fmla="*/ 2147483646 h 21600"/>
              <a:gd name="T6" fmla="*/ 0 w 21600"/>
              <a:gd name="T7" fmla="*/ 2147483646 h 21600"/>
              <a:gd name="T8" fmla="*/ 2147483646 w 21600"/>
              <a:gd name="T9" fmla="*/ 2147483646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0160" y="21600"/>
                </a:moveTo>
                <a:lnTo>
                  <a:pt x="20160" y="21600"/>
                </a:lnTo>
                <a:lnTo>
                  <a:pt x="21600" y="8296"/>
                </a:lnTo>
                <a:lnTo>
                  <a:pt x="14040" y="5009"/>
                </a:lnTo>
                <a:lnTo>
                  <a:pt x="3000" y="0"/>
                </a:lnTo>
                <a:lnTo>
                  <a:pt x="0" y="17687"/>
                </a:lnTo>
                <a:lnTo>
                  <a:pt x="20160" y="21600"/>
                </a:lnTo>
                <a:close/>
              </a:path>
            </a:pathLst>
          </a:custGeom>
          <a:solidFill>
            <a:srgbClr val="FF0000">
              <a:alpha val="43137"/>
            </a:srgbClr>
          </a:solidFill>
          <a:ln w="9525" algn="ctr">
            <a:solidFill>
              <a:srgbClr val="FF0000"/>
            </a:solidFill>
            <a:round/>
            <a:headEnd type="none" w="med" len="med"/>
            <a:tailEnd type="none" w="med" len="med"/>
          </a:ln>
        </p:spPr>
        <p:txBody>
          <a:bodyPr/>
          <a:lstStyle/>
          <a:p>
            <a:endParaRPr lang="ja-JP" altLang="en-US" dirty="0">
              <a:latin typeface="HGPｺﾞｼｯｸM" panose="020B0600000000000000" pitchFamily="50" charset="-128"/>
              <a:ea typeface="HGPｺﾞｼｯｸM" panose="020B0600000000000000" pitchFamily="50" charset="-128"/>
            </a:endParaRPr>
          </a:p>
        </p:txBody>
      </p:sp>
      <p:sp>
        <p:nvSpPr>
          <p:cNvPr id="24" name="Freeform 21">
            <a:extLst>
              <a:ext uri="{FF2B5EF4-FFF2-40B4-BE49-F238E27FC236}">
                <a16:creationId xmlns:a16="http://schemas.microsoft.com/office/drawing/2014/main" id="{86951E1C-DD65-492F-87D0-3036786C0D33}"/>
              </a:ext>
            </a:extLst>
          </p:cNvPr>
          <p:cNvSpPr>
            <a:spLocks/>
          </p:cNvSpPr>
          <p:nvPr/>
        </p:nvSpPr>
        <p:spPr bwMode="auto">
          <a:xfrm>
            <a:off x="2455225" y="5409254"/>
            <a:ext cx="133350" cy="135380"/>
          </a:xfrm>
          <a:custGeom>
            <a:avLst/>
            <a:gdLst>
              <a:gd name="T0" fmla="*/ 2147483646 w 21600"/>
              <a:gd name="T1" fmla="*/ 2147483646 h 21600"/>
              <a:gd name="T2" fmla="*/ 2147483646 w 21600"/>
              <a:gd name="T3" fmla="*/ 0 h 21600"/>
              <a:gd name="T4" fmla="*/ 0 w 21600"/>
              <a:gd name="T5" fmla="*/ 2147483646 h 21600"/>
              <a:gd name="T6" fmla="*/ 0 w 21600"/>
              <a:gd name="T7" fmla="*/ 2147483646 h 21600"/>
              <a:gd name="T8" fmla="*/ 2147483646 w 21600"/>
              <a:gd name="T9" fmla="*/ 2147483646 h 21600"/>
              <a:gd name="T10" fmla="*/ 0 60000 65536"/>
              <a:gd name="T11" fmla="*/ 0 60000 65536"/>
              <a:gd name="T12" fmla="*/ 0 60000 65536"/>
              <a:gd name="T13" fmla="*/ 0 60000 65536"/>
              <a:gd name="T14" fmla="*/ 0 60000 65536"/>
              <a:gd name="T15" fmla="*/ 0 w 21600"/>
              <a:gd name="T16" fmla="*/ 0 h 21600"/>
              <a:gd name="T17" fmla="*/ 21600 w 21600"/>
              <a:gd name="T18" fmla="*/ 21600 h 21600"/>
            </a:gdLst>
            <a:ahLst/>
            <a:cxnLst>
              <a:cxn ang="T10">
                <a:pos x="T0" y="T1"/>
              </a:cxn>
              <a:cxn ang="T11">
                <a:pos x="T2" y="T3"/>
              </a:cxn>
              <a:cxn ang="T12">
                <a:pos x="T4" y="T5"/>
              </a:cxn>
              <a:cxn ang="T13">
                <a:pos x="T6" y="T7"/>
              </a:cxn>
              <a:cxn ang="T14">
                <a:pos x="T8" y="T9"/>
              </a:cxn>
            </a:cxnLst>
            <a:rect l="T15" t="T16" r="T17" b="T18"/>
            <a:pathLst>
              <a:path w="21600" h="21600">
                <a:moveTo>
                  <a:pt x="21600" y="20847"/>
                </a:moveTo>
                <a:lnTo>
                  <a:pt x="21600" y="20847"/>
                </a:lnTo>
                <a:lnTo>
                  <a:pt x="21343" y="0"/>
                </a:lnTo>
                <a:lnTo>
                  <a:pt x="0" y="753"/>
                </a:lnTo>
                <a:lnTo>
                  <a:pt x="0" y="21600"/>
                </a:lnTo>
                <a:lnTo>
                  <a:pt x="21600" y="20847"/>
                </a:lnTo>
                <a:close/>
              </a:path>
            </a:pathLst>
          </a:custGeom>
          <a:solidFill>
            <a:srgbClr val="FF0000">
              <a:alpha val="43137"/>
            </a:srgbClr>
          </a:solidFill>
          <a:ln w="9525" algn="ctr">
            <a:solidFill>
              <a:srgbClr val="FF0000"/>
            </a:solidFill>
            <a:round/>
            <a:headEnd type="none" w="med" len="med"/>
            <a:tailEnd type="none" w="med" len="med"/>
          </a:ln>
        </p:spPr>
        <p:txBody>
          <a:bodyPr/>
          <a:lstStyle/>
          <a:p>
            <a:endParaRPr lang="ja-JP" altLang="en-US" dirty="0">
              <a:latin typeface="HGPｺﾞｼｯｸM" panose="020B0600000000000000" pitchFamily="50" charset="-128"/>
              <a:ea typeface="HGPｺﾞｼｯｸM" panose="020B0600000000000000" pitchFamily="50" charset="-128"/>
            </a:endParaRPr>
          </a:p>
        </p:txBody>
      </p:sp>
      <p:sp>
        <p:nvSpPr>
          <p:cNvPr id="25" name="Rectangle 11">
            <a:extLst>
              <a:ext uri="{FF2B5EF4-FFF2-40B4-BE49-F238E27FC236}">
                <a16:creationId xmlns:a16="http://schemas.microsoft.com/office/drawing/2014/main" id="{7B62C254-C950-450C-8269-7F82EE1D0D09}"/>
              </a:ext>
            </a:extLst>
          </p:cNvPr>
          <p:cNvSpPr>
            <a:spLocks noChangeArrowheads="1"/>
          </p:cNvSpPr>
          <p:nvPr/>
        </p:nvSpPr>
        <p:spPr bwMode="auto">
          <a:xfrm>
            <a:off x="1128075" y="5169542"/>
            <a:ext cx="2663825" cy="212510"/>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indent="10160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800" dirty="0">
                <a:solidFill>
                  <a:srgbClr val="FF0000"/>
                </a:solidFill>
                <a:latin typeface="HGPｺﾞｼｯｸM" panose="020B0600000000000000" pitchFamily="50" charset="-128"/>
                <a:ea typeface="HGPｺﾞｼｯｸM" panose="020B0600000000000000" pitchFamily="50" charset="-128"/>
              </a:rPr>
              <a:t>中央小学校</a:t>
            </a:r>
          </a:p>
        </p:txBody>
      </p:sp>
      <p:sp>
        <p:nvSpPr>
          <p:cNvPr id="26" name="Line 54">
            <a:extLst>
              <a:ext uri="{FF2B5EF4-FFF2-40B4-BE49-F238E27FC236}">
                <a16:creationId xmlns:a16="http://schemas.microsoft.com/office/drawing/2014/main" id="{A97B9F1D-8791-49C3-8660-C58C40E6679D}"/>
              </a:ext>
            </a:extLst>
          </p:cNvPr>
          <p:cNvSpPr>
            <a:spLocks noChangeShapeType="1"/>
          </p:cNvSpPr>
          <p:nvPr/>
        </p:nvSpPr>
        <p:spPr bwMode="auto">
          <a:xfrm flipH="1">
            <a:off x="2533013" y="5096517"/>
            <a:ext cx="1187450" cy="310108"/>
          </a:xfrm>
          <a:prstGeom prst="line">
            <a:avLst/>
          </a:prstGeom>
          <a:noFill/>
          <a:ln w="9525">
            <a:solidFill>
              <a:srgbClr val="008080"/>
            </a:solidFill>
            <a:round/>
            <a:headEnd type="oval" w="med" len="med"/>
            <a:tailEnd type="arrow" w="lg" len="lg"/>
          </a:ln>
          <a:extLst>
            <a:ext uri="{909E8E84-426E-40DD-AFC4-6F175D3DCCD1}">
              <a14:hiddenFill xmlns:a14="http://schemas.microsoft.com/office/drawing/2010/main">
                <a:noFill/>
              </a14:hiddenFill>
            </a:ext>
          </a:extLst>
        </p:spPr>
        <p:txBody>
          <a:bodyPr/>
          <a:lstStyle/>
          <a:p>
            <a:endParaRPr lang="ja-JP" altLang="en-US" dirty="0">
              <a:latin typeface="HGPｺﾞｼｯｸM" panose="020B0600000000000000" pitchFamily="50" charset="-128"/>
              <a:ea typeface="HGPｺﾞｼｯｸM" panose="020B0600000000000000" pitchFamily="50" charset="-128"/>
            </a:endParaRPr>
          </a:p>
        </p:txBody>
      </p:sp>
      <p:cxnSp>
        <p:nvCxnSpPr>
          <p:cNvPr id="27" name="直線コネクタ 26">
            <a:extLst>
              <a:ext uri="{FF2B5EF4-FFF2-40B4-BE49-F238E27FC236}">
                <a16:creationId xmlns:a16="http://schemas.microsoft.com/office/drawing/2014/main" id="{2585E4EC-EEFE-4A31-8B9A-CBE6C157A71B}"/>
              </a:ext>
            </a:extLst>
          </p:cNvPr>
          <p:cNvCxnSpPr>
            <a:cxnSpLocks/>
          </p:cNvCxnSpPr>
          <p:nvPr/>
        </p:nvCxnSpPr>
        <p:spPr>
          <a:xfrm flipH="1">
            <a:off x="1658300" y="3242318"/>
            <a:ext cx="87313" cy="143253"/>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sp>
        <p:nvSpPr>
          <p:cNvPr id="28" name="円/楕円 43">
            <a:extLst>
              <a:ext uri="{FF2B5EF4-FFF2-40B4-BE49-F238E27FC236}">
                <a16:creationId xmlns:a16="http://schemas.microsoft.com/office/drawing/2014/main" id="{33BC65DC-265D-4470-923A-AECD5E3E569C}"/>
              </a:ext>
            </a:extLst>
          </p:cNvPr>
          <p:cNvSpPr>
            <a:spLocks/>
          </p:cNvSpPr>
          <p:nvPr/>
        </p:nvSpPr>
        <p:spPr>
          <a:xfrm>
            <a:off x="1709100" y="3223272"/>
            <a:ext cx="61913" cy="53519"/>
          </a:xfrm>
          <a:prstGeom prst="ellipse">
            <a:avLst/>
          </a:prstGeom>
          <a:solidFill>
            <a:schemeClr val="bg1"/>
          </a:solidFill>
          <a:ln w="952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dirty="0">
              <a:latin typeface="HGPｺﾞｼｯｸM" panose="020B0600000000000000" pitchFamily="50" charset="-128"/>
              <a:ea typeface="HGPｺﾞｼｯｸM" panose="020B0600000000000000" pitchFamily="50" charset="-128"/>
            </a:endParaRPr>
          </a:p>
        </p:txBody>
      </p:sp>
      <p:sp>
        <p:nvSpPr>
          <p:cNvPr id="29" name="AutoShape 343">
            <a:extLst>
              <a:ext uri="{FF2B5EF4-FFF2-40B4-BE49-F238E27FC236}">
                <a16:creationId xmlns:a16="http://schemas.microsoft.com/office/drawing/2014/main" id="{D8E8C406-F36B-4FBD-9210-D377256E2314}"/>
              </a:ext>
            </a:extLst>
          </p:cNvPr>
          <p:cNvSpPr>
            <a:spLocks noChangeArrowheads="1"/>
          </p:cNvSpPr>
          <p:nvPr/>
        </p:nvSpPr>
        <p:spPr>
          <a:xfrm>
            <a:off x="5164153" y="2952318"/>
            <a:ext cx="287337" cy="2014537"/>
          </a:xfrm>
          <a:prstGeom prst="rightArrow">
            <a:avLst>
              <a:gd name="adj1" fmla="val 51083"/>
              <a:gd name="adj2" fmla="val 71824"/>
            </a:avLst>
          </a:prstGeom>
          <a:solidFill>
            <a:srgbClr val="305494"/>
          </a:solidFill>
          <a:ln>
            <a:noFill/>
          </a:ln>
        </p:spPr>
        <p:style>
          <a:lnRef idx="2">
            <a:schemeClr val="accent5">
              <a:shade val="50000"/>
            </a:schemeClr>
          </a:lnRef>
          <a:fillRef idx="1">
            <a:schemeClr val="accent5"/>
          </a:fillRef>
          <a:effectRef idx="0">
            <a:schemeClr val="accent5"/>
          </a:effectRef>
          <a:fontRef idx="minor">
            <a:schemeClr val="lt1"/>
          </a:fontRef>
        </p:style>
        <p:txBody>
          <a:bodyPr wrap="none" anchor="ctr"/>
          <a:lstStyle>
            <a:lvl1pPr>
              <a:defRPr kumimoji="1" sz="2400">
                <a:solidFill>
                  <a:schemeClr val="tx1"/>
                </a:solidFill>
                <a:latin typeface="Arial" charset="0"/>
                <a:ea typeface="ＭＳ Ｐゴシック" pitchFamily="50" charset="-128"/>
              </a:defRPr>
            </a:lvl1pPr>
            <a:lvl2pPr>
              <a:defRPr kumimoji="1" sz="2400">
                <a:solidFill>
                  <a:schemeClr val="tx1"/>
                </a:solidFill>
                <a:latin typeface="Arial" charset="0"/>
                <a:ea typeface="ＭＳ Ｐゴシック" pitchFamily="50" charset="-128"/>
              </a:defRPr>
            </a:lvl2pPr>
            <a:lvl3pPr>
              <a:defRPr kumimoji="1" sz="2400">
                <a:solidFill>
                  <a:schemeClr val="tx1"/>
                </a:solidFill>
                <a:latin typeface="Arial" charset="0"/>
                <a:ea typeface="ＭＳ Ｐゴシック" pitchFamily="50" charset="-128"/>
              </a:defRPr>
            </a:lvl3pPr>
            <a:lvl4pPr>
              <a:defRPr kumimoji="1" sz="2400">
                <a:solidFill>
                  <a:schemeClr val="tx1"/>
                </a:solidFill>
                <a:latin typeface="Arial" charset="0"/>
                <a:ea typeface="ＭＳ Ｐゴシック" pitchFamily="50" charset="-128"/>
              </a:defRPr>
            </a:lvl4pPr>
            <a:lvl5pPr>
              <a:defRPr kumimoji="1" sz="2400">
                <a:solidFill>
                  <a:schemeClr val="tx1"/>
                </a:solidFill>
                <a:latin typeface="Arial" charset="0"/>
                <a:ea typeface="ＭＳ Ｐゴシック" pitchFamily="50" charset="-128"/>
              </a:defRPr>
            </a:lvl5pPr>
            <a:lvl6pPr fontAlgn="base">
              <a:spcBef>
                <a:spcPct val="0"/>
              </a:spcBef>
              <a:spcAft>
                <a:spcPct val="0"/>
              </a:spcAft>
              <a:defRPr kumimoji="1" sz="2400">
                <a:solidFill>
                  <a:schemeClr val="tx1"/>
                </a:solidFill>
                <a:latin typeface="Arial" charset="0"/>
                <a:ea typeface="ＭＳ Ｐゴシック" pitchFamily="50" charset="-128"/>
              </a:defRPr>
            </a:lvl6pPr>
            <a:lvl7pPr fontAlgn="base">
              <a:spcBef>
                <a:spcPct val="0"/>
              </a:spcBef>
              <a:spcAft>
                <a:spcPct val="0"/>
              </a:spcAft>
              <a:defRPr kumimoji="1" sz="2400">
                <a:solidFill>
                  <a:schemeClr val="tx1"/>
                </a:solidFill>
                <a:latin typeface="Arial" charset="0"/>
                <a:ea typeface="ＭＳ Ｐゴシック" pitchFamily="50" charset="-128"/>
              </a:defRPr>
            </a:lvl7pPr>
            <a:lvl8pPr fontAlgn="base">
              <a:spcBef>
                <a:spcPct val="0"/>
              </a:spcBef>
              <a:spcAft>
                <a:spcPct val="0"/>
              </a:spcAft>
              <a:defRPr kumimoji="1" sz="2400">
                <a:solidFill>
                  <a:schemeClr val="tx1"/>
                </a:solidFill>
                <a:latin typeface="Arial" charset="0"/>
                <a:ea typeface="ＭＳ Ｐゴシック" pitchFamily="50" charset="-128"/>
              </a:defRPr>
            </a:lvl8pPr>
            <a:lvl9pPr fontAlgn="base">
              <a:spcBef>
                <a:spcPct val="0"/>
              </a:spcBef>
              <a:spcAft>
                <a:spcPct val="0"/>
              </a:spcAft>
              <a:defRPr kumimoji="1" sz="2400">
                <a:solidFill>
                  <a:schemeClr val="tx1"/>
                </a:solidFill>
                <a:latin typeface="Arial" charset="0"/>
                <a:ea typeface="ＭＳ Ｐゴシック" pitchFamily="50" charset="-128"/>
              </a:defRPr>
            </a:lvl9pPr>
          </a:lstStyle>
          <a:p>
            <a:pPr algn="ctr" eaLnBrk="1" hangingPunct="1">
              <a:defRPr/>
            </a:pPr>
            <a:endParaRPr lang="ja-JP" altLang="en-US" dirty="0">
              <a:latin typeface="HGSｺﾞｼｯｸM" panose="020B0600000000000000" pitchFamily="50" charset="-128"/>
              <a:ea typeface="HGSｺﾞｼｯｸM" panose="020B0600000000000000" pitchFamily="50" charset="-128"/>
            </a:endParaRPr>
          </a:p>
        </p:txBody>
      </p:sp>
      <p:sp>
        <p:nvSpPr>
          <p:cNvPr id="30" name="Rectangle 11">
            <a:extLst>
              <a:ext uri="{FF2B5EF4-FFF2-40B4-BE49-F238E27FC236}">
                <a16:creationId xmlns:a16="http://schemas.microsoft.com/office/drawing/2014/main" id="{FBF51FEF-F123-4234-BF15-515D18B5DDCB}"/>
              </a:ext>
            </a:extLst>
          </p:cNvPr>
          <p:cNvSpPr>
            <a:spLocks noChangeArrowheads="1"/>
          </p:cNvSpPr>
          <p:nvPr/>
        </p:nvSpPr>
        <p:spPr bwMode="auto">
          <a:xfrm>
            <a:off x="-718980" y="3597626"/>
            <a:ext cx="2663825" cy="212510"/>
          </a:xfrm>
          <a:prstGeom prst="rect">
            <a:avLst/>
          </a:prstGeom>
          <a:noFill/>
          <a:ln>
            <a:noFill/>
          </a:ln>
          <a:effectLst>
            <a:prstShdw prst="shdw17" dist="17961" dir="2700000">
              <a:srgbClr val="708688"/>
            </a:prst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indent="10160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800" dirty="0">
                <a:solidFill>
                  <a:srgbClr val="FF0000"/>
                </a:solidFill>
                <a:latin typeface="HGSｺﾞｼｯｸM" panose="020B0600000000000000" pitchFamily="50" charset="-128"/>
                <a:ea typeface="HGSｺﾞｼｯｸM" panose="020B0600000000000000" pitchFamily="50" charset="-128"/>
              </a:rPr>
              <a:t>芝園小中学校</a:t>
            </a:r>
          </a:p>
        </p:txBody>
      </p:sp>
      <p:sp>
        <p:nvSpPr>
          <p:cNvPr id="31" name="角丸四角形 15">
            <a:extLst>
              <a:ext uri="{FF2B5EF4-FFF2-40B4-BE49-F238E27FC236}">
                <a16:creationId xmlns:a16="http://schemas.microsoft.com/office/drawing/2014/main" id="{DF1301B1-1F63-4D48-8DDD-EC0739A38885}"/>
              </a:ext>
            </a:extLst>
          </p:cNvPr>
          <p:cNvSpPr/>
          <p:nvPr/>
        </p:nvSpPr>
        <p:spPr>
          <a:xfrm>
            <a:off x="95000" y="6223190"/>
            <a:ext cx="10073976" cy="278555"/>
          </a:xfrm>
          <a:prstGeom prst="roundRect">
            <a:avLst/>
          </a:prstGeom>
          <a:noFill/>
          <a:ln>
            <a:noFill/>
          </a:ln>
        </p:spPr>
        <p:style>
          <a:lnRef idx="1">
            <a:schemeClr val="accent1"/>
          </a:lnRef>
          <a:fillRef idx="2">
            <a:schemeClr val="accent1"/>
          </a:fillRef>
          <a:effectRef idx="1">
            <a:schemeClr val="accent1"/>
          </a:effectRef>
          <a:fontRef idx="minor">
            <a:schemeClr val="dk1"/>
          </a:fontRef>
        </p:style>
        <p:txBody>
          <a:bodyPr anchor="ctr"/>
          <a:lstStyle/>
          <a:p>
            <a:pPr>
              <a:spcBef>
                <a:spcPct val="0"/>
              </a:spcBef>
            </a:pPr>
            <a:r>
              <a:rPr lang="en-US" altLang="ja-JP" dirty="0">
                <a:solidFill>
                  <a:schemeClr val="tx1">
                    <a:lumMod val="75000"/>
                    <a:lumOff val="25000"/>
                  </a:schemeClr>
                </a:solidFill>
                <a:latin typeface="HGSｺﾞｼｯｸM" panose="020B0600000000000000" pitchFamily="50" charset="-128"/>
                <a:ea typeface="HGSｺﾞｼｯｸM" panose="020B0600000000000000" pitchFamily="50" charset="-128"/>
                <a:cs typeface="Meiryo UI" panose="020B0604030504040204" pitchFamily="50" charset="-128"/>
              </a:rPr>
              <a:t>PPP(</a:t>
            </a:r>
            <a:r>
              <a:rPr lang="ja-JP" altLang="en-US" dirty="0">
                <a:solidFill>
                  <a:schemeClr val="tx1">
                    <a:lumMod val="75000"/>
                    <a:lumOff val="25000"/>
                  </a:schemeClr>
                </a:solidFill>
                <a:latin typeface="HGSｺﾞｼｯｸM" panose="020B0600000000000000" pitchFamily="50" charset="-128"/>
                <a:ea typeface="HGSｺﾞｼｯｸM" panose="020B0600000000000000" pitchFamily="50" charset="-128"/>
                <a:cs typeface="Meiryo UI" panose="020B0604030504040204" pitchFamily="50" charset="-128"/>
              </a:rPr>
              <a:t>手段</a:t>
            </a:r>
            <a:r>
              <a:rPr lang="en-US" altLang="ja-JP" dirty="0">
                <a:solidFill>
                  <a:schemeClr val="tx1">
                    <a:lumMod val="75000"/>
                    <a:lumOff val="25000"/>
                  </a:schemeClr>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a:solidFill>
                  <a:schemeClr val="tx1">
                    <a:lumMod val="75000"/>
                    <a:lumOff val="25000"/>
                  </a:schemeClr>
                </a:solidFill>
                <a:latin typeface="HGSｺﾞｼｯｸM" panose="020B0600000000000000" pitchFamily="50" charset="-128"/>
                <a:ea typeface="HGSｺﾞｼｯｸM" panose="020B0600000000000000" pitchFamily="50" charset="-128"/>
                <a:cs typeface="Meiryo UI" panose="020B0604030504040204" pitchFamily="50" charset="-128"/>
              </a:rPr>
              <a:t>が目的</a:t>
            </a:r>
            <a:r>
              <a:rPr lang="ja-JP" altLang="en-US" spc="-100" dirty="0">
                <a:solidFill>
                  <a:schemeClr val="tx1">
                    <a:lumMod val="75000"/>
                    <a:lumOff val="25000"/>
                  </a:schemeClr>
                </a:solidFill>
                <a:latin typeface="HGSｺﾞｼｯｸM" panose="020B0600000000000000" pitchFamily="50" charset="-128"/>
                <a:ea typeface="HGSｺﾞｼｯｸM" panose="020B0600000000000000" pitchFamily="50" charset="-128"/>
                <a:cs typeface="Meiryo UI" panose="020B0604030504040204" pitchFamily="50" charset="-128"/>
              </a:rPr>
              <a:t>になってはいけないが</a:t>
            </a:r>
            <a:r>
              <a:rPr lang="ja-JP" altLang="en-US" spc="-500" dirty="0">
                <a:solidFill>
                  <a:schemeClr val="tx1">
                    <a:lumMod val="75000"/>
                    <a:lumOff val="25000"/>
                  </a:schemeClr>
                </a:solidFill>
                <a:latin typeface="HGSｺﾞｼｯｸM" panose="020B0600000000000000" pitchFamily="50" charset="-128"/>
                <a:ea typeface="HGSｺﾞｼｯｸM" panose="020B0600000000000000" pitchFamily="50" charset="-128"/>
                <a:cs typeface="Meiryo UI" panose="020B0604030504040204" pitchFamily="50" charset="-128"/>
              </a:rPr>
              <a:t>、</a:t>
            </a:r>
            <a:r>
              <a:rPr lang="ja-JP" altLang="en-US" dirty="0">
                <a:solidFill>
                  <a:schemeClr val="tx1">
                    <a:lumMod val="75000"/>
                    <a:lumOff val="25000"/>
                  </a:schemeClr>
                </a:solidFill>
                <a:latin typeface="HGSｺﾞｼｯｸM" panose="020B0600000000000000" pitchFamily="50" charset="-128"/>
                <a:ea typeface="HGSｺﾞｼｯｸM" panose="020B0600000000000000" pitchFamily="50" charset="-128"/>
                <a:cs typeface="Meiryo UI" panose="020B0604030504040204" pitchFamily="50" charset="-128"/>
              </a:rPr>
              <a:t>インフラ老朽化問題対応</a:t>
            </a:r>
            <a:r>
              <a:rPr lang="ja-JP" altLang="en-US" spc="-100" dirty="0">
                <a:solidFill>
                  <a:schemeClr val="tx1">
                    <a:lumMod val="75000"/>
                    <a:lumOff val="25000"/>
                  </a:schemeClr>
                </a:solidFill>
                <a:latin typeface="HGSｺﾞｼｯｸM" panose="020B0600000000000000" pitchFamily="50" charset="-128"/>
                <a:ea typeface="HGSｺﾞｼｯｸM" panose="020B0600000000000000" pitchFamily="50" charset="-128"/>
                <a:cs typeface="Meiryo UI" panose="020B0604030504040204" pitchFamily="50" charset="-128"/>
              </a:rPr>
              <a:t>やまちづくりには</a:t>
            </a:r>
            <a:r>
              <a:rPr lang="en-US" altLang="ja-JP" dirty="0">
                <a:solidFill>
                  <a:srgbClr val="FF4747"/>
                </a:solidFill>
                <a:latin typeface="HGSｺﾞｼｯｸM" panose="020B0600000000000000" pitchFamily="50" charset="-128"/>
                <a:ea typeface="HGSｺﾞｼｯｸM" panose="020B0600000000000000" pitchFamily="50" charset="-128"/>
                <a:cs typeface="Meiryo UI" panose="020B0604030504040204" pitchFamily="50" charset="-128"/>
              </a:rPr>
              <a:t>PPP</a:t>
            </a:r>
            <a:r>
              <a:rPr lang="ja-JP" altLang="en-US" dirty="0">
                <a:solidFill>
                  <a:srgbClr val="FF4747"/>
                </a:solidFill>
                <a:latin typeface="HGSｺﾞｼｯｸM" panose="020B0600000000000000" pitchFamily="50" charset="-128"/>
                <a:ea typeface="HGSｺﾞｼｯｸM" panose="020B0600000000000000" pitchFamily="50" charset="-128"/>
                <a:cs typeface="Meiryo UI" panose="020B0604030504040204" pitchFamily="50" charset="-128"/>
              </a:rPr>
              <a:t>が不可欠</a:t>
            </a:r>
          </a:p>
        </p:txBody>
      </p:sp>
    </p:spTree>
    <p:extLst>
      <p:ext uri="{BB962C8B-B14F-4D97-AF65-F5344CB8AC3E}">
        <p14:creationId xmlns:p14="http://schemas.microsoft.com/office/powerpoint/2010/main" val="848589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2400" dirty="0">
                <a:latin typeface="BIZ UDPゴシック" panose="020B0400000000000000" pitchFamily="50" charset="-128"/>
                <a:ea typeface="BIZ UDPゴシック" panose="020B0400000000000000" pitchFamily="50" charset="-128"/>
              </a:rPr>
              <a:t>学校</a:t>
            </a:r>
            <a:r>
              <a:rPr kumimoji="1" lang="en-US" altLang="ja-JP" sz="2400" dirty="0">
                <a:latin typeface="BIZ UDPゴシック" panose="020B0400000000000000" pitchFamily="50" charset="-128"/>
                <a:ea typeface="BIZ UDPゴシック" panose="020B0400000000000000" pitchFamily="50" charset="-128"/>
              </a:rPr>
              <a:t>PFI</a:t>
            </a:r>
            <a:r>
              <a:rPr kumimoji="1" lang="ja-JP" altLang="en-US" sz="2400" dirty="0">
                <a:latin typeface="BIZ UDPゴシック" panose="020B0400000000000000" pitchFamily="50" charset="-128"/>
                <a:ea typeface="BIZ UDPゴシック" panose="020B0400000000000000" pitchFamily="50" charset="-128"/>
              </a:rPr>
              <a:t>実施方針の概要</a:t>
            </a:r>
          </a:p>
        </p:txBody>
      </p:sp>
      <p:graphicFrame>
        <p:nvGraphicFramePr>
          <p:cNvPr id="4" name="Group 197"/>
          <p:cNvGraphicFramePr>
            <a:graphicFrameLocks/>
          </p:cNvGraphicFramePr>
          <p:nvPr/>
        </p:nvGraphicFramePr>
        <p:xfrm>
          <a:off x="197471" y="1132176"/>
          <a:ext cx="9619100" cy="3959226"/>
        </p:xfrm>
        <a:graphic>
          <a:graphicData uri="http://schemas.openxmlformats.org/drawingml/2006/table">
            <a:tbl>
              <a:tblPr/>
              <a:tblGrid>
                <a:gridCol w="2000104">
                  <a:extLst>
                    <a:ext uri="{9D8B030D-6E8A-4147-A177-3AD203B41FA5}">
                      <a16:colId xmlns:a16="http://schemas.microsoft.com/office/drawing/2014/main" val="20000"/>
                    </a:ext>
                  </a:extLst>
                </a:gridCol>
                <a:gridCol w="1887194">
                  <a:extLst>
                    <a:ext uri="{9D8B030D-6E8A-4147-A177-3AD203B41FA5}">
                      <a16:colId xmlns:a16="http://schemas.microsoft.com/office/drawing/2014/main" val="20001"/>
                    </a:ext>
                  </a:extLst>
                </a:gridCol>
                <a:gridCol w="2113015">
                  <a:extLst>
                    <a:ext uri="{9D8B030D-6E8A-4147-A177-3AD203B41FA5}">
                      <a16:colId xmlns:a16="http://schemas.microsoft.com/office/drawing/2014/main" val="20002"/>
                    </a:ext>
                  </a:extLst>
                </a:gridCol>
                <a:gridCol w="3618787">
                  <a:extLst>
                    <a:ext uri="{9D8B030D-6E8A-4147-A177-3AD203B41FA5}">
                      <a16:colId xmlns:a16="http://schemas.microsoft.com/office/drawing/2014/main" val="20003"/>
                    </a:ext>
                  </a:extLst>
                </a:gridCol>
              </a:tblGrid>
              <a:tr h="514350">
                <a:tc>
                  <a:txBody>
                    <a:bodyPr/>
                    <a:lstStyle>
                      <a:lvl1pPr algn="l">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ＭＳ Ｐゴシック" pitchFamily="50" charset="-128"/>
                        </a:defRPr>
                      </a:lvl1pPr>
                      <a:lvl2pPr algn="l">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ＭＳ Ｐゴシック" pitchFamily="50" charset="-128"/>
                        </a:defRPr>
                      </a:lvl2pPr>
                      <a:lvl3pPr algn="l">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ＭＳ Ｐゴシック" pitchFamily="50" charset="-128"/>
                        </a:defRPr>
                      </a:lvl3pPr>
                      <a:lvl4pPr algn="l">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4pPr>
                      <a:lvl5pPr algn="l">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9pPr>
                    </a:lstStyle>
                    <a:p>
                      <a:pPr marL="0" marR="0" lvl="0" indent="0" algn="l" defTabSz="914400" rtl="0" eaLnBrk="1" fontAlgn="b" latinLnBrk="0" hangingPunct="1">
                        <a:lnSpc>
                          <a:spcPct val="100000"/>
                        </a:lnSpc>
                        <a:spcBef>
                          <a:spcPct val="20000"/>
                        </a:spcBef>
                        <a:spcAft>
                          <a:spcPct val="0"/>
                        </a:spcAft>
                        <a:buClr>
                          <a:schemeClr val="hlink"/>
                        </a:buClr>
                        <a:buSzPct val="70000"/>
                        <a:buFont typeface="Wingdings" pitchFamily="2" charset="2"/>
                        <a:buNone/>
                        <a:tabLst/>
                      </a:pPr>
                      <a:endParaRPr kumimoji="1" lang="ja-JP" altLang="ja-JP" sz="2400" b="0" i="0" u="none" strike="noStrike" cap="none" normalizeH="0" baseline="0" dirty="0">
                        <a:ln>
                          <a:noFill/>
                        </a:ln>
                        <a:solidFill>
                          <a:schemeClr val="tx1"/>
                        </a:solidFill>
                        <a:effectLst/>
                        <a:latin typeface="ＭＳ Ｐゴシック" pitchFamily="50" charset="-128"/>
                        <a:ea typeface="ＭＳ Ｐゴシック" pitchFamily="50" charset="-128"/>
                      </a:endParaRP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ＭＳ Ｐゴシック" pitchFamily="50" charset="-128"/>
                        </a:defRPr>
                      </a:lvl1pPr>
                      <a:lvl2pPr algn="l">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ＭＳ Ｐゴシック" pitchFamily="50" charset="-128"/>
                        </a:defRPr>
                      </a:lvl2pPr>
                      <a:lvl3pPr algn="l">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ＭＳ Ｐゴシック" pitchFamily="50" charset="-128"/>
                        </a:defRPr>
                      </a:lvl3pPr>
                      <a:lvl4pPr algn="l">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4pPr>
                      <a:lvl5pPr algn="l">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9pPr>
                    </a:lstStyle>
                    <a:p>
                      <a:pPr marL="0" marR="0" lvl="0" indent="0" algn="ctr" defTabSz="914400" rtl="0" eaLnBrk="1" fontAlgn="b" latinLnBrk="0" hangingPunct="1">
                        <a:lnSpc>
                          <a:spcPct val="100000"/>
                        </a:lnSpc>
                        <a:spcBef>
                          <a:spcPct val="20000"/>
                        </a:spcBef>
                        <a:spcAft>
                          <a:spcPct val="0"/>
                        </a:spcAft>
                        <a:buClr>
                          <a:schemeClr val="hlink"/>
                        </a:buClr>
                        <a:buSzPct val="70000"/>
                        <a:buFont typeface="Wingdings" pitchFamily="2" charset="2"/>
                        <a:buNone/>
                        <a:tabLst/>
                      </a:pPr>
                      <a:r>
                        <a:rPr kumimoji="1" lang="ja-JP" altLang="en-US"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芝園小・中</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ＭＳ Ｐゴシック" pitchFamily="50" charset="-128"/>
                        </a:defRPr>
                      </a:lvl1pPr>
                      <a:lvl2pPr algn="l">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ＭＳ Ｐゴシック" pitchFamily="50" charset="-128"/>
                        </a:defRPr>
                      </a:lvl2pPr>
                      <a:lvl3pPr algn="l">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ＭＳ Ｐゴシック" pitchFamily="50" charset="-128"/>
                        </a:defRPr>
                      </a:lvl3pPr>
                      <a:lvl4pPr algn="l">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4pPr>
                      <a:lvl5pPr algn="l">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9pPr>
                    </a:lstStyle>
                    <a:p>
                      <a:pPr marL="0" marR="0" lvl="0" indent="0" algn="ctr" defTabSz="914400" rtl="0" eaLnBrk="1" fontAlgn="b" latinLnBrk="0" hangingPunct="1">
                        <a:lnSpc>
                          <a:spcPct val="100000"/>
                        </a:lnSpc>
                        <a:spcBef>
                          <a:spcPct val="20000"/>
                        </a:spcBef>
                        <a:spcAft>
                          <a:spcPct val="0"/>
                        </a:spcAft>
                        <a:buClr>
                          <a:schemeClr val="hlink"/>
                        </a:buClr>
                        <a:buSzPct val="70000"/>
                        <a:buFont typeface="Wingdings" pitchFamily="2" charset="2"/>
                        <a:buNone/>
                        <a:tabLst/>
                      </a:pPr>
                      <a:r>
                        <a:rPr kumimoji="1" lang="ja-JP" altLang="en-US" sz="2400" b="0"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中央小</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lgn="l">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ＭＳ Ｐゴシック" pitchFamily="50" charset="-128"/>
                        </a:defRPr>
                      </a:lvl1pPr>
                      <a:lvl2pPr algn="l">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ＭＳ Ｐゴシック" pitchFamily="50" charset="-128"/>
                        </a:defRPr>
                      </a:lvl2pPr>
                      <a:lvl3pPr algn="l">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ＭＳ Ｐゴシック" pitchFamily="50" charset="-128"/>
                        </a:defRPr>
                      </a:lvl3pPr>
                      <a:lvl4pPr algn="l">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4pPr>
                      <a:lvl5pPr algn="l">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9pPr>
                    </a:lstStyle>
                    <a:p>
                      <a:pPr marL="0" marR="0" lvl="0" indent="0" algn="ctr" defTabSz="914400" rtl="0" eaLnBrk="1" fontAlgn="b" latinLnBrk="0" hangingPunct="1">
                        <a:lnSpc>
                          <a:spcPct val="100000"/>
                        </a:lnSpc>
                        <a:spcBef>
                          <a:spcPct val="20000"/>
                        </a:spcBef>
                        <a:spcAft>
                          <a:spcPct val="0"/>
                        </a:spcAft>
                        <a:buClr>
                          <a:schemeClr val="hlink"/>
                        </a:buClr>
                        <a:buSzPct val="70000"/>
                        <a:buFont typeface="Wingdings" pitchFamily="2" charset="2"/>
                        <a:buNone/>
                        <a:tabLst/>
                      </a:pPr>
                      <a:r>
                        <a:rPr kumimoji="1" lang="ja-JP" altLang="en-US" sz="2400" b="0"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新庄小分離新設校等</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1500">
                <a:tc>
                  <a:txBody>
                    <a:bodyPr/>
                    <a:lstStyle>
                      <a:lvl1pPr algn="l">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ＭＳ Ｐゴシック" pitchFamily="50" charset="-128"/>
                        </a:defRPr>
                      </a:lvl1pPr>
                      <a:lvl2pPr algn="l">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ＭＳ Ｐゴシック" pitchFamily="50" charset="-128"/>
                        </a:defRPr>
                      </a:lvl2pPr>
                      <a:lvl3pPr algn="l">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ＭＳ Ｐゴシック" pitchFamily="50" charset="-128"/>
                        </a:defRPr>
                      </a:lvl3pPr>
                      <a:lvl4pPr algn="l">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4pPr>
                      <a:lvl5pPr algn="l">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9pPr>
                    </a:lstStyle>
                    <a:p>
                      <a:pPr marL="0" marR="0" lvl="0" indent="0" algn="ctr" defTabSz="914400" rtl="0" eaLnBrk="1" fontAlgn="b" latinLnBrk="0" hangingPunct="1">
                        <a:lnSpc>
                          <a:spcPct val="100000"/>
                        </a:lnSpc>
                        <a:spcBef>
                          <a:spcPct val="20000"/>
                        </a:spcBef>
                        <a:spcAft>
                          <a:spcPct val="0"/>
                        </a:spcAft>
                        <a:buClr>
                          <a:schemeClr val="hlink"/>
                        </a:buClr>
                        <a:buSzPct val="70000"/>
                        <a:buFont typeface="Wingdings" pitchFamily="2" charset="2"/>
                        <a:buNone/>
                        <a:tabLst/>
                      </a:pPr>
                      <a:r>
                        <a:rPr kumimoji="1" lang="ja-JP" altLang="en-US"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事業範囲 </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lgn="l">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ＭＳ Ｐゴシック" pitchFamily="50" charset="-128"/>
                        </a:defRPr>
                      </a:lvl1pPr>
                      <a:lvl2pPr algn="l">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ＭＳ Ｐゴシック" pitchFamily="50" charset="-128"/>
                        </a:defRPr>
                      </a:lvl2pPr>
                      <a:lvl3pPr algn="l">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ＭＳ Ｐゴシック" pitchFamily="50" charset="-128"/>
                        </a:defRPr>
                      </a:lvl3pPr>
                      <a:lvl4pPr algn="l">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4pPr>
                      <a:lvl5pPr algn="l">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9pPr>
                    </a:lstStyle>
                    <a:p>
                      <a:pPr marL="0" marR="0" lvl="0" indent="0" algn="ctr" defTabSz="914400" rtl="0" eaLnBrk="1" fontAlgn="b" latinLnBrk="0" hangingPunct="1">
                        <a:lnSpc>
                          <a:spcPct val="100000"/>
                        </a:lnSpc>
                        <a:spcBef>
                          <a:spcPct val="20000"/>
                        </a:spcBef>
                        <a:spcAft>
                          <a:spcPct val="0"/>
                        </a:spcAft>
                        <a:buClr>
                          <a:schemeClr val="hlink"/>
                        </a:buClr>
                        <a:buSzPct val="70000"/>
                        <a:buFont typeface="Wingdings" pitchFamily="2" charset="2"/>
                        <a:buNone/>
                        <a:tabLst/>
                      </a:pPr>
                      <a:r>
                        <a:rPr kumimoji="1" lang="ja-JP" altLang="en-US"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設計・建設・維持管理 </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1"/>
                  </a:ext>
                </a:extLst>
              </a:tr>
              <a:tr h="544513">
                <a:tc>
                  <a:txBody>
                    <a:bodyPr/>
                    <a:lstStyle>
                      <a:lvl1pPr algn="l">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ＭＳ Ｐゴシック" pitchFamily="50" charset="-128"/>
                        </a:defRPr>
                      </a:lvl1pPr>
                      <a:lvl2pPr algn="l">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ＭＳ Ｐゴシック" pitchFamily="50" charset="-128"/>
                        </a:defRPr>
                      </a:lvl2pPr>
                      <a:lvl3pPr algn="l">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ＭＳ Ｐゴシック" pitchFamily="50" charset="-128"/>
                        </a:defRPr>
                      </a:lvl3pPr>
                      <a:lvl4pPr algn="l">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4pPr>
                      <a:lvl5pPr algn="l">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9pPr>
                    </a:lstStyle>
                    <a:p>
                      <a:pPr marL="0" marR="0" lvl="0" indent="0" algn="ctr" defTabSz="914400" rtl="0" eaLnBrk="1" fontAlgn="b" latinLnBrk="0" hangingPunct="1">
                        <a:lnSpc>
                          <a:spcPct val="100000"/>
                        </a:lnSpc>
                        <a:spcBef>
                          <a:spcPct val="20000"/>
                        </a:spcBef>
                        <a:spcAft>
                          <a:spcPct val="0"/>
                        </a:spcAft>
                        <a:buClr>
                          <a:schemeClr val="hlink"/>
                        </a:buClr>
                        <a:buSzPct val="70000"/>
                        <a:buFont typeface="Wingdings" pitchFamily="2" charset="2"/>
                        <a:buNone/>
                        <a:tabLst/>
                      </a:pPr>
                      <a:r>
                        <a:rPr kumimoji="1" lang="ja-JP" altLang="en-US"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事業方式 </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lgn="l">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ＭＳ Ｐゴシック" pitchFamily="50" charset="-128"/>
                        </a:defRPr>
                      </a:lvl1pPr>
                      <a:lvl2pPr algn="l">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ＭＳ Ｐゴシック" pitchFamily="50" charset="-128"/>
                        </a:defRPr>
                      </a:lvl2pPr>
                      <a:lvl3pPr algn="l">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ＭＳ Ｐゴシック" pitchFamily="50" charset="-128"/>
                        </a:defRPr>
                      </a:lvl3pPr>
                      <a:lvl4pPr algn="l">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4pPr>
                      <a:lvl5pPr algn="l">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9pPr>
                    </a:lstStyle>
                    <a:p>
                      <a:pPr marL="0" marR="0" lvl="0" indent="0" algn="ctr" defTabSz="914400" rtl="0" eaLnBrk="1" fontAlgn="b" latinLnBrk="0" hangingPunct="1">
                        <a:lnSpc>
                          <a:spcPct val="100000"/>
                        </a:lnSpc>
                        <a:spcBef>
                          <a:spcPct val="20000"/>
                        </a:spcBef>
                        <a:spcAft>
                          <a:spcPct val="0"/>
                        </a:spcAft>
                        <a:buClr>
                          <a:schemeClr val="hlink"/>
                        </a:buClr>
                        <a:buSzPct val="70000"/>
                        <a:buFont typeface="Wingdings" pitchFamily="2" charset="2"/>
                        <a:buNone/>
                        <a:tabLst/>
                      </a:pPr>
                      <a:r>
                        <a:rPr kumimoji="1" lang="en-US"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BTO</a:t>
                      </a:r>
                      <a:r>
                        <a:rPr kumimoji="1" lang="ja-JP" altLang="en-US"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2"/>
                  </a:ext>
                </a:extLst>
              </a:tr>
              <a:tr h="1220787">
                <a:tc>
                  <a:txBody>
                    <a:bodyPr/>
                    <a:lstStyle>
                      <a:lvl1pPr algn="l">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ＭＳ Ｐゴシック" pitchFamily="50" charset="-128"/>
                        </a:defRPr>
                      </a:lvl1pPr>
                      <a:lvl2pPr algn="l">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ＭＳ Ｐゴシック" pitchFamily="50" charset="-128"/>
                        </a:defRPr>
                      </a:lvl2pPr>
                      <a:lvl3pPr algn="l">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ＭＳ Ｐゴシック" pitchFamily="50" charset="-128"/>
                        </a:defRPr>
                      </a:lvl3pPr>
                      <a:lvl4pPr algn="l">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4pPr>
                      <a:lvl5pPr algn="l">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9pPr>
                    </a:lstStyle>
                    <a:p>
                      <a:pPr marL="0" marR="0" lvl="0" indent="0" algn="ctr" defTabSz="914400" rtl="0" eaLnBrk="1" fontAlgn="b" latinLnBrk="0" hangingPunct="1">
                        <a:lnSpc>
                          <a:spcPct val="100000"/>
                        </a:lnSpc>
                        <a:spcBef>
                          <a:spcPct val="20000"/>
                        </a:spcBef>
                        <a:spcAft>
                          <a:spcPct val="0"/>
                        </a:spcAft>
                        <a:buClr>
                          <a:schemeClr val="hlink"/>
                        </a:buClr>
                        <a:buSzPct val="70000"/>
                        <a:buFont typeface="Wingdings" pitchFamily="2" charset="2"/>
                        <a:buNone/>
                        <a:tabLst/>
                      </a:pPr>
                      <a:r>
                        <a:rPr kumimoji="1" lang="ja-JP" altLang="en-US"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事業期間 </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gn="l">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ＭＳ Ｐゴシック" pitchFamily="50" charset="-128"/>
                        </a:defRPr>
                      </a:lvl1pPr>
                      <a:lvl2pPr algn="l">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ＭＳ Ｐゴシック" pitchFamily="50" charset="-128"/>
                        </a:defRPr>
                      </a:lvl2pPr>
                      <a:lvl3pPr algn="l">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ＭＳ Ｐゴシック" pitchFamily="50" charset="-128"/>
                        </a:defRPr>
                      </a:lvl3pPr>
                      <a:lvl4pPr algn="l">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4pPr>
                      <a:lvl5pPr algn="l">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ja-JP" sz="2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H18.3.14</a:t>
                      </a:r>
                      <a:r>
                        <a:rPr kumimoji="1" lang="ja-JP" altLang="en-US" sz="2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ja-JP" altLang="en-US" sz="2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2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H35.3.31</a:t>
                      </a:r>
                      <a:r>
                        <a:rPr kumimoji="1" lang="ja-JP" altLang="en-US" sz="2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2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2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年間） </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lvl1pPr algn="l">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ＭＳ Ｐゴシック" pitchFamily="50" charset="-128"/>
                        </a:defRPr>
                      </a:lvl1pPr>
                      <a:lvl2pPr algn="l">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ＭＳ Ｐゴシック" pitchFamily="50" charset="-128"/>
                        </a:defRPr>
                      </a:lvl2pPr>
                      <a:lvl3pPr algn="l">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ＭＳ Ｐゴシック" pitchFamily="50" charset="-128"/>
                        </a:defRPr>
                      </a:lvl3pPr>
                      <a:lvl4pPr algn="l">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4pPr>
                      <a:lvl5pPr algn="l">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9pPr>
                    </a:lstStyle>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en-US" altLang="ja-JP" sz="2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H20.3.14</a:t>
                      </a:r>
                      <a:r>
                        <a:rPr kumimoji="1" lang="ja-JP" altLang="en-US" sz="2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a:t>
                      </a:r>
                    </a:p>
                    <a:p>
                      <a:pPr marL="0" marR="0" lvl="0" indent="0" algn="l" defTabSz="914400" rtl="0" eaLnBrk="1" fontAlgn="base" latinLnBrk="0" hangingPunct="1">
                        <a:lnSpc>
                          <a:spcPct val="100000"/>
                        </a:lnSpc>
                        <a:spcBef>
                          <a:spcPct val="20000"/>
                        </a:spcBef>
                        <a:spcAft>
                          <a:spcPct val="0"/>
                        </a:spcAft>
                        <a:buClr>
                          <a:schemeClr val="hlink"/>
                        </a:buClr>
                        <a:buSzPct val="70000"/>
                        <a:buFont typeface="Wingdings" pitchFamily="2" charset="2"/>
                        <a:buNone/>
                        <a:tabLst/>
                      </a:pPr>
                      <a:r>
                        <a:rPr kumimoji="1" lang="ja-JP" altLang="en-US" sz="2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2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H37.3.31 </a:t>
                      </a:r>
                      <a:r>
                        <a:rPr kumimoji="1" lang="ja-JP" altLang="en-US" sz="2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（約</a:t>
                      </a:r>
                      <a:r>
                        <a:rPr kumimoji="1" lang="en-US" altLang="ja-JP" sz="2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17</a:t>
                      </a:r>
                      <a:r>
                        <a:rPr kumimoji="1" lang="ja-JP" altLang="en-US" sz="2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年間） </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63563">
                <a:tc>
                  <a:txBody>
                    <a:bodyPr/>
                    <a:lstStyle>
                      <a:lvl1pPr algn="l">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ＭＳ Ｐゴシック" pitchFamily="50" charset="-128"/>
                        </a:defRPr>
                      </a:lvl1pPr>
                      <a:lvl2pPr algn="l">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ＭＳ Ｐゴシック" pitchFamily="50" charset="-128"/>
                        </a:defRPr>
                      </a:lvl2pPr>
                      <a:lvl3pPr algn="l">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ＭＳ Ｐゴシック" pitchFamily="50" charset="-128"/>
                        </a:defRPr>
                      </a:lvl3pPr>
                      <a:lvl4pPr algn="l">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4pPr>
                      <a:lvl5pPr algn="l">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9pPr>
                    </a:lstStyle>
                    <a:p>
                      <a:pPr marL="0" marR="0" lvl="0" indent="0" algn="ctr" defTabSz="914400" rtl="0" eaLnBrk="1" fontAlgn="b" latinLnBrk="0" hangingPunct="1">
                        <a:lnSpc>
                          <a:spcPct val="100000"/>
                        </a:lnSpc>
                        <a:spcBef>
                          <a:spcPct val="20000"/>
                        </a:spcBef>
                        <a:spcAft>
                          <a:spcPct val="0"/>
                        </a:spcAft>
                        <a:buClr>
                          <a:schemeClr val="hlink"/>
                        </a:buClr>
                        <a:buSzPct val="70000"/>
                        <a:buFont typeface="Wingdings" pitchFamily="2" charset="2"/>
                        <a:buNone/>
                        <a:tabLst/>
                      </a:pPr>
                      <a:r>
                        <a:rPr kumimoji="1" lang="ja-JP" altLang="en-US"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選定方法 </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3">
                  <a:txBody>
                    <a:bodyPr/>
                    <a:lstStyle>
                      <a:lvl1pPr algn="l">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ＭＳ Ｐゴシック" pitchFamily="50" charset="-128"/>
                        </a:defRPr>
                      </a:lvl1pPr>
                      <a:lvl2pPr algn="l">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ＭＳ Ｐゴシック" pitchFamily="50" charset="-128"/>
                        </a:defRPr>
                      </a:lvl2pPr>
                      <a:lvl3pPr algn="l">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ＭＳ Ｐゴシック" pitchFamily="50" charset="-128"/>
                        </a:defRPr>
                      </a:lvl3pPr>
                      <a:lvl4pPr algn="l">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4pPr>
                      <a:lvl5pPr algn="l">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9pPr>
                    </a:lstStyle>
                    <a:p>
                      <a:pPr marL="0" marR="0" lvl="0" indent="0" algn="ctr" defTabSz="914400" rtl="0" eaLnBrk="1" fontAlgn="b" latinLnBrk="0" hangingPunct="1">
                        <a:lnSpc>
                          <a:spcPct val="100000"/>
                        </a:lnSpc>
                        <a:spcBef>
                          <a:spcPct val="20000"/>
                        </a:spcBef>
                        <a:spcAft>
                          <a:spcPct val="0"/>
                        </a:spcAft>
                        <a:buClr>
                          <a:schemeClr val="hlink"/>
                        </a:buClr>
                        <a:buSzPct val="70000"/>
                        <a:buFont typeface="Wingdings" pitchFamily="2" charset="2"/>
                        <a:buNone/>
                        <a:tabLst/>
                      </a:pPr>
                      <a:r>
                        <a:rPr kumimoji="1" lang="ja-JP" altLang="en-US"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総合評価一般競争入札</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4"/>
                  </a:ext>
                </a:extLst>
              </a:tr>
              <a:tr h="544513">
                <a:tc>
                  <a:txBody>
                    <a:bodyPr/>
                    <a:lstStyle>
                      <a:lvl1pPr algn="l">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ＭＳ Ｐゴシック" pitchFamily="50" charset="-128"/>
                        </a:defRPr>
                      </a:lvl1pPr>
                      <a:lvl2pPr algn="l">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ＭＳ Ｐゴシック" pitchFamily="50" charset="-128"/>
                        </a:defRPr>
                      </a:lvl2pPr>
                      <a:lvl3pPr algn="l">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ＭＳ Ｐゴシック" pitchFamily="50" charset="-128"/>
                        </a:defRPr>
                      </a:lvl3pPr>
                      <a:lvl4pPr algn="l">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4pPr>
                      <a:lvl5pPr algn="l">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9pPr>
                    </a:lstStyle>
                    <a:p>
                      <a:pPr marL="0" marR="0" lvl="0" indent="0" algn="ctr" defTabSz="914400" rtl="0" eaLnBrk="1" fontAlgn="b" latinLnBrk="0" hangingPunct="1">
                        <a:lnSpc>
                          <a:spcPct val="100000"/>
                        </a:lnSpc>
                        <a:spcBef>
                          <a:spcPct val="20000"/>
                        </a:spcBef>
                        <a:spcAft>
                          <a:spcPct val="0"/>
                        </a:spcAft>
                        <a:buClr>
                          <a:schemeClr val="hlink"/>
                        </a:buClr>
                        <a:buSzPct val="70000"/>
                        <a:buFont typeface="Wingdings" pitchFamily="2" charset="2"/>
                        <a:buNone/>
                        <a:tabLst/>
                      </a:pPr>
                      <a:r>
                        <a:rPr kumimoji="1" lang="ja-JP" altLang="en-US"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配　　　点</a:t>
                      </a:r>
                    </a:p>
                  </a:txBody>
                  <a:tcPr marL="99060" marR="9906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gridSpan="2">
                  <a:txBody>
                    <a:bodyPr/>
                    <a:lstStyle>
                      <a:lvl1pPr algn="l">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ＭＳ Ｐゴシック" pitchFamily="50" charset="-128"/>
                        </a:defRPr>
                      </a:lvl1pPr>
                      <a:lvl2pPr algn="l">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ＭＳ Ｐゴシック" pitchFamily="50" charset="-128"/>
                        </a:defRPr>
                      </a:lvl2pPr>
                      <a:lvl3pPr algn="l">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ＭＳ Ｐゴシック" pitchFamily="50" charset="-128"/>
                        </a:defRPr>
                      </a:lvl3pPr>
                      <a:lvl4pPr algn="l">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4pPr>
                      <a:lvl5pPr algn="l">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9pPr>
                    </a:lstStyle>
                    <a:p>
                      <a:pPr marL="0" marR="0" lvl="0" indent="0" algn="ctr" defTabSz="914400" rtl="0" eaLnBrk="1" fontAlgn="b" latinLnBrk="0" hangingPunct="1">
                        <a:lnSpc>
                          <a:spcPct val="100000"/>
                        </a:lnSpc>
                        <a:spcBef>
                          <a:spcPct val="20000"/>
                        </a:spcBef>
                        <a:spcAft>
                          <a:spcPct val="0"/>
                        </a:spcAft>
                        <a:buClr>
                          <a:schemeClr val="hlink"/>
                        </a:buClr>
                        <a:buSzPct val="70000"/>
                        <a:buFont typeface="Wingdings" pitchFamily="2" charset="2"/>
                        <a:buNone/>
                        <a:tabLst/>
                      </a:pPr>
                      <a:r>
                        <a:rPr kumimoji="1" lang="ja-JP" altLang="en-US" sz="2400" b="0"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価格点</a:t>
                      </a:r>
                      <a:r>
                        <a:rPr kumimoji="1" lang="en-US" altLang="ja-JP" sz="2400" b="0"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300</a:t>
                      </a:r>
                      <a:r>
                        <a:rPr kumimoji="1" lang="ja-JP" altLang="en-US" sz="2400" b="0"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・性能点</a:t>
                      </a:r>
                      <a:r>
                        <a:rPr kumimoji="1" lang="en-US" altLang="ja-JP" sz="2400" b="0" i="0" u="none" strike="noStrike" cap="none" normalizeH="0" baseline="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700</a:t>
                      </a:r>
                    </a:p>
                  </a:txBody>
                  <a:tcPr marL="99060" marR="9906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a:txBody>
                    <a:bodyPr/>
                    <a:lstStyle>
                      <a:lvl1pPr algn="l">
                        <a:spcBef>
                          <a:spcPct val="20000"/>
                        </a:spcBef>
                        <a:buClr>
                          <a:schemeClr val="hlink"/>
                        </a:buClr>
                        <a:buSzPct val="70000"/>
                        <a:buFont typeface="Wingdings" pitchFamily="2" charset="2"/>
                        <a:defRPr kumimoji="1" sz="2800">
                          <a:solidFill>
                            <a:schemeClr val="tx1"/>
                          </a:solidFill>
                          <a:effectLst>
                            <a:outerShdw blurRad="38100" dist="38100" dir="2700000" algn="tl">
                              <a:srgbClr val="000000"/>
                            </a:outerShdw>
                          </a:effectLst>
                          <a:latin typeface="Garamond" pitchFamily="18" charset="0"/>
                          <a:ea typeface="ＭＳ Ｐゴシック" pitchFamily="50" charset="-128"/>
                        </a:defRPr>
                      </a:lvl1pPr>
                      <a:lvl2pPr algn="l">
                        <a:spcBef>
                          <a:spcPct val="20000"/>
                        </a:spcBef>
                        <a:buClr>
                          <a:schemeClr val="accent2"/>
                        </a:buClr>
                        <a:buSzPct val="70000"/>
                        <a:buFont typeface="Wingdings" pitchFamily="2" charset="2"/>
                        <a:defRPr kumimoji="1" sz="2400">
                          <a:solidFill>
                            <a:schemeClr val="tx1"/>
                          </a:solidFill>
                          <a:effectLst>
                            <a:outerShdw blurRad="38100" dist="38100" dir="2700000" algn="tl">
                              <a:srgbClr val="000000"/>
                            </a:outerShdw>
                          </a:effectLst>
                          <a:latin typeface="Garamond" pitchFamily="18" charset="0"/>
                          <a:ea typeface="ＭＳ Ｐゴシック" pitchFamily="50" charset="-128"/>
                        </a:defRPr>
                      </a:lvl2pPr>
                      <a:lvl3pPr algn="l">
                        <a:spcBef>
                          <a:spcPct val="20000"/>
                        </a:spcBef>
                        <a:buClr>
                          <a:schemeClr val="tx2"/>
                        </a:buClr>
                        <a:buSzPct val="70000"/>
                        <a:buFont typeface="Wingdings" pitchFamily="2" charset="2"/>
                        <a:defRPr kumimoji="1" sz="2000">
                          <a:solidFill>
                            <a:schemeClr val="tx1"/>
                          </a:solidFill>
                          <a:effectLst>
                            <a:outerShdw blurRad="38100" dist="38100" dir="2700000" algn="tl">
                              <a:srgbClr val="000000"/>
                            </a:outerShdw>
                          </a:effectLst>
                          <a:latin typeface="Garamond" pitchFamily="18" charset="0"/>
                          <a:ea typeface="ＭＳ Ｐゴシック" pitchFamily="50" charset="-128"/>
                        </a:defRPr>
                      </a:lvl3pPr>
                      <a:lvl4pPr algn="l">
                        <a:spcBef>
                          <a:spcPct val="20000"/>
                        </a:spcBef>
                        <a:buClr>
                          <a:schemeClr val="accent2"/>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4pPr>
                      <a:lvl5pPr algn="l">
                        <a:spcBef>
                          <a:spcPct val="20000"/>
                        </a:spcBef>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5pPr>
                      <a:lvl6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6pPr>
                      <a:lvl7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7pPr>
                      <a:lvl8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8pPr>
                      <a:lvl9pPr fontAlgn="base">
                        <a:spcBef>
                          <a:spcPct val="20000"/>
                        </a:spcBef>
                        <a:spcAft>
                          <a:spcPct val="0"/>
                        </a:spcAft>
                        <a:buClr>
                          <a:schemeClr val="hlink"/>
                        </a:buClr>
                        <a:buSzPct val="70000"/>
                        <a:buFont typeface="Wingdings" pitchFamily="2" charset="2"/>
                        <a:defRPr kumimoji="1">
                          <a:solidFill>
                            <a:schemeClr val="tx1"/>
                          </a:solidFill>
                          <a:effectLst>
                            <a:outerShdw blurRad="38100" dist="38100" dir="2700000" algn="tl">
                              <a:srgbClr val="000000"/>
                            </a:outerShdw>
                          </a:effectLst>
                          <a:latin typeface="Garamond" pitchFamily="18" charset="0"/>
                          <a:ea typeface="ＭＳ Ｐゴシック" pitchFamily="50" charset="-128"/>
                        </a:defRPr>
                      </a:lvl9pPr>
                    </a:lstStyle>
                    <a:p>
                      <a:pPr marL="0" marR="0" lvl="0" indent="0" algn="ctr" defTabSz="914400" rtl="0" eaLnBrk="1" fontAlgn="b" latinLnBrk="0" hangingPunct="1">
                        <a:lnSpc>
                          <a:spcPct val="100000"/>
                        </a:lnSpc>
                        <a:spcBef>
                          <a:spcPct val="20000"/>
                        </a:spcBef>
                        <a:spcAft>
                          <a:spcPct val="0"/>
                        </a:spcAft>
                        <a:buClr>
                          <a:schemeClr val="hlink"/>
                        </a:buClr>
                        <a:buSzPct val="70000"/>
                        <a:buFont typeface="Wingdings" pitchFamily="2" charset="2"/>
                        <a:buNone/>
                        <a:tabLst/>
                      </a:pPr>
                      <a:r>
                        <a:rPr kumimoji="1" lang="ja-JP" altLang="en-US"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価格点</a:t>
                      </a:r>
                      <a:r>
                        <a:rPr kumimoji="1" lang="en-US"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200</a:t>
                      </a:r>
                      <a:r>
                        <a:rPr kumimoji="1" lang="ja-JP" altLang="en-US"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・性能点</a:t>
                      </a:r>
                      <a:r>
                        <a:rPr kumimoji="1" lang="en-US" altLang="ja-JP" sz="2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800</a:t>
                      </a:r>
                    </a:p>
                  </a:txBody>
                  <a:tcPr marL="99060" marR="9906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5" name="Rectangle 192"/>
          <p:cNvSpPr>
            <a:spLocks noChangeArrowheads="1"/>
          </p:cNvSpPr>
          <p:nvPr/>
        </p:nvSpPr>
        <p:spPr bwMode="auto">
          <a:xfrm>
            <a:off x="271727" y="628939"/>
            <a:ext cx="5771621"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2800" b="1" dirty="0">
                <a:latin typeface="Meiryo UI" panose="020B0604030504040204" pitchFamily="50" charset="-128"/>
                <a:ea typeface="Meiryo UI" panose="020B0604030504040204" pitchFamily="50" charset="-128"/>
                <a:cs typeface="Meiryo UI" panose="020B0604030504040204" pitchFamily="50" charset="-128"/>
              </a:rPr>
              <a:t>事業スキームと評価方式</a:t>
            </a:r>
          </a:p>
        </p:txBody>
      </p:sp>
      <p:grpSp>
        <p:nvGrpSpPr>
          <p:cNvPr id="6" name="グループ化 5"/>
          <p:cNvGrpSpPr/>
          <p:nvPr/>
        </p:nvGrpSpPr>
        <p:grpSpPr>
          <a:xfrm>
            <a:off x="209226" y="5902712"/>
            <a:ext cx="883304" cy="387329"/>
            <a:chOff x="4879968" y="5263698"/>
            <a:chExt cx="897571" cy="387329"/>
          </a:xfrm>
        </p:grpSpPr>
        <p:sp>
          <p:nvSpPr>
            <p:cNvPr id="7" name="二等辺三角形 6"/>
            <p:cNvSpPr/>
            <p:nvPr/>
          </p:nvSpPr>
          <p:spPr>
            <a:xfrm rot="5400000">
              <a:off x="4840360" y="5303306"/>
              <a:ext cx="387329" cy="308113"/>
            </a:xfrm>
            <a:prstGeom prst="triangle">
              <a:avLst/>
            </a:prstGeom>
            <a:gradFill flip="none" rotWithShape="1">
              <a:gsLst>
                <a:gs pos="0">
                  <a:schemeClr val="tx1">
                    <a:lumMod val="65000"/>
                    <a:lumOff val="35000"/>
                  </a:schemeClr>
                </a:gs>
                <a:gs pos="69000">
                  <a:schemeClr val="bg1">
                    <a:lumMod val="65000"/>
                  </a:schemeClr>
                </a:gs>
                <a:gs pos="38000">
                  <a:schemeClr val="tx1">
                    <a:lumMod val="65000"/>
                    <a:lumOff val="35000"/>
                  </a:schemeClr>
                </a:gs>
                <a:gs pos="100000">
                  <a:schemeClr val="bg1">
                    <a:lumMod val="50000"/>
                  </a:schemeClr>
                </a:gs>
              </a:gsLst>
              <a:lin ang="16200000" scaled="1"/>
              <a:tileRect/>
            </a:gradFill>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二等辺三角形 7"/>
            <p:cNvSpPr/>
            <p:nvPr/>
          </p:nvSpPr>
          <p:spPr>
            <a:xfrm rot="5400000">
              <a:off x="5243569" y="5339265"/>
              <a:ext cx="286497" cy="241694"/>
            </a:xfrm>
            <a:prstGeom prst="triangle">
              <a:avLst/>
            </a:prstGeom>
            <a:gradFill flip="none" rotWithShape="1">
              <a:gsLst>
                <a:gs pos="0">
                  <a:schemeClr val="tx1">
                    <a:lumMod val="50000"/>
                    <a:lumOff val="50000"/>
                  </a:schemeClr>
                </a:gs>
                <a:gs pos="69000">
                  <a:schemeClr val="bg1">
                    <a:lumMod val="75000"/>
                  </a:schemeClr>
                </a:gs>
                <a:gs pos="38000">
                  <a:schemeClr val="bg1">
                    <a:lumMod val="50000"/>
                  </a:schemeClr>
                </a:gs>
                <a:gs pos="100000">
                  <a:schemeClr val="bg1">
                    <a:lumMod val="75000"/>
                  </a:schemeClr>
                </a:gs>
              </a:gsLst>
              <a:lin ang="16200000" scaled="1"/>
              <a:tileRect/>
            </a:gradFill>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二等辺三角形 8"/>
            <p:cNvSpPr>
              <a:spLocks noChangeAspect="1"/>
            </p:cNvSpPr>
            <p:nvPr/>
          </p:nvSpPr>
          <p:spPr>
            <a:xfrm rot="5400000">
              <a:off x="5562790" y="5370118"/>
              <a:ext cx="232965" cy="196532"/>
            </a:xfrm>
            <a:prstGeom prst="triangle">
              <a:avLst/>
            </a:prstGeom>
            <a:gradFill flip="none" rotWithShape="1">
              <a:gsLst>
                <a:gs pos="0">
                  <a:schemeClr val="bg1">
                    <a:lumMod val="75000"/>
                  </a:schemeClr>
                </a:gs>
                <a:gs pos="69000">
                  <a:schemeClr val="bg1">
                    <a:lumMod val="85000"/>
                  </a:schemeClr>
                </a:gs>
                <a:gs pos="38000">
                  <a:schemeClr val="bg1">
                    <a:lumMod val="85000"/>
                  </a:schemeClr>
                </a:gs>
                <a:gs pos="100000">
                  <a:schemeClr val="bg1">
                    <a:lumMod val="95000"/>
                  </a:schemeClr>
                </a:gs>
              </a:gsLst>
              <a:lin ang="16200000" scaled="1"/>
              <a:tileRect/>
            </a:gradFill>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10" name="テキスト ボックス 9"/>
          <p:cNvSpPr txBox="1"/>
          <p:nvPr/>
        </p:nvSpPr>
        <p:spPr>
          <a:xfrm>
            <a:off x="1180138" y="5945815"/>
            <a:ext cx="8636433" cy="323165"/>
          </a:xfrm>
          <a:prstGeom prst="rect">
            <a:avLst/>
          </a:prstGeom>
          <a:solidFill>
            <a:schemeClr val="bg1">
              <a:lumMod val="85000"/>
            </a:schemeClr>
          </a:solidFill>
          <a:ln>
            <a:solidFill>
              <a:schemeClr val="lt1"/>
            </a:solidFill>
          </a:ln>
        </p:spPr>
        <p:txBody>
          <a:bodyPr wrap="square" rtlCol="0">
            <a:spAutoFit/>
          </a:bodyPr>
          <a:lstStyle/>
          <a:p>
            <a:pPr algn="ctr">
              <a:lnSpc>
                <a:spcPts val="1800"/>
              </a:lnSpc>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価格勝負でなく、提案の内容重視！</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円/楕円 12"/>
          <p:cNvSpPr/>
          <p:nvPr/>
        </p:nvSpPr>
        <p:spPr>
          <a:xfrm>
            <a:off x="826946" y="5134551"/>
            <a:ext cx="2215806" cy="768161"/>
          </a:xfrm>
          <a:prstGeom prst="ellipse">
            <a:avLst/>
          </a:prstGeom>
          <a:solidFill>
            <a:srgbClr val="FFCCFF"/>
          </a:solidFill>
          <a:ln>
            <a:noFill/>
          </a:ln>
          <a:effectLst>
            <a:glow rad="165100">
              <a:srgbClr val="FFCCFF">
                <a:alpha val="87000"/>
              </a:srgbClr>
            </a:glow>
            <a:softEdge rad="31750"/>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kumimoji="1" lang="ja-JP" altLang="en-US" sz="1400"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競争入札でなく、</a:t>
            </a:r>
            <a:endParaRPr kumimoji="1" lang="en-US" altLang="ja-JP" sz="1400"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1400"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プロポーザル方式</a:t>
            </a:r>
            <a:endParaRPr kumimoji="1" lang="ja-JP" altLang="en-US" sz="1400" dirty="0">
              <a:solidFill>
                <a:schemeClr val="tx1">
                  <a:lumMod val="75000"/>
                  <a:lumOff val="25000"/>
                </a:schemeClr>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658631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a:cs typeface="Meiryo UI" panose="020B0604030504040204" pitchFamily="50" charset="-128"/>
              </a:rPr>
              <a:t>中央小学校建設事業</a:t>
            </a:r>
            <a:endParaRPr kumimoji="1" lang="ja-JP" altLang="en-US" dirty="0"/>
          </a:p>
        </p:txBody>
      </p:sp>
      <p:sp>
        <p:nvSpPr>
          <p:cNvPr id="4" name="Rectangle 2"/>
          <p:cNvSpPr>
            <a:spLocks noGrp="1" noChangeArrowheads="1"/>
          </p:cNvSpPr>
          <p:nvPr>
            <p:ph type="body" sz="half" idx="4294967295"/>
          </p:nvPr>
        </p:nvSpPr>
        <p:spPr>
          <a:xfrm>
            <a:off x="198407" y="768261"/>
            <a:ext cx="4824413" cy="5314950"/>
          </a:xfrm>
        </p:spPr>
        <p:txBody>
          <a:bodyPr>
            <a:normAutofit fontScale="92500" lnSpcReduction="20000"/>
          </a:bodyPr>
          <a:lstStyle/>
          <a:p>
            <a:pPr>
              <a:lnSpc>
                <a:spcPct val="80000"/>
              </a:lnSpc>
              <a:buFont typeface="Wingdings" pitchFamily="2" charset="2"/>
              <a:buNone/>
              <a:defRPr/>
            </a:pPr>
            <a:r>
              <a:rPr lang="ja-JP" altLang="en-US" sz="2000" b="1"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(1)SPC   </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まちっこ富山</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I.E.S㈱</a:t>
            </a: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（大和ﾘｰｽｸﾞﾙｰﾌﾟ）</a:t>
            </a: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(2)</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契約額</a:t>
            </a: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2,946,727,000</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円</a:t>
            </a:r>
            <a:endPar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(3)</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事業手法</a:t>
            </a:r>
            <a:endPar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PFI</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BTO</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(4)</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事業期間</a:t>
            </a: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H18.3.14</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H35.3.31</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（約</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17</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年間） </a:t>
            </a: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※H18-H19</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は建設期間</a:t>
            </a: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(5)</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構造･面積</a:t>
            </a: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・鉄筋ｺﾝｸﾘｰﾄ造</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一部鉄骨造 </a:t>
            </a: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一部鉄骨鉄筋ｺﾝｸﾘｰﾄ造 </a:t>
            </a:r>
            <a:endPar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ct val="80000"/>
              </a:lnSpc>
              <a:buFont typeface="Wingdings" pitchFamily="2" charset="2"/>
              <a:buNone/>
              <a:defRPr/>
            </a:pP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地上</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4</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階建</a:t>
            </a: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・敷地面積   </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10,229.84㎡</a:t>
            </a:r>
          </a:p>
          <a:p>
            <a:pPr>
              <a:lnSpc>
                <a:spcPct val="80000"/>
              </a:lnSpc>
              <a:buFont typeface="Wingdings" pitchFamily="2" charset="2"/>
              <a:buNone/>
              <a:defRPr/>
            </a:pP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・延床面積   </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12,114.69㎡</a:t>
            </a:r>
          </a:p>
          <a:p>
            <a:pPr>
              <a:lnSpc>
                <a:spcPct val="80000"/>
              </a:lnSpc>
              <a:buFont typeface="Wingdings" pitchFamily="2" charset="2"/>
              <a:buNone/>
              <a:defRPr/>
            </a:pP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    (6)</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施設の主な特徴</a:t>
            </a: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・人工芝ｸﾞﾗｳﾝﾄﾞ</a:t>
            </a: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・屋上ﾌﾟｰﾙ</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開閉式屋根、昇降床）</a:t>
            </a:r>
          </a:p>
        </p:txBody>
      </p:sp>
      <p:pic>
        <p:nvPicPr>
          <p:cNvPr id="5" name="Picture 6" descr="中央小パース"/>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1159" y="768958"/>
            <a:ext cx="3275892" cy="2349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図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1159" y="3263094"/>
            <a:ext cx="3254367" cy="232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5551160" y="5729819"/>
            <a:ext cx="3275892" cy="525886"/>
          </a:xfrm>
          <a:prstGeom prst="rect">
            <a:avLst/>
          </a:prstGeom>
          <a:solidFill>
            <a:schemeClr val="accent1">
              <a:lumMod val="60000"/>
              <a:lumOff val="40000"/>
            </a:schemeClr>
          </a:solidFill>
          <a:effectLst>
            <a:softEdge rad="38100"/>
          </a:effectLst>
        </p:spPr>
        <p:txBody>
          <a:bodyPr wrap="square" tIns="108000" bIns="108000" anchor="ctr" anchorCtr="0">
            <a:spAutoFit/>
          </a:bodyPr>
          <a:lstStyle/>
          <a:p>
            <a:pPr algn="ctr"/>
            <a:r>
              <a:rPr lang="ja-JP" altLang="en-US" sz="2000" b="1" dirty="0">
                <a:solidFill>
                  <a:schemeClr val="bg1"/>
                </a:solidFill>
                <a:latin typeface="Meiryo UI" panose="020B0604030504040204" pitchFamily="50" charset="-128"/>
                <a:ea typeface="Meiryo UI" panose="020B0604030504040204" pitchFamily="50" charset="-128"/>
              </a:rPr>
              <a:t>ＶＦＭ：２９．０％</a:t>
            </a:r>
          </a:p>
        </p:txBody>
      </p:sp>
    </p:spTree>
    <p:extLst>
      <p:ext uri="{BB962C8B-B14F-4D97-AF65-F5344CB8AC3E}">
        <p14:creationId xmlns:p14="http://schemas.microsoft.com/office/powerpoint/2010/main" val="8262405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芝園小学校及び芝園中学校建設事業</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4" name="Rectangle 2"/>
          <p:cNvSpPr>
            <a:spLocks noGrp="1" noChangeArrowheads="1"/>
          </p:cNvSpPr>
          <p:nvPr>
            <p:ph type="body" sz="half" idx="4294967295"/>
          </p:nvPr>
        </p:nvSpPr>
        <p:spPr>
          <a:xfrm>
            <a:off x="172528" y="820289"/>
            <a:ext cx="7083425" cy="5314950"/>
          </a:xfrm>
        </p:spPr>
        <p:txBody>
          <a:bodyPr>
            <a:normAutofit fontScale="92500" lnSpcReduction="20000"/>
          </a:bodyPr>
          <a:lstStyle/>
          <a:p>
            <a:pPr>
              <a:lnSpc>
                <a:spcPct val="80000"/>
              </a:lnSpc>
              <a:buFont typeface="Wingdings" pitchFamily="2" charset="2"/>
              <a:buNone/>
              <a:defRPr/>
            </a:pPr>
            <a:r>
              <a:rPr lang="ja-JP" altLang="en-US" sz="2000" b="1"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zh-TW" sz="2000" dirty="0">
                <a:solidFill>
                  <a:schemeClr val="tx1">
                    <a:lumMod val="75000"/>
                    <a:lumOff val="25000"/>
                  </a:schemeClr>
                </a:solidFill>
                <a:latin typeface="HGPｺﾞｼｯｸM" panose="020B0600000000000000" pitchFamily="50" charset="-128"/>
                <a:ea typeface="HGPｺﾞｼｯｸM" panose="020B0600000000000000" pitchFamily="50" charset="-128"/>
              </a:rPr>
              <a:t>(1) SPC  </a:t>
            </a:r>
            <a:r>
              <a:rPr lang="zh-TW"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芝園ﾕｰｽｳｪｱｻｰﾋﾞｽ㈱　</a:t>
            </a:r>
          </a:p>
          <a:p>
            <a:pPr>
              <a:lnSpc>
                <a:spcPct val="80000"/>
              </a:lnSpc>
              <a:buFont typeface="Wingdings" pitchFamily="2" charset="2"/>
              <a:buNone/>
              <a:defRPr/>
            </a:pPr>
            <a:r>
              <a:rPr lang="zh-TW"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（清水建設 ｸﾞﾙｰﾌﾟ）</a:t>
            </a:r>
          </a:p>
          <a:p>
            <a:pPr>
              <a:lnSpc>
                <a:spcPct val="80000"/>
              </a:lnSpc>
              <a:buFont typeface="Wingdings" pitchFamily="2" charset="2"/>
              <a:buNone/>
              <a:defRPr/>
            </a:pPr>
            <a:r>
              <a:rPr lang="zh-TW"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zh-TW"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zh-TW" sz="2000" dirty="0">
                <a:solidFill>
                  <a:schemeClr val="tx1">
                    <a:lumMod val="75000"/>
                    <a:lumOff val="25000"/>
                  </a:schemeClr>
                </a:solidFill>
                <a:latin typeface="HGPｺﾞｼｯｸM" panose="020B0600000000000000" pitchFamily="50" charset="-128"/>
                <a:ea typeface="HGPｺﾞｼｯｸM" panose="020B0600000000000000" pitchFamily="50" charset="-128"/>
              </a:rPr>
              <a:t>(2)</a:t>
            </a:r>
            <a:r>
              <a:rPr lang="zh-TW"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契約額</a:t>
            </a:r>
          </a:p>
          <a:p>
            <a:pPr>
              <a:lnSpc>
                <a:spcPct val="80000"/>
              </a:lnSpc>
              <a:buFont typeface="Wingdings" pitchFamily="2" charset="2"/>
              <a:buNone/>
              <a:defRPr/>
            </a:pPr>
            <a:r>
              <a:rPr lang="zh-TW"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zh-TW" sz="2000" dirty="0">
                <a:solidFill>
                  <a:schemeClr val="tx1">
                    <a:lumMod val="75000"/>
                    <a:lumOff val="25000"/>
                  </a:schemeClr>
                </a:solidFill>
                <a:latin typeface="HGPｺﾞｼｯｸM" panose="020B0600000000000000" pitchFamily="50" charset="-128"/>
                <a:ea typeface="HGPｺﾞｼｯｸM" panose="020B0600000000000000" pitchFamily="50" charset="-128"/>
              </a:rPr>
              <a:t>6,017,688,205</a:t>
            </a:r>
            <a:r>
              <a:rPr lang="zh-TW"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円</a:t>
            </a: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(3)</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事業手法</a:t>
            </a:r>
            <a:endPar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PFI</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BTO</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(4)</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事業期間</a:t>
            </a: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H18.3.14</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H35.3.31</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（約</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17</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年間） </a:t>
            </a: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※H18-H19</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は建設期間</a:t>
            </a: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(5)</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構造･面積</a:t>
            </a: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・鉄筋ｺﾝｸﾘｰﾄ造</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一部鉄骨造 </a:t>
            </a: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一部鉄骨鉄筋ｺﾝｸﾘｰﾄ造 </a:t>
            </a: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地上</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4</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階</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地下</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1</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階建</a:t>
            </a:r>
            <a:endPar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・敷地面積   </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24,466.44㎡</a:t>
            </a: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・延床面積   </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22,041.42㎡</a:t>
            </a:r>
          </a:p>
          <a:p>
            <a:pPr>
              <a:lnSpc>
                <a:spcPct val="80000"/>
              </a:lnSpc>
              <a:buFont typeface="Wingdings" pitchFamily="2" charset="2"/>
              <a:buNone/>
              <a:defRPr/>
            </a:pP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    (6)</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施設の主な特徴</a:t>
            </a: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・天然芝ｸﾞﾗｳﾝﾄﾞ（小学校）   　　　　・ﾊﾟｻｰｼﾞｭ</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半屋外空間</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ct val="80000"/>
              </a:lnSpc>
              <a:buFont typeface="Wingdings" pitchFamily="2" charset="2"/>
              <a:buNone/>
              <a:defRPr/>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・屋上ﾌﾟｰﾙ</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開閉式屋根、昇降床）　　　　　　　　・免震構造</a:t>
            </a:r>
          </a:p>
        </p:txBody>
      </p:sp>
      <p:pic>
        <p:nvPicPr>
          <p:cNvPr id="5" name="Picture 7" descr="clip_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054852" y="819659"/>
            <a:ext cx="4348163" cy="3263900"/>
          </a:xfrm>
          <a:prstGeom prst="rect">
            <a:avLst/>
          </a:prstGeom>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図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3005" y="3250121"/>
            <a:ext cx="2080010" cy="2467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正方形/長方形 6"/>
          <p:cNvSpPr/>
          <p:nvPr/>
        </p:nvSpPr>
        <p:spPr>
          <a:xfrm>
            <a:off x="5054851" y="5894473"/>
            <a:ext cx="4348163" cy="525886"/>
          </a:xfrm>
          <a:prstGeom prst="rect">
            <a:avLst/>
          </a:prstGeom>
          <a:solidFill>
            <a:schemeClr val="accent1">
              <a:lumMod val="60000"/>
              <a:lumOff val="40000"/>
            </a:schemeClr>
          </a:solidFill>
          <a:effectLst>
            <a:softEdge rad="38100"/>
          </a:effectLst>
        </p:spPr>
        <p:txBody>
          <a:bodyPr wrap="square" tIns="108000" bIns="108000" anchor="ctr" anchorCtr="0">
            <a:spAutoFit/>
          </a:bodyPr>
          <a:lstStyle/>
          <a:p>
            <a:pPr algn="ctr"/>
            <a:r>
              <a:rPr lang="ja-JP" altLang="en-US" sz="2000" b="1" dirty="0">
                <a:solidFill>
                  <a:schemeClr val="bg1"/>
                </a:solidFill>
                <a:latin typeface="Meiryo UI" panose="020B0604030504040204" pitchFamily="50" charset="-128"/>
                <a:ea typeface="Meiryo UI" panose="020B0604030504040204" pitchFamily="50" charset="-128"/>
              </a:rPr>
              <a:t>ＶＦＭ：３２．０％</a:t>
            </a:r>
          </a:p>
        </p:txBody>
      </p:sp>
    </p:spTree>
    <p:extLst>
      <p:ext uri="{BB962C8B-B14F-4D97-AF65-F5344CB8AC3E}">
        <p14:creationId xmlns:p14="http://schemas.microsoft.com/office/powerpoint/2010/main" val="316107950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dirty="0">
                <a:latin typeface="BIZ UDPゴシック" panose="020B0400000000000000" pitchFamily="50" charset="-128"/>
                <a:ea typeface="BIZ UDPゴシック" panose="020B0400000000000000" pitchFamily="50" charset="-128"/>
                <a:cs typeface="Meiryo UI" panose="020B0604030504040204" pitchFamily="50" charset="-128"/>
              </a:rPr>
              <a:t>学校ＰＦＩ事業における独自提案による品質向上</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4" name="Rectangle 22"/>
          <p:cNvSpPr txBox="1">
            <a:spLocks noChangeArrowheads="1"/>
          </p:cNvSpPr>
          <p:nvPr/>
        </p:nvSpPr>
        <p:spPr>
          <a:xfrm>
            <a:off x="507340" y="1187439"/>
            <a:ext cx="4445661" cy="3396435"/>
          </a:xfrm>
          <a:prstGeom prst="rect">
            <a:avLst/>
          </a:prstGeom>
          <a:ln>
            <a:solidFill>
              <a:srgbClr val="000000"/>
            </a:solidFill>
            <a:miter lim="800000"/>
            <a:headEnd/>
            <a:tailEn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itchFamily="2" charset="2"/>
              <a:buNone/>
            </a:pPr>
            <a:r>
              <a:rPr kumimoji="0" lang="ja-JP" altLang="en-US" sz="2400" b="1">
                <a:solidFill>
                  <a:srgbClr val="7030A0"/>
                </a:solidFill>
                <a:latin typeface="Meiryo UI" panose="020B0604030504040204" pitchFamily="50" charset="-128"/>
                <a:ea typeface="Meiryo UI" panose="020B0604030504040204" pitchFamily="50" charset="-128"/>
                <a:cs typeface="Meiryo UI" panose="020B0604030504040204" pitchFamily="50" charset="-128"/>
              </a:rPr>
              <a:t>要求水準のﾍﾞｰｽ</a:t>
            </a:r>
          </a:p>
          <a:p>
            <a:pPr>
              <a:buFont typeface="Wingdings" pitchFamily="2" charset="2"/>
              <a:buNone/>
            </a:pPr>
            <a:r>
              <a:rPr kumimoji="0" lang="ja-JP" altLang="en-US" sz="2000">
                <a:latin typeface="Meiryo UI" panose="020B0604030504040204" pitchFamily="50" charset="-128"/>
                <a:ea typeface="Meiryo UI" panose="020B0604030504040204" pitchFamily="50" charset="-128"/>
                <a:cs typeface="Meiryo UI" panose="020B0604030504040204" pitchFamily="50" charset="-128"/>
              </a:rPr>
              <a:t>光陽小学校</a:t>
            </a:r>
            <a:r>
              <a:rPr kumimoji="0" lang="ja-JP" altLang="en-US" sz="1800">
                <a:latin typeface="Meiryo UI" panose="020B0604030504040204" pitchFamily="50" charset="-128"/>
                <a:ea typeface="Meiryo UI" panose="020B0604030504040204" pitchFamily="50" charset="-128"/>
                <a:cs typeface="Meiryo UI" panose="020B0604030504040204" pitchFamily="50" charset="-128"/>
              </a:rPr>
              <a:t>（平成</a:t>
            </a:r>
            <a:r>
              <a:rPr kumimoji="0" lang="en-US" altLang="ja-JP" sz="1800">
                <a:latin typeface="Meiryo UI" panose="020B0604030504040204" pitchFamily="50" charset="-128"/>
                <a:ea typeface="Meiryo UI" panose="020B0604030504040204" pitchFamily="50" charset="-128"/>
                <a:cs typeface="Meiryo UI" panose="020B0604030504040204" pitchFamily="50" charset="-128"/>
              </a:rPr>
              <a:t>14</a:t>
            </a:r>
            <a:r>
              <a:rPr kumimoji="0" lang="ja-JP" altLang="en-US" sz="1800">
                <a:latin typeface="Meiryo UI" panose="020B0604030504040204" pitchFamily="50" charset="-128"/>
                <a:ea typeface="Meiryo UI" panose="020B0604030504040204" pitchFamily="50" charset="-128"/>
                <a:cs typeface="Meiryo UI" panose="020B0604030504040204" pitchFamily="50" charset="-128"/>
              </a:rPr>
              <a:t>年開校ﾓﾃﾞﾙ校）</a:t>
            </a:r>
            <a:r>
              <a:rPr kumimoji="0" lang="ja-JP" altLang="en-US" sz="2000">
                <a:latin typeface="Meiryo UI" panose="020B0604030504040204" pitchFamily="50" charset="-128"/>
                <a:ea typeface="Meiryo UI" panose="020B0604030504040204" pitchFamily="50" charset="-128"/>
                <a:cs typeface="Meiryo UI" panose="020B0604030504040204" pitchFamily="50" charset="-128"/>
              </a:rPr>
              <a:t>の</a:t>
            </a:r>
            <a:endParaRPr kumimoji="0" lang="ja-JP" altLang="en-US" sz="1800">
              <a:latin typeface="Meiryo UI" panose="020B0604030504040204" pitchFamily="50" charset="-128"/>
              <a:ea typeface="Meiryo UI" panose="020B0604030504040204" pitchFamily="50" charset="-128"/>
              <a:cs typeface="Meiryo UI" panose="020B0604030504040204" pitchFamily="50" charset="-128"/>
            </a:endParaRPr>
          </a:p>
          <a:p>
            <a:pPr>
              <a:buFont typeface="Wingdings" pitchFamily="2" charset="2"/>
              <a:buNone/>
            </a:pPr>
            <a:r>
              <a:rPr kumimoji="0" lang="ja-JP" altLang="en-US" sz="2000">
                <a:latin typeface="Meiryo UI" panose="020B0604030504040204" pitchFamily="50" charset="-128"/>
                <a:ea typeface="Meiryo UI" panose="020B0604030504040204" pitchFamily="50" charset="-128"/>
                <a:cs typeface="Meiryo UI" panose="020B0604030504040204" pitchFamily="50" charset="-128"/>
              </a:rPr>
              <a:t>設計</a:t>
            </a:r>
          </a:p>
          <a:p>
            <a:pPr>
              <a:buFont typeface="Wingdings" pitchFamily="2" charset="2"/>
              <a:buNone/>
            </a:pPr>
            <a:r>
              <a:rPr kumimoji="0" lang="ja-JP" altLang="en-US" sz="2000">
                <a:latin typeface="Meiryo UI" panose="020B0604030504040204" pitchFamily="50" charset="-128"/>
                <a:ea typeface="Meiryo UI" panose="020B0604030504040204" pitchFamily="50" charset="-128"/>
                <a:cs typeface="Meiryo UI" panose="020B0604030504040204" pitchFamily="50" charset="-128"/>
              </a:rPr>
              <a:t>　・ｵｰﾌﾟﾝｽﾍﾟｰｽ型教室</a:t>
            </a:r>
          </a:p>
          <a:p>
            <a:pPr>
              <a:buFont typeface="Wingdings" pitchFamily="2" charset="2"/>
              <a:buNone/>
            </a:pPr>
            <a:r>
              <a:rPr kumimoji="0" lang="ja-JP" altLang="en-US" sz="2000">
                <a:latin typeface="Meiryo UI" panose="020B0604030504040204" pitchFamily="50" charset="-128"/>
                <a:ea typeface="Meiryo UI" panose="020B0604030504040204" pitchFamily="50" charset="-128"/>
                <a:cs typeface="Meiryo UI" panose="020B0604030504040204" pitchFamily="50" charset="-128"/>
              </a:rPr>
              <a:t>　・ﾕﾆﾊﾞｰｻﾙﾃﾞｻﾞｲﾝ</a:t>
            </a:r>
          </a:p>
          <a:p>
            <a:pPr>
              <a:buFont typeface="Wingdings" pitchFamily="2" charset="2"/>
              <a:buNone/>
            </a:pPr>
            <a:r>
              <a:rPr kumimoji="0" lang="ja-JP" altLang="en-US" sz="2000">
                <a:latin typeface="Meiryo UI" panose="020B0604030504040204" pitchFamily="50" charset="-128"/>
                <a:ea typeface="Meiryo UI" panose="020B0604030504040204" pitchFamily="50" charset="-128"/>
                <a:cs typeface="Meiryo UI" panose="020B0604030504040204" pitchFamily="50" charset="-128"/>
              </a:rPr>
              <a:t>　・ｴｺｽｸｰﾙの理念</a:t>
            </a:r>
          </a:p>
          <a:p>
            <a:pPr>
              <a:buFont typeface="Wingdings" pitchFamily="2" charset="2"/>
              <a:buNone/>
            </a:pPr>
            <a:r>
              <a:rPr kumimoji="0" lang="ja-JP" altLang="en-US" sz="2000">
                <a:latin typeface="Meiryo UI" panose="020B0604030504040204" pitchFamily="50" charset="-128"/>
                <a:ea typeface="Meiryo UI" panose="020B0604030504040204" pitchFamily="50" charset="-128"/>
                <a:cs typeface="Meiryo UI" panose="020B0604030504040204" pitchFamily="50" charset="-128"/>
              </a:rPr>
              <a:t>　・耐震性能</a:t>
            </a:r>
          </a:p>
          <a:p>
            <a:pPr>
              <a:buFont typeface="Wingdings" pitchFamily="2" charset="2"/>
              <a:buNone/>
            </a:pPr>
            <a:r>
              <a:rPr kumimoji="0" lang="ja-JP" altLang="en-US" sz="2000">
                <a:latin typeface="Meiryo UI" panose="020B0604030504040204" pitchFamily="50" charset="-128"/>
                <a:ea typeface="Meiryo UI" panose="020B0604030504040204" pitchFamily="50" charset="-128"/>
                <a:cs typeface="Meiryo UI" panose="020B0604030504040204" pitchFamily="50" charset="-128"/>
              </a:rPr>
              <a:t>　・地域学校連携施設</a:t>
            </a:r>
            <a:endParaRPr kumimoji="0" lang="ja-JP" altLang="en-US"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Rectangle 23"/>
          <p:cNvSpPr txBox="1">
            <a:spLocks noChangeArrowheads="1"/>
          </p:cNvSpPr>
          <p:nvPr/>
        </p:nvSpPr>
        <p:spPr>
          <a:xfrm>
            <a:off x="467783" y="4698513"/>
            <a:ext cx="4445661" cy="1657350"/>
          </a:xfrm>
          <a:prstGeom prst="rect">
            <a:avLst/>
          </a:prstGeom>
          <a:ln>
            <a:solidFill>
              <a:srgbClr val="000000"/>
            </a:solidFill>
            <a:miter lim="800000"/>
            <a:headEnd/>
            <a:tailEnd/>
          </a:ln>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itchFamily="2" charset="2"/>
              <a:buNone/>
            </a:pPr>
            <a:r>
              <a:rPr kumimoji="0" lang="ja-JP" altLang="en-US" sz="2400" b="1">
                <a:solidFill>
                  <a:srgbClr val="7030A0"/>
                </a:solidFill>
                <a:latin typeface="Meiryo UI" panose="020B0604030504040204" pitchFamily="50" charset="-128"/>
                <a:ea typeface="Meiryo UI" panose="020B0604030504040204" pitchFamily="50" charset="-128"/>
                <a:cs typeface="Meiryo UI" panose="020B0604030504040204" pitchFamily="50" charset="-128"/>
              </a:rPr>
              <a:t>都心居住誘導のための</a:t>
            </a:r>
          </a:p>
          <a:p>
            <a:pPr>
              <a:buFont typeface="Wingdings" pitchFamily="2" charset="2"/>
              <a:buNone/>
            </a:pPr>
            <a:r>
              <a:rPr kumimoji="0" lang="ja-JP" altLang="en-US" sz="2400" b="1">
                <a:solidFill>
                  <a:srgbClr val="7030A0"/>
                </a:solidFill>
                <a:latin typeface="Meiryo UI" panose="020B0604030504040204" pitchFamily="50" charset="-128"/>
                <a:ea typeface="Meiryo UI" panose="020B0604030504040204" pitchFamily="50" charset="-128"/>
                <a:cs typeface="Meiryo UI" panose="020B0604030504040204" pitchFamily="50" charset="-128"/>
              </a:rPr>
              <a:t>新しい取り組み</a:t>
            </a:r>
            <a:r>
              <a:rPr kumimoji="0" lang="en-US" altLang="ja-JP" sz="2400" b="1">
                <a:solidFill>
                  <a:srgbClr val="7030A0"/>
                </a:solidFill>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2400" b="1">
                <a:solidFill>
                  <a:srgbClr val="7030A0"/>
                </a:solidFill>
                <a:latin typeface="Meiryo UI" panose="020B0604030504040204" pitchFamily="50" charset="-128"/>
                <a:ea typeface="Meiryo UI" panose="020B0604030504040204" pitchFamily="50" charset="-128"/>
                <a:cs typeface="Meiryo UI" panose="020B0604030504040204" pitchFamily="50" charset="-128"/>
              </a:rPr>
              <a:t>統合校</a:t>
            </a:r>
            <a:r>
              <a:rPr kumimoji="0" lang="en-US" altLang="ja-JP" sz="2400" b="1">
                <a:solidFill>
                  <a:srgbClr val="7030A0"/>
                </a:solidFill>
                <a:latin typeface="Meiryo UI" panose="020B0604030504040204" pitchFamily="50" charset="-128"/>
                <a:ea typeface="Meiryo UI" panose="020B0604030504040204" pitchFamily="50" charset="-128"/>
                <a:cs typeface="Meiryo UI" panose="020B0604030504040204" pitchFamily="50" charset="-128"/>
              </a:rPr>
              <a:t>)</a:t>
            </a:r>
          </a:p>
          <a:p>
            <a:pPr>
              <a:buFont typeface="Wingdings" pitchFamily="2" charset="2"/>
              <a:buNone/>
            </a:pPr>
            <a:r>
              <a:rPr kumimoji="0" lang="ja-JP" altLang="en-US" sz="2000">
                <a:latin typeface="Meiryo UI" panose="020B0604030504040204" pitchFamily="50" charset="-128"/>
                <a:ea typeface="Meiryo UI" panose="020B0604030504040204" pitchFamily="50" charset="-128"/>
                <a:cs typeface="Meiryo UI" panose="020B0604030504040204" pitchFamily="50" charset="-128"/>
              </a:rPr>
              <a:t>　･屋上ﾌﾟｰﾙ</a:t>
            </a:r>
            <a:r>
              <a:rPr kumimoji="0" lang="ja-JP" altLang="en-US" sz="1800">
                <a:latin typeface="Meiryo UI" panose="020B0604030504040204" pitchFamily="50" charset="-128"/>
                <a:ea typeface="Meiryo UI" panose="020B0604030504040204" pitchFamily="50" charset="-128"/>
                <a:cs typeface="Meiryo UI" panose="020B0604030504040204" pitchFamily="50" charset="-128"/>
              </a:rPr>
              <a:t>（開閉式屋根、昇降床）</a:t>
            </a:r>
          </a:p>
          <a:p>
            <a:pPr>
              <a:buFont typeface="Wingdings" pitchFamily="2" charset="2"/>
              <a:buNone/>
            </a:pPr>
            <a:r>
              <a:rPr kumimoji="0" lang="ja-JP" altLang="en-US" sz="2000">
                <a:latin typeface="Meiryo UI" panose="020B0604030504040204" pitchFamily="50" charset="-128"/>
                <a:ea typeface="Meiryo UI" panose="020B0604030504040204" pitchFamily="50" charset="-128"/>
                <a:cs typeface="Meiryo UI" panose="020B0604030504040204" pitchFamily="50" charset="-128"/>
              </a:rPr>
              <a:t>　･校庭の芝生化</a:t>
            </a:r>
            <a:r>
              <a:rPr kumimoji="0" lang="en-US" altLang="ja-JP" sz="1800">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800">
                <a:latin typeface="Meiryo UI" panose="020B0604030504040204" pitchFamily="50" charset="-128"/>
                <a:ea typeface="Meiryo UI" panose="020B0604030504040204" pitchFamily="50" charset="-128"/>
                <a:cs typeface="Meiryo UI" panose="020B0604030504040204" pitchFamily="50" charset="-128"/>
              </a:rPr>
              <a:t>天然芝･人工芝</a:t>
            </a:r>
            <a:r>
              <a:rPr kumimoji="0" lang="en-US" altLang="ja-JP" sz="1800">
                <a:latin typeface="Meiryo UI" panose="020B0604030504040204" pitchFamily="50" charset="-128"/>
                <a:ea typeface="Meiryo UI" panose="020B0604030504040204" pitchFamily="50" charset="-128"/>
                <a:cs typeface="Meiryo UI" panose="020B0604030504040204" pitchFamily="50" charset="-128"/>
              </a:rPr>
              <a:t>)</a:t>
            </a:r>
          </a:p>
        </p:txBody>
      </p:sp>
      <p:sp>
        <p:nvSpPr>
          <p:cNvPr id="6" name="Rectangle 24"/>
          <p:cNvSpPr txBox="1">
            <a:spLocks noChangeArrowheads="1"/>
          </p:cNvSpPr>
          <p:nvPr/>
        </p:nvSpPr>
        <p:spPr>
          <a:xfrm>
            <a:off x="5420783" y="2124064"/>
            <a:ext cx="4134379" cy="3024187"/>
          </a:xfrm>
          <a:prstGeom prst="rect">
            <a:avLst/>
          </a:prstGeom>
          <a:ln>
            <a:solidFill>
              <a:srgbClr val="000000"/>
            </a:solidFill>
            <a:miter lim="800000"/>
            <a:headEnd/>
            <a:tailEnd/>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a:buFont typeface="Wingdings" pitchFamily="2" charset="2"/>
              <a:buNone/>
            </a:pPr>
            <a:r>
              <a:rPr kumimoji="0" lang="ja-JP" altLang="en-US" b="1">
                <a:solidFill>
                  <a:srgbClr val="7030A0"/>
                </a:solidFill>
                <a:latin typeface="Meiryo UI" panose="020B0604030504040204" pitchFamily="50" charset="-128"/>
                <a:ea typeface="Meiryo UI" panose="020B0604030504040204" pitchFamily="50" charset="-128"/>
                <a:cs typeface="Meiryo UI" panose="020B0604030504040204" pitchFamily="50" charset="-128"/>
              </a:rPr>
              <a:t>民間の独自提案</a:t>
            </a:r>
          </a:p>
          <a:p>
            <a:pPr>
              <a:buFont typeface="Wingdings" pitchFamily="2" charset="2"/>
              <a:buNone/>
            </a:pPr>
            <a:r>
              <a:rPr kumimoji="0" lang="ja-JP" altLang="en-US" sz="2000">
                <a:latin typeface="Meiryo UI" panose="020B0604030504040204" pitchFamily="50" charset="-128"/>
                <a:ea typeface="Meiryo UI" panose="020B0604030504040204" pitchFamily="50" charset="-128"/>
                <a:cs typeface="Meiryo UI" panose="020B0604030504040204" pitchFamily="50" charset="-128"/>
              </a:rPr>
              <a:t>・免震構造（芝園小・中）</a:t>
            </a:r>
          </a:p>
          <a:p>
            <a:pPr>
              <a:buFont typeface="Wingdings" pitchFamily="2" charset="2"/>
              <a:buNone/>
            </a:pPr>
            <a:r>
              <a:rPr kumimoji="0" lang="ja-JP" altLang="en-US" sz="2000">
                <a:latin typeface="Meiryo UI" panose="020B0604030504040204" pitchFamily="50" charset="-128"/>
                <a:ea typeface="Meiryo UI" panose="020B0604030504040204" pitchFamily="50" charset="-128"/>
                <a:cs typeface="Meiryo UI" panose="020B0604030504040204" pitchFamily="50" charset="-128"/>
              </a:rPr>
              <a:t>・各階に教師ｺｰﾅｰ設置</a:t>
            </a:r>
          </a:p>
          <a:p>
            <a:pPr>
              <a:buFont typeface="Wingdings" pitchFamily="2" charset="2"/>
              <a:buNone/>
            </a:pPr>
            <a:r>
              <a:rPr kumimoji="0" lang="ja-JP" altLang="en-US" sz="2000">
                <a:latin typeface="Meiryo UI" panose="020B0604030504040204" pitchFamily="50" charset="-128"/>
                <a:ea typeface="Meiryo UI" panose="020B0604030504040204" pitchFamily="50" charset="-128"/>
                <a:cs typeface="Meiryo UI" panose="020B0604030504040204" pitchFamily="50" charset="-128"/>
              </a:rPr>
              <a:t>・半屋外空間や吹抜け空間</a:t>
            </a:r>
          </a:p>
          <a:p>
            <a:pPr>
              <a:buFont typeface="Wingdings" pitchFamily="2" charset="2"/>
              <a:buNone/>
            </a:pPr>
            <a:r>
              <a:rPr kumimoji="0" lang="ja-JP" altLang="en-US" sz="2000">
                <a:latin typeface="Meiryo UI" panose="020B0604030504040204" pitchFamily="50" charset="-128"/>
                <a:ea typeface="Meiryo UI" panose="020B0604030504040204" pitchFamily="50" charset="-128"/>
                <a:cs typeface="Meiryo UI" panose="020B0604030504040204" pitchFamily="50" charset="-128"/>
              </a:rPr>
              <a:t>･ﾜｰｸｼｮｯﾌﾟ実施により設計に児童</a:t>
            </a:r>
          </a:p>
          <a:p>
            <a:pPr>
              <a:buFont typeface="Wingdings" pitchFamily="2" charset="2"/>
              <a:buNone/>
            </a:pPr>
            <a:r>
              <a:rPr kumimoji="0" lang="ja-JP" altLang="en-US" sz="2000">
                <a:latin typeface="Meiryo UI" panose="020B0604030504040204" pitchFamily="50" charset="-128"/>
                <a:ea typeface="Meiryo UI" panose="020B0604030504040204" pitchFamily="50" charset="-128"/>
                <a:cs typeface="Meiryo UI" panose="020B0604030504040204" pitchFamily="50" charset="-128"/>
              </a:rPr>
              <a:t>　生徒、教員や地元の意見反映</a:t>
            </a:r>
          </a:p>
          <a:p>
            <a:pPr>
              <a:buFont typeface="Wingdings" pitchFamily="2" charset="2"/>
              <a:buNone/>
            </a:pPr>
            <a:r>
              <a:rPr kumimoji="0" lang="ja-JP" altLang="en-US" sz="2000">
                <a:latin typeface="Meiryo UI" panose="020B0604030504040204" pitchFamily="50" charset="-128"/>
                <a:ea typeface="Meiryo UI" panose="020B0604030504040204" pitchFamily="50" charset="-128"/>
                <a:cs typeface="Meiryo UI" panose="020B0604030504040204" pitchFamily="50" charset="-128"/>
              </a:rPr>
              <a:t>・デザイン性の向上</a:t>
            </a:r>
          </a:p>
          <a:p>
            <a:pPr>
              <a:buFont typeface="Wingdings" pitchFamily="2" charset="2"/>
              <a:buNone/>
            </a:pPr>
            <a:endParaRPr lang="en-US" altLang="ja-JP" sz="200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29"/>
          <p:cNvSpPr>
            <a:spLocks noChangeArrowheads="1"/>
          </p:cNvSpPr>
          <p:nvPr/>
        </p:nvSpPr>
        <p:spPr bwMode="auto">
          <a:xfrm>
            <a:off x="5577285" y="1044563"/>
            <a:ext cx="1793742" cy="122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r>
              <a:rPr lang="en-US" altLang="ja-JP" sz="6000">
                <a:latin typeface="Meiryo UI" panose="020B0604030504040204" pitchFamily="50" charset="-128"/>
                <a:ea typeface="Meiryo UI" panose="020B0604030504040204" pitchFamily="50" charset="-128"/>
                <a:cs typeface="Meiryo UI" panose="020B0604030504040204" pitchFamily="50" charset="-128"/>
              </a:rPr>
              <a:t>+α</a:t>
            </a:r>
          </a:p>
        </p:txBody>
      </p:sp>
      <p:sp>
        <p:nvSpPr>
          <p:cNvPr id="8" name="Rectangle 30"/>
          <p:cNvSpPr>
            <a:spLocks noChangeArrowheads="1"/>
          </p:cNvSpPr>
          <p:nvPr/>
        </p:nvSpPr>
        <p:spPr bwMode="auto">
          <a:xfrm>
            <a:off x="271727" y="682612"/>
            <a:ext cx="4837775" cy="5789439"/>
          </a:xfrm>
          <a:prstGeom prst="rect">
            <a:avLst/>
          </a:prstGeom>
          <a:noFill/>
          <a:ln w="25400">
            <a:solidFill>
              <a:srgbClr val="99CC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algn="ctr" eaLnBrk="1" hangingPunct="1">
              <a:spcBef>
                <a:spcPct val="0"/>
              </a:spcBef>
              <a:buFontTx/>
              <a:buNone/>
            </a:pPr>
            <a:endParaRPr lang="ja-JP" altLang="en-US" sz="2400" b="1">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31"/>
          <p:cNvSpPr>
            <a:spLocks noChangeArrowheads="1"/>
          </p:cNvSpPr>
          <p:nvPr/>
        </p:nvSpPr>
        <p:spPr bwMode="auto">
          <a:xfrm>
            <a:off x="194338" y="611176"/>
            <a:ext cx="3119702"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4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eaLnBrk="1" hangingPunct="1">
              <a:spcBef>
                <a:spcPct val="0"/>
              </a:spcBef>
              <a:buFontTx/>
              <a:buNone/>
            </a:pPr>
            <a:r>
              <a:rPr lang="ja-JP" altLang="en-US" sz="28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要求水準書</a:t>
            </a:r>
          </a:p>
        </p:txBody>
      </p:sp>
    </p:spTree>
    <p:extLst>
      <p:ext uri="{BB962C8B-B14F-4D97-AF65-F5344CB8AC3E}">
        <p14:creationId xmlns:p14="http://schemas.microsoft.com/office/powerpoint/2010/main" val="442341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自己紹介　</a:t>
            </a:r>
            <a:endParaRPr kumimoji="1" lang="ja-JP" altLang="en-US" dirty="0"/>
          </a:p>
        </p:txBody>
      </p:sp>
      <p:sp>
        <p:nvSpPr>
          <p:cNvPr id="3" name="テキスト プレースホルダー 2"/>
          <p:cNvSpPr>
            <a:spLocks noGrp="1"/>
          </p:cNvSpPr>
          <p:nvPr>
            <p:ph type="body" sz="quarter" idx="10"/>
          </p:nvPr>
        </p:nvSpPr>
        <p:spPr/>
        <p:txBody>
          <a:bodyPr/>
          <a:lstStyle/>
          <a:p>
            <a:endParaRPr kumimoji="1" lang="ja-JP" alt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701" t="10295" r="24000" b="6701"/>
          <a:stretch/>
        </p:blipFill>
        <p:spPr bwMode="auto">
          <a:xfrm>
            <a:off x="69930" y="559364"/>
            <a:ext cx="4356321" cy="4295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585" t="16485" r="22624" b="49992"/>
          <a:stretch/>
        </p:blipFill>
        <p:spPr bwMode="auto">
          <a:xfrm>
            <a:off x="4750841" y="559364"/>
            <a:ext cx="5079230" cy="18597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図 8"/>
          <p:cNvPicPr>
            <a:picLocks noChangeAspect="1"/>
          </p:cNvPicPr>
          <p:nvPr/>
        </p:nvPicPr>
        <p:blipFill rotWithShape="1">
          <a:blip r:embed="rId4"/>
          <a:srcRect t="64283"/>
          <a:stretch/>
        </p:blipFill>
        <p:spPr>
          <a:xfrm>
            <a:off x="4445922" y="2447919"/>
            <a:ext cx="5086571" cy="653267"/>
          </a:xfrm>
          <a:prstGeom prst="rect">
            <a:avLst/>
          </a:prstGeom>
        </p:spPr>
      </p:pic>
      <p:pic>
        <p:nvPicPr>
          <p:cNvPr id="10" name="図 9"/>
          <p:cNvPicPr>
            <a:picLocks noChangeAspect="1"/>
          </p:cNvPicPr>
          <p:nvPr/>
        </p:nvPicPr>
        <p:blipFill rotWithShape="1">
          <a:blip r:embed="rId5"/>
          <a:srcRect b="38823"/>
          <a:stretch/>
        </p:blipFill>
        <p:spPr>
          <a:xfrm>
            <a:off x="4525347" y="3598010"/>
            <a:ext cx="5304724" cy="2023709"/>
          </a:xfrm>
          <a:prstGeom prst="rect">
            <a:avLst/>
          </a:prstGeom>
        </p:spPr>
      </p:pic>
      <p:pic>
        <p:nvPicPr>
          <p:cNvPr id="11" name="図 10"/>
          <p:cNvPicPr>
            <a:picLocks noChangeAspect="1"/>
          </p:cNvPicPr>
          <p:nvPr/>
        </p:nvPicPr>
        <p:blipFill rotWithShape="1">
          <a:blip r:embed="rId6"/>
          <a:srcRect l="731" t="2080"/>
          <a:stretch/>
        </p:blipFill>
        <p:spPr>
          <a:xfrm>
            <a:off x="4608320" y="5559822"/>
            <a:ext cx="4886933" cy="1119326"/>
          </a:xfrm>
          <a:prstGeom prst="rect">
            <a:avLst/>
          </a:prstGeom>
        </p:spPr>
      </p:pic>
      <p:pic>
        <p:nvPicPr>
          <p:cNvPr id="12" name="図 11"/>
          <p:cNvPicPr>
            <a:picLocks noChangeAspect="1"/>
          </p:cNvPicPr>
          <p:nvPr/>
        </p:nvPicPr>
        <p:blipFill>
          <a:blip r:embed="rId7"/>
          <a:stretch>
            <a:fillRect/>
          </a:stretch>
        </p:blipFill>
        <p:spPr>
          <a:xfrm>
            <a:off x="4608320" y="3169951"/>
            <a:ext cx="1068559" cy="429106"/>
          </a:xfrm>
          <a:prstGeom prst="rect">
            <a:avLst/>
          </a:prstGeom>
        </p:spPr>
      </p:pic>
      <p:pic>
        <p:nvPicPr>
          <p:cNvPr id="5" name="図 4"/>
          <p:cNvPicPr>
            <a:picLocks noChangeAspect="1"/>
          </p:cNvPicPr>
          <p:nvPr/>
        </p:nvPicPr>
        <p:blipFill>
          <a:blip r:embed="rId8"/>
          <a:stretch>
            <a:fillRect/>
          </a:stretch>
        </p:blipFill>
        <p:spPr>
          <a:xfrm>
            <a:off x="69930" y="4941618"/>
            <a:ext cx="4450595" cy="1495259"/>
          </a:xfrm>
          <a:prstGeom prst="rect">
            <a:avLst/>
          </a:prstGeom>
        </p:spPr>
      </p:pic>
    </p:spTree>
    <p:extLst>
      <p:ext uri="{BB962C8B-B14F-4D97-AF65-F5344CB8AC3E}">
        <p14:creationId xmlns:p14="http://schemas.microsoft.com/office/powerpoint/2010/main" val="34273165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b="11911"/>
          <a:stretch>
            <a:fillRect/>
          </a:stretch>
        </p:blipFill>
        <p:spPr bwMode="auto">
          <a:xfrm>
            <a:off x="1928125" y="2737212"/>
            <a:ext cx="6179672" cy="3943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7"/>
          <p:cNvSpPr>
            <a:spLocks noChangeArrowheads="1"/>
          </p:cNvSpPr>
          <p:nvPr/>
        </p:nvSpPr>
        <p:spPr bwMode="auto">
          <a:xfrm>
            <a:off x="3143120" y="3927367"/>
            <a:ext cx="945335" cy="390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000" b="1" dirty="0">
                <a:ln w="0">
                  <a:noFill/>
                </a:ln>
                <a:solidFill>
                  <a:srgbClr val="FF4747"/>
                </a:solidFill>
                <a:effectLst>
                  <a:outerShdw blurRad="50800" dist="38100" dir="2700000" algn="tl" rotWithShape="0">
                    <a:schemeClr val="bg1">
                      <a:alpha val="40000"/>
                    </a:schemeClr>
                  </a:outerShdw>
                </a:effectLst>
                <a:latin typeface="BIZ UDPゴシック" panose="020B0400000000000000" pitchFamily="50" charset="-128"/>
                <a:ea typeface="BIZ UDPゴシック" panose="020B0400000000000000" pitchFamily="50" charset="-128"/>
              </a:rPr>
              <a:t>既存体育館</a:t>
            </a:r>
            <a:endParaRPr lang="ja-JP" altLang="en-US" sz="1000" b="1" dirty="0">
              <a:ln w="0">
                <a:noFill/>
              </a:ln>
              <a:solidFill>
                <a:srgbClr val="FF4747"/>
              </a:solidFill>
              <a:effectLst>
                <a:outerShdw blurRad="50800" dist="38100" dir="2700000" algn="tl" rotWithShape="0">
                  <a:schemeClr val="bg1">
                    <a:alpha val="40000"/>
                  </a:schemeClr>
                </a:outerShdw>
              </a:effectLst>
              <a:latin typeface="HGPｺﾞｼｯｸM" panose="020B0600000000000000" pitchFamily="50" charset="-128"/>
              <a:ea typeface="HGPｺﾞｼｯｸM" panose="020B0600000000000000" pitchFamily="50" charset="-128"/>
            </a:endParaRPr>
          </a:p>
          <a:p>
            <a:pPr algn="ctr" eaLnBrk="1" hangingPunct="1">
              <a:spcBef>
                <a:spcPct val="0"/>
              </a:spcBef>
              <a:buFontTx/>
              <a:buNone/>
            </a:pPr>
            <a:endParaRPr lang="ja-JP" altLang="ja-JP" sz="1000" b="1" dirty="0">
              <a:ln w="0">
                <a:noFill/>
              </a:ln>
              <a:solidFill>
                <a:srgbClr val="FF4747"/>
              </a:solidFill>
              <a:effectLst>
                <a:outerShdw blurRad="50800" dist="38100" dir="2700000" algn="tl" rotWithShape="0">
                  <a:schemeClr val="bg1">
                    <a:alpha val="40000"/>
                  </a:schemeClr>
                </a:outerShdw>
              </a:effectLst>
              <a:latin typeface="HGPｺﾞｼｯｸM" panose="020B0600000000000000" pitchFamily="50" charset="-128"/>
              <a:ea typeface="HGPｺﾞｼｯｸM" panose="020B0600000000000000" pitchFamily="50" charset="-128"/>
            </a:endParaRPr>
          </a:p>
        </p:txBody>
      </p:sp>
      <p:sp>
        <p:nvSpPr>
          <p:cNvPr id="13" name="テキスト ボックス 37"/>
          <p:cNvSpPr txBox="1">
            <a:spLocks noChangeArrowheads="1"/>
          </p:cNvSpPr>
          <p:nvPr/>
        </p:nvSpPr>
        <p:spPr bwMode="auto">
          <a:xfrm>
            <a:off x="360003" y="1588715"/>
            <a:ext cx="9180000" cy="1589639"/>
          </a:xfrm>
          <a:prstGeom prst="rect">
            <a:avLst/>
          </a:prstGeom>
          <a:solidFill>
            <a:srgbClr val="E2E9F6"/>
          </a:solidFill>
          <a:ln>
            <a:noFill/>
          </a:ln>
        </p:spPr>
        <p:txBody>
          <a:bodyPr wrap="square" lIns="144000" tIns="108000" bIns="10800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2200"/>
              </a:lnSpc>
              <a:spcBef>
                <a:spcPct val="0"/>
              </a:spcBef>
              <a:buFontTx/>
              <a:buNone/>
            </a:pPr>
            <a:r>
              <a:rPr lang="ja-JP" altLang="en-US" sz="1700" b="1" dirty="0">
                <a:solidFill>
                  <a:schemeClr val="tx1">
                    <a:lumMod val="75000"/>
                    <a:lumOff val="25000"/>
                  </a:schemeClr>
                </a:solidFill>
                <a:latin typeface="BIZ UDPゴシック" panose="020B0400000000000000" pitchFamily="50" charset="-128"/>
                <a:ea typeface="BIZ UDPゴシック" panose="020B0400000000000000" pitchFamily="50" charset="-128"/>
              </a:rPr>
              <a:t>＜事業の効果＞</a:t>
            </a:r>
          </a:p>
          <a:p>
            <a:pPr eaLnBrk="1" hangingPunct="1">
              <a:lnSpc>
                <a:spcPts val="2200"/>
              </a:lnSpc>
              <a:spcBef>
                <a:spcPct val="0"/>
              </a:spcBef>
              <a:buFontTx/>
              <a:buNone/>
            </a:pPr>
            <a:r>
              <a:rPr lang="ja-JP" altLang="en-US" sz="1700" b="1" dirty="0">
                <a:solidFill>
                  <a:schemeClr val="tx1">
                    <a:lumMod val="75000"/>
                    <a:lumOff val="25000"/>
                  </a:schemeClr>
                </a:solidFill>
                <a:latin typeface="BIZ UDPゴシック" panose="020B0400000000000000" pitchFamily="50" charset="-128"/>
                <a:ea typeface="BIZ UDPゴシック" panose="020B0400000000000000" pitchFamily="50" charset="-128"/>
              </a:rPr>
              <a:t>　　①</a:t>
            </a:r>
            <a:r>
              <a:rPr lang="ja-JP" altLang="en-US" sz="1700" dirty="0">
                <a:solidFill>
                  <a:schemeClr val="tx1">
                    <a:lumMod val="75000"/>
                    <a:lumOff val="25000"/>
                  </a:schemeClr>
                </a:solidFill>
                <a:latin typeface="BIZ UDPゴシック" panose="020B0400000000000000" pitchFamily="50" charset="-128"/>
                <a:ea typeface="BIZ UDPゴシック" panose="020B0400000000000000" pitchFamily="50" charset="-128"/>
              </a:rPr>
              <a:t>解体から公共施設・民間施設の設計・一括施工により、事業費を縮減</a:t>
            </a:r>
            <a:endParaRPr lang="en-US" altLang="ja-JP" sz="17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eaLnBrk="1" hangingPunct="1">
              <a:lnSpc>
                <a:spcPts val="2200"/>
              </a:lnSpc>
              <a:spcBef>
                <a:spcPct val="0"/>
              </a:spcBef>
              <a:buFontTx/>
              <a:buNone/>
            </a:pPr>
            <a:r>
              <a:rPr lang="ja-JP" altLang="en-US" sz="1700" dirty="0">
                <a:solidFill>
                  <a:schemeClr val="tx1">
                    <a:lumMod val="75000"/>
                    <a:lumOff val="25000"/>
                  </a:schemeClr>
                </a:solidFill>
                <a:latin typeface="BIZ UDPゴシック" panose="020B0400000000000000" pitchFamily="50" charset="-128"/>
                <a:ea typeface="BIZ UDPゴシック" panose="020B0400000000000000" pitchFamily="50" charset="-128"/>
              </a:rPr>
              <a:t>　　　　　　　　　　　　　　　　　　</a:t>
            </a:r>
            <a:r>
              <a:rPr lang="ja-JP" altLang="en-US" sz="1700" dirty="0">
                <a:solidFill>
                  <a:srgbClr val="FF4747"/>
                </a:solidFill>
                <a:latin typeface="BIZ UDPゴシック" panose="020B0400000000000000" pitchFamily="50" charset="-128"/>
                <a:ea typeface="BIZ UDPゴシック" panose="020B0400000000000000" pitchFamily="50" charset="-128"/>
              </a:rPr>
              <a:t>　　　　　　　　　　　　       事業費：約２億６千万円（▲約</a:t>
            </a:r>
            <a:r>
              <a:rPr lang="en-US" altLang="ja-JP" sz="1700" dirty="0">
                <a:solidFill>
                  <a:srgbClr val="FF4747"/>
                </a:solidFill>
                <a:latin typeface="BIZ UDPゴシック" panose="020B0400000000000000" pitchFamily="50" charset="-128"/>
                <a:ea typeface="BIZ UDPゴシック" panose="020B0400000000000000" pitchFamily="50" charset="-128"/>
              </a:rPr>
              <a:t>1</a:t>
            </a:r>
            <a:r>
              <a:rPr lang="ja-JP" altLang="en-US" sz="1700" dirty="0">
                <a:solidFill>
                  <a:srgbClr val="FF4747"/>
                </a:solidFill>
                <a:latin typeface="BIZ UDPゴシック" panose="020B0400000000000000" pitchFamily="50" charset="-128"/>
                <a:ea typeface="BIZ UDPゴシック" panose="020B0400000000000000" pitchFamily="50" charset="-128"/>
              </a:rPr>
              <a:t>億</a:t>
            </a:r>
            <a:r>
              <a:rPr lang="en-US" altLang="ja-JP" sz="1700" dirty="0">
                <a:solidFill>
                  <a:srgbClr val="FF4747"/>
                </a:solidFill>
                <a:latin typeface="BIZ UDPゴシック" panose="020B0400000000000000" pitchFamily="50" charset="-128"/>
                <a:ea typeface="BIZ UDPゴシック" panose="020B0400000000000000" pitchFamily="50" charset="-128"/>
              </a:rPr>
              <a:t>4</a:t>
            </a:r>
            <a:r>
              <a:rPr lang="ja-JP" altLang="en-US" sz="1700" dirty="0">
                <a:solidFill>
                  <a:srgbClr val="FF4747"/>
                </a:solidFill>
                <a:latin typeface="BIZ UDPゴシック" panose="020B0400000000000000" pitchFamily="50" charset="-128"/>
                <a:ea typeface="BIZ UDPゴシック" panose="020B0400000000000000" pitchFamily="50" charset="-128"/>
              </a:rPr>
              <a:t>百万円）　</a:t>
            </a:r>
          </a:p>
          <a:p>
            <a:pPr eaLnBrk="1" hangingPunct="1">
              <a:lnSpc>
                <a:spcPts val="2200"/>
              </a:lnSpc>
              <a:spcBef>
                <a:spcPct val="0"/>
              </a:spcBef>
              <a:buFontTx/>
              <a:buNone/>
            </a:pPr>
            <a:r>
              <a:rPr lang="ja-JP" altLang="en-US" sz="1700" b="1" dirty="0">
                <a:solidFill>
                  <a:schemeClr val="tx1">
                    <a:lumMod val="75000"/>
                    <a:lumOff val="25000"/>
                  </a:schemeClr>
                </a:solidFill>
                <a:latin typeface="BIZ UDPゴシック" panose="020B0400000000000000" pitchFamily="50" charset="-128"/>
                <a:ea typeface="BIZ UDPゴシック" panose="020B0400000000000000" pitchFamily="50" charset="-128"/>
              </a:rPr>
              <a:t>　　②</a:t>
            </a:r>
            <a:r>
              <a:rPr lang="en-US" altLang="ja-JP" sz="1700" dirty="0">
                <a:solidFill>
                  <a:schemeClr val="tx1">
                    <a:lumMod val="75000"/>
                    <a:lumOff val="25000"/>
                  </a:schemeClr>
                </a:solidFill>
                <a:latin typeface="BIZ UDPゴシック" panose="020B0400000000000000" pitchFamily="50" charset="-128"/>
                <a:ea typeface="BIZ UDPゴシック" panose="020B0400000000000000" pitchFamily="50" charset="-128"/>
              </a:rPr>
              <a:t>30</a:t>
            </a:r>
            <a:r>
              <a:rPr lang="ja-JP" altLang="en-US" sz="1700" dirty="0">
                <a:solidFill>
                  <a:schemeClr val="tx1">
                    <a:lumMod val="75000"/>
                    <a:lumOff val="25000"/>
                  </a:schemeClr>
                </a:solidFill>
                <a:latin typeface="BIZ UDPゴシック" panose="020B0400000000000000" pitchFamily="50" charset="-128"/>
                <a:ea typeface="BIZ UDPゴシック" panose="020B0400000000000000" pitchFamily="50" charset="-128"/>
              </a:rPr>
              <a:t>年の定期借地契約（敷地の約半分）により、総額で</a:t>
            </a:r>
            <a:r>
              <a:rPr lang="ja-JP" altLang="en-US" sz="1700" dirty="0">
                <a:solidFill>
                  <a:srgbClr val="FF4747"/>
                </a:solidFill>
                <a:latin typeface="BIZ UDPゴシック" panose="020B0400000000000000" pitchFamily="50" charset="-128"/>
                <a:ea typeface="BIZ UDPゴシック" panose="020B0400000000000000" pitchFamily="50" charset="-128"/>
              </a:rPr>
              <a:t>約</a:t>
            </a:r>
            <a:r>
              <a:rPr lang="en-US" altLang="ja-JP" sz="1700" dirty="0">
                <a:solidFill>
                  <a:srgbClr val="FF4747"/>
                </a:solidFill>
                <a:latin typeface="BIZ UDPゴシック" panose="020B0400000000000000" pitchFamily="50" charset="-128"/>
                <a:ea typeface="BIZ UDPゴシック" panose="020B0400000000000000" pitchFamily="50" charset="-128"/>
              </a:rPr>
              <a:t>3</a:t>
            </a:r>
            <a:r>
              <a:rPr lang="ja-JP" altLang="en-US" sz="1700" dirty="0">
                <a:solidFill>
                  <a:srgbClr val="FF4747"/>
                </a:solidFill>
                <a:latin typeface="BIZ UDPゴシック" panose="020B0400000000000000" pitchFamily="50" charset="-128"/>
                <a:ea typeface="BIZ UDPゴシック" panose="020B0400000000000000" pitchFamily="50" charset="-128"/>
              </a:rPr>
              <a:t>億</a:t>
            </a:r>
            <a:r>
              <a:rPr lang="en-US" altLang="ja-JP" sz="1700" dirty="0">
                <a:solidFill>
                  <a:srgbClr val="FF4747"/>
                </a:solidFill>
                <a:latin typeface="BIZ UDPゴシック" panose="020B0400000000000000" pitchFamily="50" charset="-128"/>
                <a:ea typeface="BIZ UDPゴシック" panose="020B0400000000000000" pitchFamily="50" charset="-128"/>
              </a:rPr>
              <a:t>4</a:t>
            </a:r>
            <a:r>
              <a:rPr lang="ja-JP" altLang="en-US" sz="1700" dirty="0">
                <a:solidFill>
                  <a:srgbClr val="FF4747"/>
                </a:solidFill>
                <a:latin typeface="BIZ UDPゴシック" panose="020B0400000000000000" pitchFamily="50" charset="-128"/>
                <a:ea typeface="BIZ UDPゴシック" panose="020B0400000000000000" pitchFamily="50" charset="-128"/>
              </a:rPr>
              <a:t>千万円の地代収入を確保</a:t>
            </a:r>
          </a:p>
          <a:p>
            <a:pPr eaLnBrk="1" hangingPunct="1">
              <a:lnSpc>
                <a:spcPts val="2200"/>
              </a:lnSpc>
              <a:spcBef>
                <a:spcPct val="0"/>
              </a:spcBef>
              <a:buFontTx/>
              <a:buNone/>
            </a:pPr>
            <a:r>
              <a:rPr lang="ja-JP" altLang="en-US" sz="1700" b="1" dirty="0">
                <a:solidFill>
                  <a:schemeClr val="tx1">
                    <a:lumMod val="75000"/>
                    <a:lumOff val="25000"/>
                  </a:schemeClr>
                </a:solidFill>
                <a:latin typeface="BIZ UDPゴシック" panose="020B0400000000000000" pitchFamily="50" charset="-128"/>
                <a:ea typeface="BIZ UDPゴシック" panose="020B0400000000000000" pitchFamily="50" charset="-128"/>
              </a:rPr>
              <a:t>　　③</a:t>
            </a:r>
            <a:r>
              <a:rPr lang="ja-JP" altLang="en-US" sz="1700" dirty="0">
                <a:solidFill>
                  <a:schemeClr val="tx1">
                    <a:lumMod val="75000"/>
                    <a:lumOff val="25000"/>
                  </a:schemeClr>
                </a:solidFill>
                <a:latin typeface="BIZ UDPゴシック" panose="020B0400000000000000" pitchFamily="50" charset="-128"/>
                <a:ea typeface="BIZ UDPゴシック" panose="020B0400000000000000" pitchFamily="50" charset="-128"/>
              </a:rPr>
              <a:t>民間施設整備により、正規職員とパートを合わせて</a:t>
            </a:r>
            <a:r>
              <a:rPr lang="en-US" altLang="ja-JP" sz="1700" dirty="0">
                <a:solidFill>
                  <a:srgbClr val="FF4747"/>
                </a:solidFill>
                <a:latin typeface="BIZ UDPゴシック" panose="020B0400000000000000" pitchFamily="50" charset="-128"/>
                <a:ea typeface="BIZ UDPゴシック" panose="020B0400000000000000" pitchFamily="50" charset="-128"/>
              </a:rPr>
              <a:t>70</a:t>
            </a:r>
            <a:r>
              <a:rPr lang="ja-JP" altLang="en-US" sz="1700" dirty="0">
                <a:solidFill>
                  <a:srgbClr val="FF4747"/>
                </a:solidFill>
                <a:latin typeface="BIZ UDPゴシック" panose="020B0400000000000000" pitchFamily="50" charset="-128"/>
                <a:ea typeface="BIZ UDPゴシック" panose="020B0400000000000000" pitchFamily="50" charset="-128"/>
              </a:rPr>
              <a:t>人以上の地元雇用を実現</a:t>
            </a:r>
          </a:p>
        </p:txBody>
      </p:sp>
      <p:sp>
        <p:nvSpPr>
          <p:cNvPr id="15" name="Line 51"/>
          <p:cNvSpPr>
            <a:spLocks noChangeShapeType="1"/>
          </p:cNvSpPr>
          <p:nvPr/>
        </p:nvSpPr>
        <p:spPr bwMode="auto">
          <a:xfrm flipV="1">
            <a:off x="2405826" y="5280159"/>
            <a:ext cx="1819628" cy="669162"/>
          </a:xfrm>
          <a:prstGeom prst="line">
            <a:avLst/>
          </a:prstGeom>
          <a:noFill/>
          <a:ln w="25400">
            <a:solidFill>
              <a:srgbClr val="FF4747"/>
            </a:solidFill>
            <a:round/>
            <a:headEnd/>
            <a:tailEnd type="arrow" w="lg" len="lg"/>
          </a:ln>
          <a:extLst>
            <a:ext uri="{909E8E84-426E-40DD-AFC4-6F175D3DCCD1}">
              <a14:hiddenFill xmlns:a14="http://schemas.microsoft.com/office/drawing/2010/main">
                <a:noFill/>
              </a14:hiddenFill>
            </a:ext>
          </a:extLst>
        </p:spPr>
        <p:txBody>
          <a:bodyPr/>
          <a:lstStyle/>
          <a:p>
            <a:endParaRPr lang="ja-JP" altLang="en-US" dirty="0">
              <a:latin typeface="HGPｺﾞｼｯｸM" panose="020B0600000000000000" pitchFamily="50" charset="-128"/>
              <a:ea typeface="HGPｺﾞｼｯｸM" panose="020B0600000000000000" pitchFamily="50" charset="-128"/>
            </a:endParaRPr>
          </a:p>
        </p:txBody>
      </p:sp>
      <p:sp>
        <p:nvSpPr>
          <p:cNvPr id="17" name="Line 51"/>
          <p:cNvSpPr>
            <a:spLocks noChangeShapeType="1"/>
          </p:cNvSpPr>
          <p:nvPr/>
        </p:nvSpPr>
        <p:spPr bwMode="auto">
          <a:xfrm flipH="1" flipV="1">
            <a:off x="5245767" y="3787382"/>
            <a:ext cx="2110890" cy="382339"/>
          </a:xfrm>
          <a:prstGeom prst="line">
            <a:avLst/>
          </a:prstGeom>
          <a:noFill/>
          <a:ln w="25400">
            <a:solidFill>
              <a:srgbClr val="00B0F0"/>
            </a:solidFill>
            <a:round/>
            <a:headEnd/>
            <a:tailEnd type="arrow" w="lg" len="lg"/>
          </a:ln>
          <a:extLst>
            <a:ext uri="{909E8E84-426E-40DD-AFC4-6F175D3DCCD1}">
              <a14:hiddenFill xmlns:a14="http://schemas.microsoft.com/office/drawing/2010/main">
                <a:noFill/>
              </a14:hiddenFill>
            </a:ext>
          </a:extLst>
        </p:spPr>
        <p:txBody>
          <a:bodyPr/>
          <a:lstStyle/>
          <a:p>
            <a:endParaRPr lang="ja-JP" altLang="en-US" dirty="0">
              <a:latin typeface="HGPｺﾞｼｯｸM" panose="020B0600000000000000" pitchFamily="50" charset="-128"/>
              <a:ea typeface="HGPｺﾞｼｯｸM" panose="020B0600000000000000" pitchFamily="50" charset="-128"/>
            </a:endParaRPr>
          </a:p>
        </p:txBody>
      </p:sp>
      <p:pic>
        <p:nvPicPr>
          <p:cNvPr id="18" name="コンテンツ プレースホルダー 3"/>
          <p:cNvPicPr>
            <a:picLocks noChangeAspect="1"/>
          </p:cNvPicPr>
          <p:nvPr/>
        </p:nvPicPr>
        <p:blipFill>
          <a:blip r:embed="rId4">
            <a:extLst>
              <a:ext uri="{28A0092B-C50C-407E-A947-70E740481C1C}">
                <a14:useLocalDpi xmlns:a14="http://schemas.microsoft.com/office/drawing/2010/main" val="0"/>
              </a:ext>
            </a:extLst>
          </a:blip>
          <a:srcRect t="20325"/>
          <a:stretch>
            <a:fillRect/>
          </a:stretch>
        </p:blipFill>
        <p:spPr bwMode="auto">
          <a:xfrm>
            <a:off x="389188" y="3386075"/>
            <a:ext cx="2520593" cy="1433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図 2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254000" y="3365369"/>
            <a:ext cx="2263870" cy="150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 name="グループ化 25">
            <a:extLst>
              <a:ext uri="{FF2B5EF4-FFF2-40B4-BE49-F238E27FC236}">
                <a16:creationId xmlns:a16="http://schemas.microsoft.com/office/drawing/2014/main" id="{34C4338D-7A92-260D-4D64-D0FF1EC30B02}"/>
              </a:ext>
            </a:extLst>
          </p:cNvPr>
          <p:cNvGrpSpPr/>
          <p:nvPr/>
        </p:nvGrpSpPr>
        <p:grpSpPr>
          <a:xfrm>
            <a:off x="7274645" y="5067852"/>
            <a:ext cx="2247197" cy="1491730"/>
            <a:chOff x="7246950" y="5154956"/>
            <a:chExt cx="2247197" cy="1491730"/>
          </a:xfrm>
        </p:grpSpPr>
        <p:pic>
          <p:nvPicPr>
            <p:cNvPr id="20" name="コンテンツ プレースホルダー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246950" y="5154956"/>
              <a:ext cx="2247197" cy="14917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7"/>
            <p:cNvSpPr>
              <a:spLocks noChangeArrowheads="1"/>
            </p:cNvSpPr>
            <p:nvPr/>
          </p:nvSpPr>
          <p:spPr bwMode="auto">
            <a:xfrm>
              <a:off x="7381210" y="5218202"/>
              <a:ext cx="1998257" cy="199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100" b="1" dirty="0">
                  <a:solidFill>
                    <a:srgbClr val="28467C"/>
                  </a:solidFill>
                  <a:effectLst>
                    <a:glow rad="228600">
                      <a:schemeClr val="bg1">
                        <a:alpha val="40000"/>
                      </a:schemeClr>
                    </a:glow>
                  </a:effectLst>
                  <a:latin typeface="BIZ UDPゴシック" panose="020B0400000000000000" pitchFamily="50" charset="-128"/>
                  <a:ea typeface="BIZ UDPゴシック" panose="020B0400000000000000" pitchFamily="50" charset="-128"/>
                </a:rPr>
                <a:t>ドラッグストア（民間施設）</a:t>
              </a:r>
            </a:p>
            <a:p>
              <a:pPr algn="ctr" eaLnBrk="1" hangingPunct="1">
                <a:spcBef>
                  <a:spcPct val="0"/>
                </a:spcBef>
                <a:buFontTx/>
                <a:buNone/>
              </a:pPr>
              <a:endParaRPr lang="ja-JP" altLang="en-US" sz="1100" dirty="0">
                <a:solidFill>
                  <a:srgbClr val="28467C"/>
                </a:solidFill>
                <a:effectLst>
                  <a:glow rad="228600">
                    <a:schemeClr val="bg1">
                      <a:alpha val="40000"/>
                    </a:schemeClr>
                  </a:glow>
                </a:effectLst>
                <a:latin typeface="HGPｺﾞｼｯｸM" panose="020B0600000000000000" pitchFamily="50" charset="-128"/>
                <a:ea typeface="HGPｺﾞｼｯｸM" panose="020B0600000000000000" pitchFamily="50" charset="-128"/>
              </a:endParaRPr>
            </a:p>
            <a:p>
              <a:pPr algn="ctr" eaLnBrk="1" hangingPunct="1">
                <a:spcBef>
                  <a:spcPct val="0"/>
                </a:spcBef>
                <a:buFontTx/>
                <a:buNone/>
              </a:pPr>
              <a:endParaRPr lang="ja-JP" altLang="ja-JP" sz="1100" dirty="0">
                <a:latin typeface="HGPｺﾞｼｯｸM" panose="020B0600000000000000" pitchFamily="50" charset="-128"/>
                <a:ea typeface="HGPｺﾞｼｯｸM" panose="020B0600000000000000" pitchFamily="50" charset="-128"/>
              </a:endParaRPr>
            </a:p>
          </p:txBody>
        </p:sp>
      </p:grpSp>
      <p:sp>
        <p:nvSpPr>
          <p:cNvPr id="22" name="Rectangle 7"/>
          <p:cNvSpPr>
            <a:spLocks noChangeArrowheads="1"/>
          </p:cNvSpPr>
          <p:nvPr/>
        </p:nvSpPr>
        <p:spPr bwMode="auto">
          <a:xfrm>
            <a:off x="7213474" y="3411948"/>
            <a:ext cx="2490124" cy="215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100" b="1" dirty="0">
                <a:solidFill>
                  <a:srgbClr val="28467C"/>
                </a:solidFill>
                <a:effectLst>
                  <a:glow rad="139700">
                    <a:schemeClr val="bg1">
                      <a:alpha val="40000"/>
                    </a:schemeClr>
                  </a:glow>
                  <a:outerShdw blurRad="50800" dist="101600" dir="2700000" algn="tl" rotWithShape="0">
                    <a:schemeClr val="bg1">
                      <a:alpha val="40000"/>
                    </a:schemeClr>
                  </a:outerShdw>
                </a:effectLst>
                <a:latin typeface="BIZ UDPゴシック" panose="020B0400000000000000" pitchFamily="50" charset="-128"/>
                <a:ea typeface="BIZ UDPゴシック" panose="020B0400000000000000" pitchFamily="50" charset="-128"/>
              </a:rPr>
              <a:t>スーパーマーケット（民間施設）</a:t>
            </a:r>
          </a:p>
          <a:p>
            <a:pPr algn="ctr" eaLnBrk="1" hangingPunct="1">
              <a:spcBef>
                <a:spcPct val="0"/>
              </a:spcBef>
              <a:buFontTx/>
              <a:buNone/>
            </a:pPr>
            <a:endParaRPr lang="ja-JP" altLang="ja-JP" sz="1100" b="1" dirty="0">
              <a:solidFill>
                <a:srgbClr val="0070C0"/>
              </a:solidFill>
              <a:effectLst>
                <a:glow rad="139700">
                  <a:schemeClr val="bg1">
                    <a:alpha val="40000"/>
                  </a:schemeClr>
                </a:glow>
                <a:outerShdw blurRad="50800" dist="101600" dir="2700000" algn="tl" rotWithShape="0">
                  <a:schemeClr val="bg1">
                    <a:alpha val="40000"/>
                  </a:schemeClr>
                </a:outerShdw>
              </a:effectLst>
              <a:latin typeface="HGPｺﾞｼｯｸM" panose="020B0600000000000000" pitchFamily="50" charset="-128"/>
              <a:ea typeface="HGPｺﾞｼｯｸM" panose="020B0600000000000000" pitchFamily="50" charset="-128"/>
            </a:endParaRPr>
          </a:p>
          <a:p>
            <a:pPr algn="ctr" eaLnBrk="1" hangingPunct="1">
              <a:spcBef>
                <a:spcPct val="0"/>
              </a:spcBef>
              <a:buFontTx/>
              <a:buNone/>
            </a:pPr>
            <a:endParaRPr lang="ja-JP" altLang="ja-JP" sz="1100" b="1" dirty="0">
              <a:solidFill>
                <a:srgbClr val="0070C0"/>
              </a:solidFill>
              <a:latin typeface="HGPｺﾞｼｯｸM" panose="020B0600000000000000" pitchFamily="50" charset="-128"/>
              <a:ea typeface="HGPｺﾞｼｯｸM" panose="020B0600000000000000" pitchFamily="50" charset="-128"/>
            </a:endParaRPr>
          </a:p>
        </p:txBody>
      </p:sp>
      <p:pic>
        <p:nvPicPr>
          <p:cNvPr id="23" name="図 22"/>
          <p:cNvPicPr>
            <a:picLocks noChangeAspect="1"/>
          </p:cNvPicPr>
          <p:nvPr/>
        </p:nvPicPr>
        <p:blipFill>
          <a:blip r:embed="rId7">
            <a:extLst>
              <a:ext uri="{28A0092B-C50C-407E-A947-70E740481C1C}">
                <a14:useLocalDpi xmlns:a14="http://schemas.microsoft.com/office/drawing/2010/main" val="0"/>
              </a:ext>
            </a:extLst>
          </a:blip>
          <a:srcRect t="6293"/>
          <a:stretch>
            <a:fillRect/>
          </a:stretch>
        </p:blipFill>
        <p:spPr bwMode="auto">
          <a:xfrm>
            <a:off x="771620" y="4961951"/>
            <a:ext cx="2115687" cy="1414922"/>
          </a:xfrm>
          <a:prstGeom prst="rect">
            <a:avLst/>
          </a:prstGeom>
          <a:noFill/>
          <a:ln>
            <a:noFill/>
          </a:ln>
          <a:effectLst>
            <a:outerShdw blurRad="50800" dist="50800" dir="5400000" algn="ctr" rotWithShape="0">
              <a:srgbClr val="000000">
                <a:alpha val="4313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7"/>
          <p:cNvSpPr>
            <a:spLocks noChangeArrowheads="1"/>
          </p:cNvSpPr>
          <p:nvPr/>
        </p:nvSpPr>
        <p:spPr bwMode="auto">
          <a:xfrm>
            <a:off x="935814" y="4943356"/>
            <a:ext cx="1787298" cy="1778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100" b="1" dirty="0">
                <a:solidFill>
                  <a:srgbClr val="FF4747"/>
                </a:solidFill>
                <a:latin typeface="BIZ UDPゴシック" panose="020B0400000000000000" pitchFamily="50" charset="-128"/>
                <a:ea typeface="BIZ UDPゴシック" panose="020B0400000000000000" pitchFamily="50" charset="-128"/>
              </a:rPr>
              <a:t>多目的広場（公共施設）</a:t>
            </a:r>
          </a:p>
          <a:p>
            <a:pPr algn="ctr" eaLnBrk="1" hangingPunct="1">
              <a:spcBef>
                <a:spcPct val="0"/>
              </a:spcBef>
              <a:buFontTx/>
              <a:buNone/>
            </a:pPr>
            <a:endParaRPr lang="ja-JP" altLang="en-US" sz="1100" b="1" dirty="0">
              <a:solidFill>
                <a:srgbClr val="FF4747"/>
              </a:solidFill>
              <a:latin typeface="BIZ UDPゴシック" panose="020B0400000000000000" pitchFamily="50" charset="-128"/>
              <a:ea typeface="BIZ UDPゴシック" panose="020B0400000000000000" pitchFamily="50" charset="-128"/>
            </a:endParaRPr>
          </a:p>
          <a:p>
            <a:pPr algn="ctr" eaLnBrk="1" hangingPunct="1">
              <a:spcBef>
                <a:spcPct val="0"/>
              </a:spcBef>
              <a:buFontTx/>
              <a:buNone/>
            </a:pPr>
            <a:endParaRPr lang="ja-JP" altLang="ja-JP" sz="1100" b="1" dirty="0">
              <a:solidFill>
                <a:srgbClr val="FF4747"/>
              </a:solidFill>
              <a:latin typeface="HGPｺﾞｼｯｸM" panose="020B0600000000000000" pitchFamily="50" charset="-128"/>
              <a:ea typeface="HGPｺﾞｼｯｸM" panose="020B0600000000000000" pitchFamily="50" charset="-128"/>
            </a:endParaRPr>
          </a:p>
        </p:txBody>
      </p:sp>
      <p:sp>
        <p:nvSpPr>
          <p:cNvPr id="25" name="Rectangle 7"/>
          <p:cNvSpPr>
            <a:spLocks noChangeArrowheads="1"/>
          </p:cNvSpPr>
          <p:nvPr/>
        </p:nvSpPr>
        <p:spPr bwMode="auto">
          <a:xfrm>
            <a:off x="351178" y="3411948"/>
            <a:ext cx="2641327" cy="26311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100" b="1" dirty="0">
                <a:solidFill>
                  <a:srgbClr val="FF4747"/>
                </a:solidFill>
                <a:latin typeface="BIZ UDPゴシック" panose="020B0400000000000000" pitchFamily="50" charset="-128"/>
                <a:ea typeface="BIZ UDPゴシック" panose="020B0400000000000000" pitchFamily="50" charset="-128"/>
              </a:rPr>
              <a:t>清水町公民館・地区センター（公共施設）</a:t>
            </a:r>
          </a:p>
          <a:p>
            <a:pPr algn="ctr" eaLnBrk="1" hangingPunct="1">
              <a:spcBef>
                <a:spcPct val="0"/>
              </a:spcBef>
              <a:buFontTx/>
              <a:buNone/>
            </a:pPr>
            <a:endParaRPr lang="ja-JP" altLang="en-US" sz="1100" b="1" dirty="0">
              <a:solidFill>
                <a:srgbClr val="FF4747"/>
              </a:solidFill>
              <a:latin typeface="HGPｺﾞｼｯｸM" panose="020B0600000000000000" pitchFamily="50" charset="-128"/>
              <a:ea typeface="HGPｺﾞｼｯｸM" panose="020B0600000000000000" pitchFamily="50" charset="-128"/>
            </a:endParaRPr>
          </a:p>
          <a:p>
            <a:pPr algn="ctr" eaLnBrk="1" hangingPunct="1">
              <a:spcBef>
                <a:spcPct val="0"/>
              </a:spcBef>
              <a:buFontTx/>
              <a:buNone/>
            </a:pPr>
            <a:endParaRPr lang="ja-JP" altLang="ja-JP" sz="1100" b="1" dirty="0">
              <a:solidFill>
                <a:srgbClr val="FF4747"/>
              </a:solidFill>
              <a:latin typeface="HGPｺﾞｼｯｸM" panose="020B0600000000000000" pitchFamily="50" charset="-128"/>
              <a:ea typeface="HGPｺﾞｼｯｸM" panose="020B0600000000000000" pitchFamily="50" charset="-128"/>
            </a:endParaRPr>
          </a:p>
        </p:txBody>
      </p:sp>
      <p:sp>
        <p:nvSpPr>
          <p:cNvPr id="2" name="タイトル 1"/>
          <p:cNvSpPr>
            <a:spLocks noGrp="1"/>
          </p:cNvSpPr>
          <p:nvPr>
            <p:ph type="title"/>
          </p:nvPr>
        </p:nvSpPr>
        <p:spPr/>
        <p:txBody>
          <a:bodyPr/>
          <a:lstStyle/>
          <a:p>
            <a:r>
              <a:rPr kumimoji="1" lang="ja-JP" altLang="en-US" dirty="0"/>
              <a:t>清水町小学校跡地活用事業</a:t>
            </a:r>
          </a:p>
        </p:txBody>
      </p:sp>
      <p:sp>
        <p:nvSpPr>
          <p:cNvPr id="3" name="テキスト ボックス 2"/>
          <p:cNvSpPr txBox="1"/>
          <p:nvPr/>
        </p:nvSpPr>
        <p:spPr>
          <a:xfrm>
            <a:off x="281892" y="832730"/>
            <a:ext cx="9642313" cy="646331"/>
          </a:xfrm>
          <a:prstGeom prst="rect">
            <a:avLst/>
          </a:prstGeom>
          <a:noFill/>
        </p:spPr>
        <p:txBody>
          <a:bodyPr wrap="square" rtlCol="0">
            <a:spAutoFit/>
          </a:bodyPr>
          <a:lstStyle/>
          <a:p>
            <a:r>
              <a:rPr lang="ja-JP" altLang="en-US"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dirty="0">
                <a:solidFill>
                  <a:schemeClr val="tx1">
                    <a:lumMod val="75000"/>
                    <a:lumOff val="25000"/>
                  </a:schemeClr>
                </a:solidFill>
                <a:latin typeface="BIZ UDPゴシック" panose="020B0400000000000000" pitchFamily="50" charset="-128"/>
                <a:ea typeface="BIZ UDPゴシック" panose="020B0400000000000000" pitchFamily="50" charset="-128"/>
              </a:rPr>
              <a:t>清水町小学校跡地を活用し、ＰＰＰ手法により、公共施設（公民館、地区センター）と民間施設（スーパーマーケット、ドラッグストア）を</a:t>
            </a:r>
            <a:r>
              <a:rPr lang="ja-JP" altLang="en-US" dirty="0">
                <a:solidFill>
                  <a:schemeClr val="tx1">
                    <a:lumMod val="75000"/>
                    <a:lumOff val="25000"/>
                  </a:schemeClr>
                </a:solidFill>
                <a:latin typeface="BIZ UDPゴシック" panose="020B0400000000000000" pitchFamily="50" charset="-128"/>
                <a:ea typeface="BIZ UDPゴシック" panose="020B0400000000000000" pitchFamily="50" charset="-128"/>
              </a:rPr>
              <a:t>一体的に</a:t>
            </a:r>
            <a:r>
              <a:rPr kumimoji="1" lang="ja-JP" altLang="en-US" dirty="0">
                <a:solidFill>
                  <a:schemeClr val="tx1">
                    <a:lumMod val="75000"/>
                    <a:lumOff val="25000"/>
                  </a:schemeClr>
                </a:solidFill>
                <a:latin typeface="BIZ UDPゴシック" panose="020B0400000000000000" pitchFamily="50" charset="-128"/>
                <a:ea typeface="BIZ UDPゴシック" panose="020B0400000000000000" pitchFamily="50" charset="-128"/>
              </a:rPr>
              <a:t>整備し、地域拠点化</a:t>
            </a:r>
          </a:p>
        </p:txBody>
      </p:sp>
      <p:sp>
        <p:nvSpPr>
          <p:cNvPr id="14" name="Line 51">
            <a:extLst>
              <a:ext uri="{FF2B5EF4-FFF2-40B4-BE49-F238E27FC236}">
                <a16:creationId xmlns:a16="http://schemas.microsoft.com/office/drawing/2014/main" id="{C7792130-5934-11AE-E67B-348CBD5FD8E2}"/>
              </a:ext>
            </a:extLst>
          </p:cNvPr>
          <p:cNvSpPr>
            <a:spLocks noChangeShapeType="1"/>
          </p:cNvSpPr>
          <p:nvPr/>
        </p:nvSpPr>
        <p:spPr bwMode="auto">
          <a:xfrm flipH="1" flipV="1">
            <a:off x="6104747" y="4773021"/>
            <a:ext cx="1395427" cy="1176299"/>
          </a:xfrm>
          <a:prstGeom prst="line">
            <a:avLst/>
          </a:prstGeom>
          <a:noFill/>
          <a:ln w="25400">
            <a:solidFill>
              <a:srgbClr val="00B0F0"/>
            </a:solidFill>
            <a:round/>
            <a:headEnd/>
            <a:tailEnd type="arrow" w="lg" len="lg"/>
          </a:ln>
          <a:extLst>
            <a:ext uri="{909E8E84-426E-40DD-AFC4-6F175D3DCCD1}">
              <a14:hiddenFill xmlns:a14="http://schemas.microsoft.com/office/drawing/2010/main">
                <a:noFill/>
              </a14:hiddenFill>
            </a:ext>
          </a:extLst>
        </p:spPr>
        <p:txBody>
          <a:bodyPr/>
          <a:lstStyle/>
          <a:p>
            <a:endParaRPr lang="ja-JP" altLang="en-US" dirty="0">
              <a:latin typeface="HGPｺﾞｼｯｸM" panose="020B0600000000000000" pitchFamily="50" charset="-128"/>
              <a:ea typeface="HGPｺﾞｼｯｸM" panose="020B0600000000000000" pitchFamily="50" charset="-128"/>
            </a:endParaRPr>
          </a:p>
        </p:txBody>
      </p:sp>
      <p:sp>
        <p:nvSpPr>
          <p:cNvPr id="16" name="Line 51"/>
          <p:cNvSpPr>
            <a:spLocks noChangeShapeType="1"/>
          </p:cNvSpPr>
          <p:nvPr/>
        </p:nvSpPr>
        <p:spPr bwMode="auto">
          <a:xfrm>
            <a:off x="2522764" y="4663537"/>
            <a:ext cx="1240713" cy="2786"/>
          </a:xfrm>
          <a:prstGeom prst="line">
            <a:avLst/>
          </a:prstGeom>
          <a:noFill/>
          <a:ln w="25400">
            <a:solidFill>
              <a:srgbClr val="FF4747"/>
            </a:solidFill>
            <a:round/>
            <a:headEnd/>
            <a:tailEnd type="arrow" w="lg" len="lg"/>
          </a:ln>
          <a:extLst>
            <a:ext uri="{909E8E84-426E-40DD-AFC4-6F175D3DCCD1}">
              <a14:hiddenFill xmlns:a14="http://schemas.microsoft.com/office/drawing/2010/main">
                <a:noFill/>
              </a14:hiddenFill>
            </a:ext>
          </a:extLst>
        </p:spPr>
        <p:txBody>
          <a:bodyPr/>
          <a:lstStyle/>
          <a:p>
            <a:endParaRPr lang="ja-JP" altLang="en-US" dirty="0">
              <a:latin typeface="HGPｺﾞｼｯｸM" panose="020B0600000000000000" pitchFamily="50" charset="-128"/>
              <a:ea typeface="HGPｺﾞｼｯｸM" panose="020B0600000000000000" pitchFamily="50" charset="-128"/>
            </a:endParaRPr>
          </a:p>
        </p:txBody>
      </p:sp>
      <p:sp>
        <p:nvSpPr>
          <p:cNvPr id="27" name="テキスト ボックス 26">
            <a:extLst>
              <a:ext uri="{FF2B5EF4-FFF2-40B4-BE49-F238E27FC236}">
                <a16:creationId xmlns:a16="http://schemas.microsoft.com/office/drawing/2014/main" id="{A8E5870C-4D92-EBCE-00C5-82CA81F73DDA}"/>
              </a:ext>
            </a:extLst>
          </p:cNvPr>
          <p:cNvSpPr txBox="1"/>
          <p:nvPr/>
        </p:nvSpPr>
        <p:spPr>
          <a:xfrm>
            <a:off x="256064" y="6417731"/>
            <a:ext cx="3720076" cy="338554"/>
          </a:xfrm>
          <a:prstGeom prst="rect">
            <a:avLst/>
          </a:prstGeom>
          <a:noFill/>
        </p:spPr>
        <p:txBody>
          <a:bodyPr wrap="square" rtlCol="0">
            <a:spAutoFit/>
          </a:bodyPr>
          <a:lstStyle/>
          <a:p>
            <a:r>
              <a:rPr kumimoji="1" lang="en-US" altLang="ja-JP" sz="16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600" dirty="0">
                <a:solidFill>
                  <a:schemeClr val="tx1">
                    <a:lumMod val="75000"/>
                    <a:lumOff val="25000"/>
                  </a:schemeClr>
                </a:solidFill>
                <a:latin typeface="BIZ UDPゴシック" panose="020B0400000000000000" pitchFamily="50" charset="-128"/>
                <a:ea typeface="BIZ UDPゴシック" panose="020B0400000000000000" pitchFamily="50" charset="-128"/>
              </a:rPr>
              <a:t>公共施設は</a:t>
            </a:r>
            <a:r>
              <a:rPr lang="ja-JP" altLang="en-US" sz="1600" dirty="0">
                <a:solidFill>
                  <a:schemeClr val="tx1">
                    <a:lumMod val="75000"/>
                    <a:lumOff val="25000"/>
                  </a:schemeClr>
                </a:solidFill>
                <a:latin typeface="BIZ UDPゴシック" panose="020B0400000000000000" pitchFamily="50" charset="-128"/>
                <a:ea typeface="BIZ UDPゴシック" panose="020B0400000000000000" pitchFamily="50" charset="-128"/>
              </a:rPr>
              <a:t>竣工後、市が買い取り</a:t>
            </a:r>
            <a:endParaRPr kumimoji="1" lang="ja-JP" altLang="en-US" sz="16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2147540799"/>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正方形/長方形 1"/>
          <p:cNvSpPr>
            <a:spLocks noChangeArrowheads="1"/>
          </p:cNvSpPr>
          <p:nvPr/>
        </p:nvSpPr>
        <p:spPr bwMode="auto">
          <a:xfrm>
            <a:off x="349530" y="806768"/>
            <a:ext cx="9377132" cy="646331"/>
          </a:xfrm>
          <a:prstGeom prst="rect">
            <a:avLst/>
          </a:prstGeom>
          <a:solidFill>
            <a:schemeClr val="bg1"/>
          </a:solidFill>
          <a:ln>
            <a:noFill/>
          </a:ln>
        </p:spPr>
        <p:txBody>
          <a:bodyPr wrap="square">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defRPr/>
            </a:pPr>
            <a:r>
              <a:rPr lang="ja-JP" altLang="en-US" sz="1800" dirty="0">
                <a:solidFill>
                  <a:schemeClr val="tx1">
                    <a:lumMod val="75000"/>
                    <a:lumOff val="25000"/>
                  </a:schemeClr>
                </a:solidFill>
                <a:latin typeface="BIZ UDPゴシック" panose="020B0400000000000000" pitchFamily="50" charset="-128"/>
                <a:ea typeface="BIZ UDPゴシック" panose="020B0400000000000000" pitchFamily="50" charset="-128"/>
              </a:rPr>
              <a:t>■公有地有効活用と都市機能整備等の観点から、ＰＰＰ手法により、公共施設（地域包括ケア</a:t>
            </a:r>
            <a:endParaRPr lang="en-US" altLang="ja-JP" sz="18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eaLnBrk="1" hangingPunct="1">
              <a:spcBef>
                <a:spcPct val="0"/>
              </a:spcBef>
              <a:buFontTx/>
              <a:buNone/>
              <a:defRPr/>
            </a:pPr>
            <a:r>
              <a:rPr lang="en-US" altLang="ja-JP" sz="1800" dirty="0">
                <a:solidFill>
                  <a:schemeClr val="tx1">
                    <a:lumMod val="75000"/>
                    <a:lumOff val="25000"/>
                  </a:schemeClr>
                </a:solidFill>
                <a:latin typeface="BIZ UDPゴシック" panose="020B0400000000000000" pitchFamily="50" charset="-128"/>
                <a:ea typeface="BIZ UDPゴシック" panose="020B0400000000000000" pitchFamily="50" charset="-128"/>
              </a:rPr>
              <a:t>   </a:t>
            </a:r>
            <a:r>
              <a:rPr lang="ja-JP" altLang="en-US" sz="1800" dirty="0">
                <a:solidFill>
                  <a:schemeClr val="tx1">
                    <a:lumMod val="75000"/>
                    <a:lumOff val="25000"/>
                  </a:schemeClr>
                </a:solidFill>
                <a:latin typeface="BIZ UDPゴシック" panose="020B0400000000000000" pitchFamily="50" charset="-128"/>
                <a:ea typeface="BIZ UDPゴシック" panose="020B0400000000000000" pitchFamily="50" charset="-128"/>
              </a:rPr>
              <a:t>拠点）と相乗効果が期待できる民間施設を一体的に整備し、健康拠点化</a:t>
            </a:r>
          </a:p>
        </p:txBody>
      </p:sp>
      <p:sp>
        <p:nvSpPr>
          <p:cNvPr id="76804" name="Rectangle 509"/>
          <p:cNvSpPr>
            <a:spLocks noChangeArrowheads="1"/>
          </p:cNvSpPr>
          <p:nvPr/>
        </p:nvSpPr>
        <p:spPr bwMode="auto">
          <a:xfrm>
            <a:off x="548714" y="942761"/>
            <a:ext cx="3529013"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915988">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defTabSz="915988">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defTabSz="915988">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defTabSz="9159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defTabSz="915988">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defTabSz="9159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defTabSz="9159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defTabSz="9159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defTabSz="915988"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endParaRPr lang="ja-JP" altLang="ja-JP" sz="800" dirty="0">
              <a:solidFill>
                <a:srgbClr val="000000"/>
              </a:solidFill>
              <a:latin typeface="HGPｺﾞｼｯｸM" panose="020B0600000000000000" pitchFamily="50" charset="-128"/>
              <a:ea typeface="HGPｺﾞｼｯｸM" panose="020B0600000000000000" pitchFamily="50" charset="-128"/>
            </a:endParaRPr>
          </a:p>
        </p:txBody>
      </p:sp>
      <p:sp>
        <p:nvSpPr>
          <p:cNvPr id="4" name="タイトル 3"/>
          <p:cNvSpPr>
            <a:spLocks noGrp="1"/>
          </p:cNvSpPr>
          <p:nvPr>
            <p:ph type="title"/>
          </p:nvPr>
        </p:nvSpPr>
        <p:spPr/>
        <p:txBody>
          <a:bodyPr/>
          <a:lstStyle/>
          <a:p>
            <a:r>
              <a:rPr lang="ja-JP" altLang="en-US" dirty="0"/>
              <a:t>旧総曲輪小学校跡地活用事業（総曲輪レガートスクエア）</a:t>
            </a:r>
            <a:endParaRPr kumimoji="1" lang="ja-JP" altLang="en-US" dirty="0"/>
          </a:p>
        </p:txBody>
      </p:sp>
      <p:sp>
        <p:nvSpPr>
          <p:cNvPr id="31" name="テキスト ボックス 37"/>
          <p:cNvSpPr txBox="1">
            <a:spLocks noChangeArrowheads="1"/>
          </p:cNvSpPr>
          <p:nvPr/>
        </p:nvSpPr>
        <p:spPr bwMode="auto">
          <a:xfrm>
            <a:off x="485992" y="5261262"/>
            <a:ext cx="9114687" cy="1307510"/>
          </a:xfrm>
          <a:prstGeom prst="rect">
            <a:avLst/>
          </a:prstGeom>
          <a:solidFill>
            <a:srgbClr val="E2E9F6"/>
          </a:solidFill>
          <a:ln>
            <a:noFill/>
          </a:ln>
        </p:spPr>
        <p:txBody>
          <a:bodyPr wrap="square" lIns="144000" tIns="108000" bIns="108000" anchor="ctr" anchorCtr="0">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lnSpc>
                <a:spcPts val="2200"/>
              </a:lnSpc>
              <a:spcBef>
                <a:spcPct val="0"/>
              </a:spcBef>
              <a:buFontTx/>
              <a:buNone/>
            </a:pPr>
            <a:r>
              <a:rPr lang="ja-JP" altLang="en-US" sz="1700" b="1" dirty="0">
                <a:solidFill>
                  <a:schemeClr val="tx1">
                    <a:lumMod val="75000"/>
                    <a:lumOff val="25000"/>
                  </a:schemeClr>
                </a:solidFill>
                <a:latin typeface="BIZ UDPゴシック" panose="020B0400000000000000" pitchFamily="50" charset="-128"/>
                <a:ea typeface="BIZ UDPゴシック" panose="020B0400000000000000" pitchFamily="50" charset="-128"/>
              </a:rPr>
              <a:t>＜事業の効果＞　　　　　　　　　　　</a:t>
            </a:r>
            <a:r>
              <a:rPr lang="ja-JP" altLang="en-US" sz="1600" b="1" dirty="0">
                <a:solidFill>
                  <a:schemeClr val="tx1">
                    <a:lumMod val="75000"/>
                    <a:lumOff val="25000"/>
                  </a:schemeClr>
                </a:solidFill>
                <a:latin typeface="BIZ UDPゴシック" panose="020B0400000000000000" pitchFamily="50" charset="-128"/>
                <a:ea typeface="BIZ UDPゴシック" panose="020B0400000000000000" pitchFamily="50" charset="-128"/>
              </a:rPr>
              <a:t>　</a:t>
            </a:r>
            <a:r>
              <a:rPr lang="en-US" altLang="ja-JP" sz="16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ja-JP" altLang="en-US" sz="1600" dirty="0">
                <a:solidFill>
                  <a:schemeClr val="tx1">
                    <a:lumMod val="75000"/>
                    <a:lumOff val="25000"/>
                  </a:schemeClr>
                </a:solidFill>
                <a:latin typeface="BIZ UDPゴシック" panose="020B0400000000000000" pitchFamily="50" charset="-128"/>
                <a:ea typeface="BIZ UDPゴシック" panose="020B0400000000000000" pitchFamily="50" charset="-128"/>
              </a:rPr>
              <a:t>公共施設単独で整備していた場合には発現しなかった効果</a:t>
            </a:r>
            <a:endParaRPr lang="ja-JP" altLang="en-US" sz="1600" dirty="0">
              <a:solidFill>
                <a:srgbClr val="FF4747"/>
              </a:solidFill>
              <a:latin typeface="BIZ UDPゴシック" panose="020B0400000000000000" pitchFamily="50" charset="-128"/>
              <a:ea typeface="BIZ UDPゴシック" panose="020B0400000000000000" pitchFamily="50" charset="-128"/>
            </a:endParaRPr>
          </a:p>
          <a:p>
            <a:pPr eaLnBrk="1" hangingPunct="1">
              <a:lnSpc>
                <a:spcPts val="2200"/>
              </a:lnSpc>
              <a:spcBef>
                <a:spcPct val="0"/>
              </a:spcBef>
              <a:buFontTx/>
              <a:buNone/>
            </a:pPr>
            <a:r>
              <a:rPr lang="ja-JP" altLang="en-US" sz="1700" b="1" dirty="0">
                <a:solidFill>
                  <a:schemeClr val="tx1">
                    <a:lumMod val="75000"/>
                    <a:lumOff val="25000"/>
                  </a:schemeClr>
                </a:solidFill>
                <a:latin typeface="BIZ UDPゴシック" panose="020B0400000000000000" pitchFamily="50" charset="-128"/>
                <a:ea typeface="BIZ UDPゴシック" panose="020B0400000000000000" pitchFamily="50" charset="-128"/>
              </a:rPr>
              <a:t>　　①</a:t>
            </a:r>
            <a:r>
              <a:rPr lang="en-US" altLang="ja-JP" sz="1700" dirty="0">
                <a:solidFill>
                  <a:schemeClr val="tx1">
                    <a:lumMod val="75000"/>
                    <a:lumOff val="25000"/>
                  </a:schemeClr>
                </a:solidFill>
                <a:latin typeface="BIZ UDPゴシック" panose="020B0400000000000000" pitchFamily="50" charset="-128"/>
                <a:ea typeface="BIZ UDPゴシック" panose="020B0400000000000000" pitchFamily="50" charset="-128"/>
              </a:rPr>
              <a:t>30</a:t>
            </a:r>
            <a:r>
              <a:rPr lang="ja-JP" altLang="en-US" sz="1700" dirty="0">
                <a:solidFill>
                  <a:schemeClr val="tx1">
                    <a:lumMod val="75000"/>
                    <a:lumOff val="25000"/>
                  </a:schemeClr>
                </a:solidFill>
                <a:latin typeface="BIZ UDPゴシック" panose="020B0400000000000000" pitchFamily="50" charset="-128"/>
                <a:ea typeface="BIZ UDPゴシック" panose="020B0400000000000000" pitchFamily="50" charset="-128"/>
              </a:rPr>
              <a:t>年の定期借地契約により、総額で</a:t>
            </a:r>
            <a:r>
              <a:rPr lang="ja-JP" altLang="en-US" sz="1700" dirty="0">
                <a:solidFill>
                  <a:srgbClr val="FF4747"/>
                </a:solidFill>
                <a:latin typeface="BIZ UDPゴシック" panose="020B0400000000000000" pitchFamily="50" charset="-128"/>
                <a:ea typeface="BIZ UDPゴシック" panose="020B0400000000000000" pitchFamily="50" charset="-128"/>
              </a:rPr>
              <a:t>約</a:t>
            </a:r>
            <a:r>
              <a:rPr lang="en-US" altLang="ja-JP" sz="1700" dirty="0">
                <a:solidFill>
                  <a:srgbClr val="FF4747"/>
                </a:solidFill>
                <a:latin typeface="BIZ UDPゴシック" panose="020B0400000000000000" pitchFamily="50" charset="-128"/>
                <a:ea typeface="BIZ UDPゴシック" panose="020B0400000000000000" pitchFamily="50" charset="-128"/>
              </a:rPr>
              <a:t>4</a:t>
            </a:r>
            <a:r>
              <a:rPr lang="ja-JP" altLang="en-US" sz="1700" dirty="0">
                <a:solidFill>
                  <a:srgbClr val="FF4747"/>
                </a:solidFill>
                <a:latin typeface="BIZ UDPゴシック" panose="020B0400000000000000" pitchFamily="50" charset="-128"/>
                <a:ea typeface="BIZ UDPゴシック" panose="020B0400000000000000" pitchFamily="50" charset="-128"/>
              </a:rPr>
              <a:t>億</a:t>
            </a:r>
            <a:r>
              <a:rPr lang="en-US" altLang="ja-JP" sz="1700" dirty="0">
                <a:solidFill>
                  <a:srgbClr val="FF4747"/>
                </a:solidFill>
                <a:latin typeface="BIZ UDPゴシック" panose="020B0400000000000000" pitchFamily="50" charset="-128"/>
                <a:ea typeface="BIZ UDPゴシック" panose="020B0400000000000000" pitchFamily="50" charset="-128"/>
              </a:rPr>
              <a:t>9</a:t>
            </a:r>
            <a:r>
              <a:rPr lang="ja-JP" altLang="en-US" sz="1700" dirty="0">
                <a:solidFill>
                  <a:srgbClr val="FF4747"/>
                </a:solidFill>
                <a:latin typeface="BIZ UDPゴシック" panose="020B0400000000000000" pitchFamily="50" charset="-128"/>
                <a:ea typeface="BIZ UDPゴシック" panose="020B0400000000000000" pitchFamily="50" charset="-128"/>
              </a:rPr>
              <a:t>千万円の地代収入を確保</a:t>
            </a:r>
            <a:r>
              <a:rPr lang="ja-JP" altLang="en-US" sz="1700" dirty="0">
                <a:solidFill>
                  <a:schemeClr val="tx1">
                    <a:lumMod val="75000"/>
                    <a:lumOff val="25000"/>
                  </a:schemeClr>
                </a:solidFill>
                <a:latin typeface="BIZ UDPゴシック" panose="020B0400000000000000" pitchFamily="50" charset="-128"/>
                <a:ea typeface="BIZ UDPゴシック" panose="020B0400000000000000" pitchFamily="50" charset="-128"/>
              </a:rPr>
              <a:t>（医師会分含む）</a:t>
            </a:r>
          </a:p>
          <a:p>
            <a:pPr eaLnBrk="1" hangingPunct="1">
              <a:lnSpc>
                <a:spcPts val="2200"/>
              </a:lnSpc>
              <a:spcBef>
                <a:spcPct val="0"/>
              </a:spcBef>
              <a:buFontTx/>
              <a:buNone/>
            </a:pPr>
            <a:r>
              <a:rPr lang="ja-JP" altLang="en-US" sz="1700" b="1" dirty="0">
                <a:solidFill>
                  <a:schemeClr val="tx1">
                    <a:lumMod val="75000"/>
                    <a:lumOff val="25000"/>
                  </a:schemeClr>
                </a:solidFill>
                <a:latin typeface="BIZ UDPゴシック" panose="020B0400000000000000" pitchFamily="50" charset="-128"/>
                <a:ea typeface="BIZ UDPゴシック" panose="020B0400000000000000" pitchFamily="50" charset="-128"/>
              </a:rPr>
              <a:t>　　②</a:t>
            </a:r>
            <a:r>
              <a:rPr lang="ja-JP" altLang="en-US" sz="1700" dirty="0">
                <a:solidFill>
                  <a:schemeClr val="tx1">
                    <a:lumMod val="75000"/>
                    <a:lumOff val="25000"/>
                  </a:schemeClr>
                </a:solidFill>
                <a:latin typeface="BIZ UDPゴシック" panose="020B0400000000000000" pitchFamily="50" charset="-128"/>
                <a:ea typeface="BIZ UDPゴシック" panose="020B0400000000000000" pitchFamily="50" charset="-128"/>
              </a:rPr>
              <a:t>まちなかに集い、回遊する若者の増加（３つの専門学校に</a:t>
            </a:r>
            <a:r>
              <a:rPr lang="en-US" altLang="ja-JP" sz="1700" dirty="0">
                <a:solidFill>
                  <a:srgbClr val="FF4747"/>
                </a:solidFill>
                <a:latin typeface="BIZ UDPゴシック" panose="020B0400000000000000" pitchFamily="50" charset="-128"/>
                <a:ea typeface="BIZ UDPゴシック" panose="020B0400000000000000" pitchFamily="50" charset="-128"/>
              </a:rPr>
              <a:t>600</a:t>
            </a:r>
            <a:r>
              <a:rPr lang="ja-JP" altLang="en-US" sz="1700" dirty="0">
                <a:solidFill>
                  <a:srgbClr val="FF4747"/>
                </a:solidFill>
                <a:latin typeface="BIZ UDPゴシック" panose="020B0400000000000000" pitchFamily="50" charset="-128"/>
                <a:ea typeface="BIZ UDPゴシック" panose="020B0400000000000000" pitchFamily="50" charset="-128"/>
              </a:rPr>
              <a:t>人以上の学生が通学</a:t>
            </a:r>
            <a:r>
              <a:rPr lang="ja-JP" altLang="en-US" sz="17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lang="en-US" altLang="ja-JP" sz="17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eaLnBrk="1" hangingPunct="1">
              <a:lnSpc>
                <a:spcPts val="2200"/>
              </a:lnSpc>
              <a:spcBef>
                <a:spcPct val="0"/>
              </a:spcBef>
              <a:buFontTx/>
              <a:buNone/>
            </a:pPr>
            <a:r>
              <a:rPr lang="ja-JP" altLang="en-US" sz="1700" dirty="0">
                <a:solidFill>
                  <a:schemeClr val="tx1">
                    <a:lumMod val="75000"/>
                    <a:lumOff val="25000"/>
                  </a:schemeClr>
                </a:solidFill>
                <a:latin typeface="BIZ UDPゴシック" panose="020B0400000000000000" pitchFamily="50" charset="-128"/>
                <a:ea typeface="BIZ UDPゴシック" panose="020B0400000000000000" pitchFamily="50" charset="-128"/>
              </a:rPr>
              <a:t>　　③多くの民間施設利用者（＠</a:t>
            </a:r>
            <a:r>
              <a:rPr lang="en-US" altLang="ja-JP" sz="1700" dirty="0">
                <a:solidFill>
                  <a:schemeClr val="tx1">
                    <a:lumMod val="75000"/>
                    <a:lumOff val="25000"/>
                  </a:schemeClr>
                </a:solidFill>
                <a:latin typeface="BIZ UDPゴシック" panose="020B0400000000000000" pitchFamily="50" charset="-128"/>
                <a:ea typeface="BIZ UDPゴシック" panose="020B0400000000000000" pitchFamily="50" charset="-128"/>
              </a:rPr>
              <a:t>1,800</a:t>
            </a:r>
            <a:r>
              <a:rPr lang="ja-JP" altLang="en-US" sz="1700" dirty="0">
                <a:solidFill>
                  <a:schemeClr val="tx1">
                    <a:lumMod val="75000"/>
                    <a:lumOff val="25000"/>
                  </a:schemeClr>
                </a:solidFill>
                <a:latin typeface="BIZ UDPゴシック" panose="020B0400000000000000" pitchFamily="50" charset="-128"/>
                <a:ea typeface="BIZ UDPゴシック" panose="020B0400000000000000" pitchFamily="50" charset="-128"/>
              </a:rPr>
              <a:t>人以上</a:t>
            </a:r>
            <a:r>
              <a:rPr lang="en-US" altLang="ja-JP" sz="17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ja-JP" altLang="en-US" sz="1700" dirty="0">
                <a:solidFill>
                  <a:schemeClr val="tx1">
                    <a:lumMod val="75000"/>
                    <a:lumOff val="25000"/>
                  </a:schemeClr>
                </a:solidFill>
                <a:latin typeface="BIZ UDPゴシック" panose="020B0400000000000000" pitchFamily="50" charset="-128"/>
                <a:ea typeface="BIZ UDPゴシック" panose="020B0400000000000000" pitchFamily="50" charset="-128"/>
              </a:rPr>
              <a:t>平日）の回遊、交流事業の実施等による賑わい</a:t>
            </a:r>
            <a:endParaRPr lang="ja-JP" altLang="en-US" sz="1700" dirty="0">
              <a:solidFill>
                <a:srgbClr val="FF4747"/>
              </a:solidFill>
              <a:latin typeface="BIZ UDPゴシック" panose="020B0400000000000000" pitchFamily="50" charset="-128"/>
              <a:ea typeface="BIZ UDPゴシック" panose="020B0400000000000000" pitchFamily="50" charset="-128"/>
            </a:endParaRPr>
          </a:p>
        </p:txBody>
      </p:sp>
      <p:pic>
        <p:nvPicPr>
          <p:cNvPr id="33" name="図 10"/>
          <p:cNvPicPr>
            <a:picLocks noChangeAspect="1"/>
          </p:cNvPicPr>
          <p:nvPr/>
        </p:nvPicPr>
        <p:blipFill>
          <a:blip r:embed="rId3" cstate="print">
            <a:extLst>
              <a:ext uri="{BEBA8EAE-BF5A-486C-A8C5-ECC9F3942E4B}">
                <a14:imgProps xmlns:a14="http://schemas.microsoft.com/office/drawing/2010/main">
                  <a14:imgLayer r:embed="rId4">
                    <a14:imgEffect>
                      <a14:backgroundRemoval t="6726" b="93373" l="13515" r="86691">
                        <a14:foregroundMark x1="16650" y1="29871" x2="16650" y2="29871"/>
                        <a14:foregroundMark x1="13566" y1="30168" x2="13566" y2="30168"/>
                        <a14:foregroundMark x1="36845" y1="93373" x2="36845" y2="93373"/>
                        <a14:foregroundMark x1="83453" y1="40851" x2="83453" y2="40851"/>
                        <a14:foregroundMark x1="86691" y1="43422" x2="86691" y2="43422"/>
                        <a14:foregroundMark x1="52518" y1="6726" x2="52518" y2="6726"/>
                        <a14:foregroundMark x1="57605" y1="12957" x2="57605" y2="12957"/>
                        <a14:foregroundMark x1="16187" y1="23640" x2="16187" y2="23640"/>
                      </a14:backgroundRemoval>
                    </a14:imgEffect>
                  </a14:imgLayer>
                </a14:imgProps>
              </a:ext>
            </a:extLst>
          </a:blip>
          <a:srcRect l="10384" r="11269"/>
          <a:stretch>
            <a:fillRect/>
          </a:stretch>
        </p:blipFill>
        <p:spPr bwMode="auto">
          <a:xfrm>
            <a:off x="1052538" y="1453523"/>
            <a:ext cx="7470360" cy="3773692"/>
          </a:xfrm>
          <a:prstGeom prst="rect">
            <a:avLst/>
          </a:prstGeom>
          <a:noFill/>
          <a:ln w="9525">
            <a:noFill/>
            <a:miter lim="800000"/>
            <a:headEnd/>
            <a:tailEnd/>
          </a:ln>
        </p:spPr>
      </p:pic>
      <p:sp>
        <p:nvSpPr>
          <p:cNvPr id="34" name="テキスト ボックス 11"/>
          <p:cNvSpPr txBox="1">
            <a:spLocks noChangeArrowheads="1"/>
          </p:cNvSpPr>
          <p:nvPr/>
        </p:nvSpPr>
        <p:spPr bwMode="auto">
          <a:xfrm>
            <a:off x="7692460" y="1891334"/>
            <a:ext cx="1755609" cy="800219"/>
          </a:xfrm>
          <a:prstGeom prst="rect">
            <a:avLst/>
          </a:prstGeom>
          <a:noFill/>
          <a:ln w="9525">
            <a:noFill/>
            <a:miter lim="800000"/>
            <a:headEnd/>
            <a:tailEnd/>
          </a:ln>
        </p:spPr>
        <p:txBody>
          <a:bodyPr wrap="none">
            <a:spAutoFit/>
          </a:bodyPr>
          <a:lstStyle/>
          <a:p>
            <a:pPr eaLnBrk="1" hangingPunct="1"/>
            <a:r>
              <a:rPr lang="ja-JP" altLang="en-US" sz="1400" dirty="0">
                <a:solidFill>
                  <a:srgbClr val="335BA3"/>
                </a:solidFill>
                <a:latin typeface="BIZ UDPゴシック" panose="020B0400000000000000" pitchFamily="50" charset="-128"/>
                <a:ea typeface="BIZ UDPゴシック" panose="020B0400000000000000" pitchFamily="50" charset="-128"/>
              </a:rPr>
              <a:t>青池学園</a:t>
            </a:r>
            <a:endParaRPr lang="en-US" altLang="ja-JP" sz="1400" dirty="0">
              <a:solidFill>
                <a:srgbClr val="335BA3"/>
              </a:solidFill>
              <a:latin typeface="BIZ UDPゴシック" panose="020B0400000000000000" pitchFamily="50" charset="-128"/>
              <a:ea typeface="BIZ UDPゴシック" panose="020B0400000000000000" pitchFamily="50" charset="-128"/>
            </a:endParaRPr>
          </a:p>
          <a:p>
            <a:pPr eaLnBrk="1" hangingPunct="1"/>
            <a:r>
              <a:rPr lang="ja-JP" altLang="en-US" sz="1100" dirty="0">
                <a:solidFill>
                  <a:srgbClr val="335BA3"/>
                </a:solidFill>
                <a:latin typeface="BIZ UDPゴシック" panose="020B0400000000000000" pitchFamily="50" charset="-128"/>
                <a:ea typeface="BIZ UDPゴシック" panose="020B0400000000000000" pitchFamily="50" charset="-128"/>
              </a:rPr>
              <a:t> ・調理製菓専門学校　</a:t>
            </a:r>
            <a:endParaRPr lang="en-US" altLang="ja-JP" sz="1100" dirty="0">
              <a:solidFill>
                <a:srgbClr val="335BA3"/>
              </a:solidFill>
              <a:latin typeface="BIZ UDPゴシック" panose="020B0400000000000000" pitchFamily="50" charset="-128"/>
              <a:ea typeface="BIZ UDPゴシック" panose="020B0400000000000000" pitchFamily="50" charset="-128"/>
            </a:endParaRPr>
          </a:p>
          <a:p>
            <a:pPr eaLnBrk="1" hangingPunct="1"/>
            <a:r>
              <a:rPr lang="ja-JP" altLang="en-US" sz="1050" dirty="0">
                <a:solidFill>
                  <a:srgbClr val="335BA3"/>
                </a:solidFill>
                <a:latin typeface="BIZ UDPゴシック" panose="020B0400000000000000" pitchFamily="50" charset="-128"/>
                <a:ea typeface="BIZ UDPゴシック" panose="020B0400000000000000" pitchFamily="50" charset="-128"/>
              </a:rPr>
              <a:t> ・リハビリテーション</a:t>
            </a:r>
            <a:endParaRPr lang="en-US" altLang="ja-JP" sz="1050" dirty="0">
              <a:solidFill>
                <a:srgbClr val="335BA3"/>
              </a:solidFill>
              <a:latin typeface="BIZ UDPゴシック" panose="020B0400000000000000" pitchFamily="50" charset="-128"/>
              <a:ea typeface="BIZ UDPゴシック" panose="020B0400000000000000" pitchFamily="50" charset="-128"/>
            </a:endParaRPr>
          </a:p>
          <a:p>
            <a:pPr eaLnBrk="1" hangingPunct="1"/>
            <a:r>
              <a:rPr lang="en-US" altLang="ja-JP" sz="1050" dirty="0">
                <a:solidFill>
                  <a:srgbClr val="335BA3"/>
                </a:solidFill>
                <a:latin typeface="BIZ UDPゴシック" panose="020B0400000000000000" pitchFamily="50" charset="-128"/>
                <a:ea typeface="BIZ UDPゴシック" panose="020B0400000000000000" pitchFamily="50" charset="-128"/>
              </a:rPr>
              <a:t>              </a:t>
            </a:r>
            <a:r>
              <a:rPr lang="ja-JP" altLang="en-US" sz="1050" dirty="0">
                <a:solidFill>
                  <a:srgbClr val="335BA3"/>
                </a:solidFill>
                <a:latin typeface="BIZ UDPゴシック" panose="020B0400000000000000" pitchFamily="50" charset="-128"/>
                <a:ea typeface="BIZ UDPゴシック" panose="020B0400000000000000" pitchFamily="50" charset="-128"/>
              </a:rPr>
              <a:t>医療福祉大学校</a:t>
            </a:r>
          </a:p>
        </p:txBody>
      </p:sp>
      <p:sp>
        <p:nvSpPr>
          <p:cNvPr id="35" name="テキスト ボックス 12"/>
          <p:cNvSpPr txBox="1">
            <a:spLocks noChangeArrowheads="1"/>
          </p:cNvSpPr>
          <p:nvPr/>
        </p:nvSpPr>
        <p:spPr bwMode="auto">
          <a:xfrm>
            <a:off x="6311954" y="1662737"/>
            <a:ext cx="1380506" cy="307777"/>
          </a:xfrm>
          <a:prstGeom prst="rect">
            <a:avLst/>
          </a:prstGeom>
          <a:noFill/>
          <a:ln w="9525">
            <a:noFill/>
            <a:miter lim="800000"/>
            <a:headEnd/>
            <a:tailEnd/>
          </a:ln>
        </p:spPr>
        <p:txBody>
          <a:bodyPr wrap="none">
            <a:spAutoFit/>
          </a:bodyPr>
          <a:lstStyle/>
          <a:p>
            <a:pPr eaLnBrk="1" hangingPunct="1"/>
            <a:r>
              <a:rPr lang="ja-JP" altLang="en-US" sz="1400" dirty="0">
                <a:solidFill>
                  <a:srgbClr val="335BA3"/>
                </a:solidFill>
                <a:latin typeface="BIZ UDPゴシック" panose="020B0400000000000000" pitchFamily="50" charset="-128"/>
                <a:ea typeface="BIZ UDPゴシック" panose="020B0400000000000000" pitchFamily="50" charset="-128"/>
              </a:rPr>
              <a:t>グンゼスポーツ</a:t>
            </a:r>
          </a:p>
        </p:txBody>
      </p:sp>
      <p:sp>
        <p:nvSpPr>
          <p:cNvPr id="37" name="テキスト ボックス 13"/>
          <p:cNvSpPr txBox="1">
            <a:spLocks noChangeArrowheads="1"/>
          </p:cNvSpPr>
          <p:nvPr/>
        </p:nvSpPr>
        <p:spPr bwMode="auto">
          <a:xfrm>
            <a:off x="5764602" y="1449555"/>
            <a:ext cx="2834116" cy="307777"/>
          </a:xfrm>
          <a:prstGeom prst="rect">
            <a:avLst/>
          </a:prstGeom>
          <a:noFill/>
          <a:ln w="9525">
            <a:noFill/>
            <a:miter lim="800000"/>
            <a:headEnd/>
            <a:tailEnd/>
          </a:ln>
        </p:spPr>
        <p:txBody>
          <a:bodyPr wrap="square">
            <a:spAutoFit/>
          </a:bodyPr>
          <a:lstStyle/>
          <a:p>
            <a:pPr eaLnBrk="1" hangingPunct="1"/>
            <a:endParaRPr lang="ja-JP" altLang="en-US" sz="1400" dirty="0">
              <a:solidFill>
                <a:srgbClr val="0070C0"/>
              </a:solidFill>
              <a:latin typeface="BIZ UDPゴシック" panose="020B0400000000000000" pitchFamily="50" charset="-128"/>
              <a:ea typeface="BIZ UDPゴシック" panose="020B0400000000000000" pitchFamily="50" charset="-128"/>
            </a:endParaRPr>
          </a:p>
        </p:txBody>
      </p:sp>
      <p:sp>
        <p:nvSpPr>
          <p:cNvPr id="38" name="テキスト ボックス 14"/>
          <p:cNvSpPr txBox="1">
            <a:spLocks noChangeArrowheads="1"/>
          </p:cNvSpPr>
          <p:nvPr/>
        </p:nvSpPr>
        <p:spPr bwMode="auto">
          <a:xfrm>
            <a:off x="2241115" y="1509260"/>
            <a:ext cx="1926417" cy="523220"/>
          </a:xfrm>
          <a:prstGeom prst="rect">
            <a:avLst/>
          </a:prstGeom>
          <a:noFill/>
          <a:ln w="9525">
            <a:noFill/>
            <a:miter lim="800000"/>
            <a:headEnd/>
            <a:tailEnd/>
          </a:ln>
        </p:spPr>
        <p:txBody>
          <a:bodyPr wrap="square">
            <a:spAutoFit/>
          </a:bodyPr>
          <a:lstStyle/>
          <a:p>
            <a:pPr eaLnBrk="1" hangingPunct="1"/>
            <a:r>
              <a:rPr lang="ja-JP" altLang="en-US" sz="1400" dirty="0">
                <a:solidFill>
                  <a:srgbClr val="335BA3"/>
                </a:solidFill>
                <a:latin typeface="BIZ UDPゴシック" panose="020B0400000000000000" pitchFamily="50" charset="-128"/>
                <a:ea typeface="BIZ UDPゴシック" panose="020B0400000000000000" pitchFamily="50" charset="-128"/>
              </a:rPr>
              <a:t>立体駐車場　ローソン</a:t>
            </a:r>
            <a:endParaRPr lang="en-US" altLang="ja-JP" sz="1400" dirty="0">
              <a:solidFill>
                <a:srgbClr val="335BA3"/>
              </a:solidFill>
              <a:latin typeface="BIZ UDPゴシック" panose="020B0400000000000000" pitchFamily="50" charset="-128"/>
              <a:ea typeface="BIZ UDPゴシック" panose="020B0400000000000000" pitchFamily="50" charset="-128"/>
            </a:endParaRPr>
          </a:p>
          <a:p>
            <a:pPr eaLnBrk="1" hangingPunct="1"/>
            <a:endParaRPr lang="ja-JP" altLang="en-US" sz="1400" dirty="0">
              <a:solidFill>
                <a:srgbClr val="335BA3"/>
              </a:solidFill>
              <a:latin typeface="BIZ UDPゴシック" panose="020B0400000000000000" pitchFamily="50" charset="-128"/>
              <a:ea typeface="BIZ UDPゴシック" panose="020B0400000000000000" pitchFamily="50" charset="-128"/>
            </a:endParaRPr>
          </a:p>
        </p:txBody>
      </p:sp>
      <p:sp>
        <p:nvSpPr>
          <p:cNvPr id="42" name="テキスト ボックス 15"/>
          <p:cNvSpPr txBox="1">
            <a:spLocks noChangeArrowheads="1"/>
          </p:cNvSpPr>
          <p:nvPr/>
        </p:nvSpPr>
        <p:spPr bwMode="auto">
          <a:xfrm>
            <a:off x="1737031" y="1941046"/>
            <a:ext cx="1082348" cy="307777"/>
          </a:xfrm>
          <a:prstGeom prst="rect">
            <a:avLst/>
          </a:prstGeom>
          <a:noFill/>
          <a:ln w="9525">
            <a:noFill/>
            <a:miter lim="800000"/>
            <a:headEnd/>
            <a:tailEnd/>
          </a:ln>
        </p:spPr>
        <p:txBody>
          <a:bodyPr wrap="none">
            <a:spAutoFit/>
          </a:bodyPr>
          <a:lstStyle/>
          <a:p>
            <a:pPr eaLnBrk="1" hangingPunct="1"/>
            <a:r>
              <a:rPr lang="ja-JP" altLang="en-US" sz="1400" dirty="0">
                <a:solidFill>
                  <a:srgbClr val="FF4747"/>
                </a:solidFill>
                <a:latin typeface="BIZ UDPゴシック" panose="020B0400000000000000" pitchFamily="50" charset="-128"/>
                <a:ea typeface="BIZ UDPゴシック" panose="020B0400000000000000" pitchFamily="50" charset="-128"/>
              </a:rPr>
              <a:t>既存体育館</a:t>
            </a:r>
          </a:p>
        </p:txBody>
      </p:sp>
      <p:sp>
        <p:nvSpPr>
          <p:cNvPr id="43" name="テキスト ボックス 16"/>
          <p:cNvSpPr txBox="1">
            <a:spLocks noChangeArrowheads="1"/>
          </p:cNvSpPr>
          <p:nvPr/>
        </p:nvSpPr>
        <p:spPr bwMode="auto">
          <a:xfrm>
            <a:off x="409856" y="4170033"/>
            <a:ext cx="2439947" cy="307777"/>
          </a:xfrm>
          <a:prstGeom prst="rect">
            <a:avLst/>
          </a:prstGeom>
          <a:noFill/>
          <a:ln w="9525">
            <a:noFill/>
            <a:miter lim="800000"/>
            <a:headEnd/>
            <a:tailEnd/>
          </a:ln>
        </p:spPr>
        <p:txBody>
          <a:bodyPr wrap="square">
            <a:spAutoFit/>
          </a:bodyPr>
          <a:lstStyle/>
          <a:p>
            <a:pPr eaLnBrk="1" hangingPunct="1"/>
            <a:r>
              <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rPr>
              <a:t>富山市医師会看護専門学校</a:t>
            </a:r>
          </a:p>
        </p:txBody>
      </p:sp>
      <p:sp>
        <p:nvSpPr>
          <p:cNvPr id="44" name="テキスト ボックス 17"/>
          <p:cNvSpPr txBox="1">
            <a:spLocks noChangeArrowheads="1"/>
          </p:cNvSpPr>
          <p:nvPr/>
        </p:nvSpPr>
        <p:spPr bwMode="auto">
          <a:xfrm>
            <a:off x="4815920" y="4590253"/>
            <a:ext cx="853119" cy="307777"/>
          </a:xfrm>
          <a:prstGeom prst="rect">
            <a:avLst/>
          </a:prstGeom>
          <a:noFill/>
          <a:ln w="9525">
            <a:noFill/>
            <a:miter lim="800000"/>
            <a:headEnd/>
            <a:tailEnd/>
          </a:ln>
        </p:spPr>
        <p:txBody>
          <a:bodyPr wrap="none">
            <a:spAutoFit/>
          </a:bodyPr>
          <a:lstStyle/>
          <a:p>
            <a:pPr eaLnBrk="1" hangingPunct="1"/>
            <a:r>
              <a:rPr lang="ja-JP" altLang="en-US" sz="1400" b="1" dirty="0">
                <a:solidFill>
                  <a:srgbClr val="FF4747"/>
                </a:solidFill>
                <a:latin typeface="BIZ UDPゴシック" panose="020B0400000000000000" pitchFamily="50" charset="-128"/>
                <a:ea typeface="BIZ UDPゴシック" panose="020B0400000000000000" pitchFamily="50" charset="-128"/>
              </a:rPr>
              <a:t>パティオ</a:t>
            </a:r>
          </a:p>
        </p:txBody>
      </p:sp>
      <p:sp>
        <p:nvSpPr>
          <p:cNvPr id="45" name="テキスト ボックス 18"/>
          <p:cNvSpPr txBox="1">
            <a:spLocks noChangeArrowheads="1"/>
          </p:cNvSpPr>
          <p:nvPr/>
        </p:nvSpPr>
        <p:spPr bwMode="auto">
          <a:xfrm>
            <a:off x="5842417" y="4045154"/>
            <a:ext cx="2797561" cy="879728"/>
          </a:xfrm>
          <a:prstGeom prst="rect">
            <a:avLst/>
          </a:prstGeom>
          <a:noFill/>
          <a:ln w="9525">
            <a:noFill/>
            <a:miter lim="800000"/>
            <a:headEnd/>
            <a:tailEnd/>
          </a:ln>
        </p:spPr>
        <p:txBody>
          <a:bodyPr wrap="none">
            <a:spAutoFit/>
          </a:bodyPr>
          <a:lstStyle/>
          <a:p>
            <a:pPr eaLnBrk="1" hangingPunct="1"/>
            <a:r>
              <a:rPr lang="ja-JP" altLang="en-US" sz="1400" b="1" dirty="0">
                <a:solidFill>
                  <a:srgbClr val="FF4747"/>
                </a:solidFill>
                <a:latin typeface="BIZ UDPゴシック" panose="020B0400000000000000" pitchFamily="50" charset="-128"/>
                <a:ea typeface="BIZ UDPゴシック" panose="020B0400000000000000" pitchFamily="50" charset="-128"/>
              </a:rPr>
              <a:t>富山市まちなか総合ケアセンター</a:t>
            </a:r>
            <a:endParaRPr lang="en-US" altLang="ja-JP" sz="1400" b="1" dirty="0">
              <a:solidFill>
                <a:srgbClr val="FF4747"/>
              </a:solidFill>
              <a:latin typeface="BIZ UDPゴシック" panose="020B0400000000000000" pitchFamily="50" charset="-128"/>
              <a:ea typeface="BIZ UDPゴシック" panose="020B0400000000000000" pitchFamily="50" charset="-128"/>
            </a:endParaRPr>
          </a:p>
          <a:p>
            <a:pPr eaLnBrk="1" hangingPunct="1">
              <a:lnSpc>
                <a:spcPts val="500"/>
              </a:lnSpc>
            </a:pPr>
            <a:r>
              <a:rPr lang="ja-JP" altLang="en-US" sz="1100" dirty="0">
                <a:solidFill>
                  <a:srgbClr val="FF4747"/>
                </a:solidFill>
                <a:latin typeface="BIZ UDPゴシック" panose="020B0400000000000000" pitchFamily="50" charset="-128"/>
                <a:ea typeface="BIZ UDPゴシック" panose="020B0400000000000000" pitchFamily="50" charset="-128"/>
              </a:rPr>
              <a:t>　</a:t>
            </a:r>
            <a:endParaRPr lang="en-US" altLang="ja-JP" sz="1100" dirty="0">
              <a:solidFill>
                <a:srgbClr val="FF4747"/>
              </a:solidFill>
              <a:latin typeface="BIZ UDPゴシック" panose="020B0400000000000000" pitchFamily="50" charset="-128"/>
              <a:ea typeface="BIZ UDPゴシック" panose="020B0400000000000000" pitchFamily="50" charset="-128"/>
            </a:endParaRPr>
          </a:p>
          <a:p>
            <a:pPr eaLnBrk="1" hangingPunct="1"/>
            <a:r>
              <a:rPr lang="en-US" altLang="ja-JP" sz="1100" dirty="0">
                <a:solidFill>
                  <a:srgbClr val="FF4747"/>
                </a:solidFill>
                <a:latin typeface="BIZ UDPゴシック" panose="020B0400000000000000" pitchFamily="50" charset="-128"/>
                <a:ea typeface="BIZ UDPゴシック" panose="020B0400000000000000" pitchFamily="50" charset="-128"/>
              </a:rPr>
              <a:t>  ※</a:t>
            </a:r>
            <a:r>
              <a:rPr lang="ja-JP" altLang="en-US" sz="1100" dirty="0">
                <a:solidFill>
                  <a:srgbClr val="FF4747"/>
                </a:solidFill>
                <a:latin typeface="BIZ UDPゴシック" panose="020B0400000000000000" pitchFamily="50" charset="-128"/>
                <a:ea typeface="BIZ UDPゴシック" panose="020B0400000000000000" pitchFamily="50" charset="-128"/>
              </a:rPr>
              <a:t>産後ケア応援室、まちなか診療所、</a:t>
            </a:r>
            <a:endParaRPr lang="en-US" altLang="ja-JP" sz="1100" dirty="0">
              <a:solidFill>
                <a:srgbClr val="FF4747"/>
              </a:solidFill>
              <a:latin typeface="BIZ UDPゴシック" panose="020B0400000000000000" pitchFamily="50" charset="-128"/>
              <a:ea typeface="BIZ UDPゴシック" panose="020B0400000000000000" pitchFamily="50" charset="-128"/>
            </a:endParaRPr>
          </a:p>
          <a:p>
            <a:pPr eaLnBrk="1" hangingPunct="1"/>
            <a:r>
              <a:rPr lang="ja-JP" altLang="en-US" sz="1100" dirty="0">
                <a:solidFill>
                  <a:srgbClr val="FF4747"/>
                </a:solidFill>
                <a:latin typeface="BIZ UDPゴシック" panose="020B0400000000000000" pitchFamily="50" charset="-128"/>
                <a:ea typeface="BIZ UDPゴシック" panose="020B0400000000000000" pitchFamily="50" charset="-128"/>
              </a:rPr>
              <a:t>　　 医療介護連携室、病児保育室、</a:t>
            </a:r>
            <a:endParaRPr lang="en-US" altLang="ja-JP" sz="1100" dirty="0">
              <a:solidFill>
                <a:srgbClr val="FF4747"/>
              </a:solidFill>
              <a:latin typeface="BIZ UDPゴシック" panose="020B0400000000000000" pitchFamily="50" charset="-128"/>
              <a:ea typeface="BIZ UDPゴシック" panose="020B0400000000000000" pitchFamily="50" charset="-128"/>
            </a:endParaRPr>
          </a:p>
          <a:p>
            <a:pPr eaLnBrk="1" hangingPunct="1"/>
            <a:r>
              <a:rPr lang="en-US" altLang="ja-JP" sz="1100" dirty="0">
                <a:solidFill>
                  <a:srgbClr val="FF4747"/>
                </a:solidFill>
                <a:latin typeface="BIZ UDPゴシック" panose="020B0400000000000000" pitchFamily="50" charset="-128"/>
                <a:ea typeface="BIZ UDPゴシック" panose="020B0400000000000000" pitchFamily="50" charset="-128"/>
              </a:rPr>
              <a:t>     </a:t>
            </a:r>
            <a:r>
              <a:rPr lang="ja-JP" altLang="en-US" sz="1100" dirty="0">
                <a:solidFill>
                  <a:srgbClr val="FF4747"/>
                </a:solidFill>
                <a:latin typeface="BIZ UDPゴシック" panose="020B0400000000000000" pitchFamily="50" charset="-128"/>
                <a:ea typeface="BIZ UDPゴシック" panose="020B0400000000000000" pitchFamily="50" charset="-128"/>
              </a:rPr>
              <a:t>こども発達支援室、まちなかサロン等</a:t>
            </a:r>
          </a:p>
        </p:txBody>
      </p:sp>
      <p:cxnSp>
        <p:nvCxnSpPr>
          <p:cNvPr id="46" name="直線コネクタ 45"/>
          <p:cNvCxnSpPr/>
          <p:nvPr/>
        </p:nvCxnSpPr>
        <p:spPr bwMode="auto">
          <a:xfrm flipV="1">
            <a:off x="5780211" y="1811300"/>
            <a:ext cx="450756" cy="559766"/>
          </a:xfrm>
          <a:prstGeom prst="line">
            <a:avLst/>
          </a:prstGeom>
        </p:spPr>
        <p:style>
          <a:lnRef idx="1">
            <a:schemeClr val="dk1"/>
          </a:lnRef>
          <a:fillRef idx="0">
            <a:schemeClr val="dk1"/>
          </a:fillRef>
          <a:effectRef idx="0">
            <a:schemeClr val="dk1"/>
          </a:effectRef>
          <a:fontRef idx="minor">
            <a:schemeClr val="tx1"/>
          </a:fontRef>
        </p:style>
      </p:cxnSp>
      <p:cxnSp>
        <p:nvCxnSpPr>
          <p:cNvPr id="47" name="直線コネクタ 46"/>
          <p:cNvCxnSpPr/>
          <p:nvPr/>
        </p:nvCxnSpPr>
        <p:spPr bwMode="auto">
          <a:xfrm>
            <a:off x="6226751" y="1807129"/>
            <a:ext cx="133641" cy="0"/>
          </a:xfrm>
          <a:prstGeom prst="line">
            <a:avLst/>
          </a:prstGeom>
        </p:spPr>
        <p:style>
          <a:lnRef idx="1">
            <a:schemeClr val="dk1"/>
          </a:lnRef>
          <a:fillRef idx="0">
            <a:schemeClr val="dk1"/>
          </a:fillRef>
          <a:effectRef idx="0">
            <a:schemeClr val="dk1"/>
          </a:effectRef>
          <a:fontRef idx="minor">
            <a:schemeClr val="tx1"/>
          </a:fontRef>
        </p:style>
      </p:cxnSp>
      <p:cxnSp>
        <p:nvCxnSpPr>
          <p:cNvPr id="48" name="直線コネクタ 47"/>
          <p:cNvCxnSpPr/>
          <p:nvPr/>
        </p:nvCxnSpPr>
        <p:spPr bwMode="auto">
          <a:xfrm flipV="1">
            <a:off x="7204811" y="2055652"/>
            <a:ext cx="341447" cy="230873"/>
          </a:xfrm>
          <a:prstGeom prst="line">
            <a:avLst/>
          </a:prstGeom>
        </p:spPr>
        <p:style>
          <a:lnRef idx="1">
            <a:schemeClr val="dk1"/>
          </a:lnRef>
          <a:fillRef idx="0">
            <a:schemeClr val="dk1"/>
          </a:fillRef>
          <a:effectRef idx="0">
            <a:schemeClr val="dk1"/>
          </a:effectRef>
          <a:fontRef idx="minor">
            <a:schemeClr val="tx1"/>
          </a:fontRef>
        </p:style>
      </p:cxnSp>
      <p:cxnSp>
        <p:nvCxnSpPr>
          <p:cNvPr id="49" name="直線コネクタ 48"/>
          <p:cNvCxnSpPr/>
          <p:nvPr/>
        </p:nvCxnSpPr>
        <p:spPr bwMode="auto">
          <a:xfrm>
            <a:off x="7546257" y="2055652"/>
            <a:ext cx="180000" cy="0"/>
          </a:xfrm>
          <a:prstGeom prst="line">
            <a:avLst/>
          </a:prstGeom>
        </p:spPr>
        <p:style>
          <a:lnRef idx="1">
            <a:schemeClr val="dk1"/>
          </a:lnRef>
          <a:fillRef idx="0">
            <a:schemeClr val="dk1"/>
          </a:fillRef>
          <a:effectRef idx="0">
            <a:schemeClr val="dk1"/>
          </a:effectRef>
          <a:fontRef idx="minor">
            <a:schemeClr val="tx1"/>
          </a:fontRef>
        </p:style>
      </p:cxnSp>
      <p:cxnSp>
        <p:nvCxnSpPr>
          <p:cNvPr id="50" name="直線コネクタ 49"/>
          <p:cNvCxnSpPr/>
          <p:nvPr/>
        </p:nvCxnSpPr>
        <p:spPr bwMode="auto">
          <a:xfrm flipH="1" flipV="1">
            <a:off x="4196294" y="1676716"/>
            <a:ext cx="725127" cy="408741"/>
          </a:xfrm>
          <a:prstGeom prst="line">
            <a:avLst/>
          </a:prstGeom>
        </p:spPr>
        <p:style>
          <a:lnRef idx="1">
            <a:schemeClr val="dk1"/>
          </a:lnRef>
          <a:fillRef idx="0">
            <a:schemeClr val="dk1"/>
          </a:fillRef>
          <a:effectRef idx="0">
            <a:schemeClr val="dk1"/>
          </a:effectRef>
          <a:fontRef idx="minor">
            <a:schemeClr val="tx1"/>
          </a:fontRef>
        </p:style>
      </p:cxnSp>
      <p:cxnSp>
        <p:nvCxnSpPr>
          <p:cNvPr id="51" name="直線コネクタ 50"/>
          <p:cNvCxnSpPr/>
          <p:nvPr/>
        </p:nvCxnSpPr>
        <p:spPr bwMode="auto">
          <a:xfrm>
            <a:off x="4058943" y="1679635"/>
            <a:ext cx="133641" cy="0"/>
          </a:xfrm>
          <a:prstGeom prst="line">
            <a:avLst/>
          </a:prstGeom>
        </p:spPr>
        <p:style>
          <a:lnRef idx="1">
            <a:schemeClr val="dk1"/>
          </a:lnRef>
          <a:fillRef idx="0">
            <a:schemeClr val="dk1"/>
          </a:fillRef>
          <a:effectRef idx="0">
            <a:schemeClr val="dk1"/>
          </a:effectRef>
          <a:fontRef idx="minor">
            <a:schemeClr val="tx1"/>
          </a:fontRef>
        </p:style>
      </p:cxnSp>
      <p:cxnSp>
        <p:nvCxnSpPr>
          <p:cNvPr id="52" name="直線コネクタ 51"/>
          <p:cNvCxnSpPr/>
          <p:nvPr/>
        </p:nvCxnSpPr>
        <p:spPr bwMode="auto">
          <a:xfrm flipH="1" flipV="1">
            <a:off x="2897920" y="2085457"/>
            <a:ext cx="575290" cy="490655"/>
          </a:xfrm>
          <a:prstGeom prst="line">
            <a:avLst/>
          </a:prstGeom>
        </p:spPr>
        <p:style>
          <a:lnRef idx="1">
            <a:schemeClr val="dk1"/>
          </a:lnRef>
          <a:fillRef idx="0">
            <a:schemeClr val="dk1"/>
          </a:fillRef>
          <a:effectRef idx="0">
            <a:schemeClr val="dk1"/>
          </a:effectRef>
          <a:fontRef idx="minor">
            <a:schemeClr val="tx1"/>
          </a:fontRef>
        </p:style>
      </p:cxnSp>
      <p:cxnSp>
        <p:nvCxnSpPr>
          <p:cNvPr id="53" name="直線コネクタ 52"/>
          <p:cNvCxnSpPr/>
          <p:nvPr/>
        </p:nvCxnSpPr>
        <p:spPr bwMode="auto">
          <a:xfrm>
            <a:off x="2764278" y="2090877"/>
            <a:ext cx="133641" cy="0"/>
          </a:xfrm>
          <a:prstGeom prst="line">
            <a:avLst/>
          </a:prstGeom>
        </p:spPr>
        <p:style>
          <a:lnRef idx="1">
            <a:schemeClr val="dk1"/>
          </a:lnRef>
          <a:fillRef idx="0">
            <a:schemeClr val="dk1"/>
          </a:fillRef>
          <a:effectRef idx="0">
            <a:schemeClr val="dk1"/>
          </a:effectRef>
          <a:fontRef idx="minor">
            <a:schemeClr val="tx1"/>
          </a:fontRef>
        </p:style>
      </p:cxnSp>
      <p:cxnSp>
        <p:nvCxnSpPr>
          <p:cNvPr id="54" name="直線コネクタ 53"/>
          <p:cNvCxnSpPr/>
          <p:nvPr/>
        </p:nvCxnSpPr>
        <p:spPr bwMode="auto">
          <a:xfrm flipH="1">
            <a:off x="2650425" y="3320292"/>
            <a:ext cx="608928" cy="815694"/>
          </a:xfrm>
          <a:prstGeom prst="line">
            <a:avLst/>
          </a:prstGeom>
        </p:spPr>
        <p:style>
          <a:lnRef idx="1">
            <a:schemeClr val="dk1"/>
          </a:lnRef>
          <a:fillRef idx="0">
            <a:schemeClr val="dk1"/>
          </a:fillRef>
          <a:effectRef idx="0">
            <a:schemeClr val="dk1"/>
          </a:effectRef>
          <a:fontRef idx="minor">
            <a:schemeClr val="tx1"/>
          </a:fontRef>
        </p:style>
      </p:cxnSp>
      <p:cxnSp>
        <p:nvCxnSpPr>
          <p:cNvPr id="56" name="直線コネクタ 55"/>
          <p:cNvCxnSpPr/>
          <p:nvPr/>
        </p:nvCxnSpPr>
        <p:spPr bwMode="auto">
          <a:xfrm>
            <a:off x="4302603" y="3284949"/>
            <a:ext cx="302145" cy="1443459"/>
          </a:xfrm>
          <a:prstGeom prst="line">
            <a:avLst/>
          </a:prstGeom>
        </p:spPr>
        <p:style>
          <a:lnRef idx="1">
            <a:schemeClr val="dk1"/>
          </a:lnRef>
          <a:fillRef idx="0">
            <a:schemeClr val="dk1"/>
          </a:fillRef>
          <a:effectRef idx="0">
            <a:schemeClr val="dk1"/>
          </a:effectRef>
          <a:fontRef idx="minor">
            <a:schemeClr val="tx1"/>
          </a:fontRef>
        </p:style>
      </p:cxnSp>
      <p:cxnSp>
        <p:nvCxnSpPr>
          <p:cNvPr id="57" name="直線コネクタ 56"/>
          <p:cNvCxnSpPr/>
          <p:nvPr/>
        </p:nvCxnSpPr>
        <p:spPr bwMode="auto">
          <a:xfrm flipH="1">
            <a:off x="4604748" y="4728407"/>
            <a:ext cx="210630" cy="0"/>
          </a:xfrm>
          <a:prstGeom prst="line">
            <a:avLst/>
          </a:prstGeom>
        </p:spPr>
        <p:style>
          <a:lnRef idx="1">
            <a:schemeClr val="dk1"/>
          </a:lnRef>
          <a:fillRef idx="0">
            <a:schemeClr val="dk1"/>
          </a:fillRef>
          <a:effectRef idx="0">
            <a:schemeClr val="dk1"/>
          </a:effectRef>
          <a:fontRef idx="minor">
            <a:schemeClr val="tx1"/>
          </a:fontRef>
        </p:style>
      </p:cxnSp>
      <p:cxnSp>
        <p:nvCxnSpPr>
          <p:cNvPr id="58" name="直線コネクタ 57"/>
          <p:cNvCxnSpPr/>
          <p:nvPr/>
        </p:nvCxnSpPr>
        <p:spPr bwMode="auto">
          <a:xfrm>
            <a:off x="5343535" y="3091171"/>
            <a:ext cx="335886" cy="1124644"/>
          </a:xfrm>
          <a:prstGeom prst="line">
            <a:avLst/>
          </a:prstGeom>
        </p:spPr>
        <p:style>
          <a:lnRef idx="1">
            <a:schemeClr val="dk1"/>
          </a:lnRef>
          <a:fillRef idx="0">
            <a:schemeClr val="dk1"/>
          </a:fillRef>
          <a:effectRef idx="0">
            <a:schemeClr val="dk1"/>
          </a:effectRef>
          <a:fontRef idx="minor">
            <a:schemeClr val="tx1"/>
          </a:fontRef>
        </p:style>
      </p:cxnSp>
      <p:cxnSp>
        <p:nvCxnSpPr>
          <p:cNvPr id="59" name="直線コネクタ 58"/>
          <p:cNvCxnSpPr/>
          <p:nvPr/>
        </p:nvCxnSpPr>
        <p:spPr bwMode="auto">
          <a:xfrm flipH="1">
            <a:off x="5672524" y="4214541"/>
            <a:ext cx="241057" cy="3290"/>
          </a:xfrm>
          <a:prstGeom prst="line">
            <a:avLst/>
          </a:prstGeom>
        </p:spPr>
        <p:style>
          <a:lnRef idx="1">
            <a:schemeClr val="dk1"/>
          </a:lnRef>
          <a:fillRef idx="0">
            <a:schemeClr val="dk1"/>
          </a:fillRef>
          <a:effectRef idx="0">
            <a:schemeClr val="dk1"/>
          </a:effectRef>
          <a:fontRef idx="minor">
            <a:schemeClr val="tx1"/>
          </a:fontRef>
        </p:style>
      </p:cxnSp>
      <p:sp>
        <p:nvSpPr>
          <p:cNvPr id="63" name="テキスト ボックス 16"/>
          <p:cNvSpPr txBox="1">
            <a:spLocks noChangeArrowheads="1"/>
          </p:cNvSpPr>
          <p:nvPr/>
        </p:nvSpPr>
        <p:spPr bwMode="auto">
          <a:xfrm>
            <a:off x="400711" y="4472174"/>
            <a:ext cx="2771104" cy="430887"/>
          </a:xfrm>
          <a:prstGeom prst="rect">
            <a:avLst/>
          </a:prstGeom>
          <a:noFill/>
          <a:ln w="9525">
            <a:noFill/>
            <a:miter lim="800000"/>
            <a:headEnd/>
            <a:tailEnd/>
          </a:ln>
        </p:spPr>
        <p:txBody>
          <a:bodyPr wrap="square">
            <a:spAutoFit/>
          </a:bodyPr>
          <a:lstStyle/>
          <a:p>
            <a:pPr eaLnBrk="1" hangingPunct="1"/>
            <a:r>
              <a:rPr lang="en-US" altLang="ja-JP" sz="11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ja-JP" altLang="en-US" sz="1100" dirty="0">
                <a:solidFill>
                  <a:schemeClr val="tx1">
                    <a:lumMod val="75000"/>
                    <a:lumOff val="25000"/>
                  </a:schemeClr>
                </a:solidFill>
                <a:latin typeface="BIZ UDPゴシック" panose="020B0400000000000000" pitchFamily="50" charset="-128"/>
                <a:ea typeface="BIZ UDPゴシック" panose="020B0400000000000000" pitchFamily="50" charset="-128"/>
              </a:rPr>
              <a:t>本事業とは別に、富山市医師会に</a:t>
            </a:r>
            <a:endParaRPr lang="en-US" altLang="ja-JP" sz="11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eaLnBrk="1" hangingPunct="1"/>
            <a:r>
              <a:rPr lang="ja-JP" altLang="en-US" sz="1100" dirty="0">
                <a:solidFill>
                  <a:schemeClr val="tx1">
                    <a:lumMod val="75000"/>
                    <a:lumOff val="25000"/>
                  </a:schemeClr>
                </a:solidFill>
                <a:latin typeface="BIZ UDPゴシック" panose="020B0400000000000000" pitchFamily="50" charset="-128"/>
                <a:ea typeface="BIZ UDPゴシック" panose="020B0400000000000000" pitchFamily="50" charset="-128"/>
              </a:rPr>
              <a:t>　 対し事業用定期借地を設定し貸付</a:t>
            </a:r>
            <a:endParaRPr lang="en-US" altLang="ja-JP" sz="11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64" name="テキスト ボックス 11"/>
          <p:cNvSpPr txBox="1">
            <a:spLocks noChangeArrowheads="1"/>
          </p:cNvSpPr>
          <p:nvPr/>
        </p:nvSpPr>
        <p:spPr bwMode="auto">
          <a:xfrm>
            <a:off x="7078027" y="3515790"/>
            <a:ext cx="2040965" cy="307777"/>
          </a:xfrm>
          <a:prstGeom prst="rect">
            <a:avLst/>
          </a:prstGeom>
          <a:noFill/>
          <a:ln w="9525">
            <a:noFill/>
            <a:miter lim="800000"/>
            <a:headEnd/>
            <a:tailEnd/>
          </a:ln>
        </p:spPr>
        <p:txBody>
          <a:bodyPr wrap="square">
            <a:spAutoFit/>
          </a:bodyPr>
          <a:lstStyle/>
          <a:p>
            <a:pPr eaLnBrk="1" hangingPunct="1"/>
            <a:r>
              <a:rPr lang="ja-JP" altLang="en-US" sz="1400" dirty="0">
                <a:solidFill>
                  <a:srgbClr val="335BA3"/>
                </a:solidFill>
                <a:latin typeface="BIZ UDPゴシック" panose="020B0400000000000000" pitchFamily="50" charset="-128"/>
                <a:ea typeface="BIZ UDPゴシック" panose="020B0400000000000000" pitchFamily="50" charset="-128"/>
              </a:rPr>
              <a:t>ギャザリングスペース</a:t>
            </a:r>
          </a:p>
        </p:txBody>
      </p:sp>
      <p:cxnSp>
        <p:nvCxnSpPr>
          <p:cNvPr id="65" name="直線コネクタ 64"/>
          <p:cNvCxnSpPr/>
          <p:nvPr/>
        </p:nvCxnSpPr>
        <p:spPr bwMode="auto">
          <a:xfrm>
            <a:off x="4793428" y="2746518"/>
            <a:ext cx="2208779" cy="92316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28923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0" lang="en-US" altLang="ja-JP" sz="2400" dirty="0">
                <a:latin typeface="BIZ UDPゴシック" panose="020B0400000000000000" pitchFamily="50" charset="-128"/>
                <a:ea typeface="BIZ UDPゴシック" panose="020B0400000000000000" pitchFamily="50" charset="-128"/>
              </a:rPr>
              <a:t>PPP</a:t>
            </a:r>
            <a:r>
              <a:rPr kumimoji="0" lang="ja-JP" altLang="en-US" sz="2400" dirty="0">
                <a:latin typeface="BIZ UDPゴシック" panose="020B0400000000000000" pitchFamily="50" charset="-128"/>
                <a:ea typeface="BIZ UDPゴシック" panose="020B0400000000000000" pitchFamily="50" charset="-128"/>
              </a:rPr>
              <a:t>事業における民間事業者との連携</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4" name="円/楕円 5"/>
          <p:cNvSpPr/>
          <p:nvPr/>
        </p:nvSpPr>
        <p:spPr>
          <a:xfrm>
            <a:off x="784205" y="4085586"/>
            <a:ext cx="2663825" cy="1566862"/>
          </a:xfrm>
          <a:prstGeom prst="ellipse">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HGPｺﾞｼｯｸM" panose="020B0600000000000000" pitchFamily="50" charset="-128"/>
              <a:ea typeface="HGPｺﾞｼｯｸM" panose="020B0600000000000000" pitchFamily="50" charset="-128"/>
            </a:endParaRPr>
          </a:p>
        </p:txBody>
      </p:sp>
      <p:sp>
        <p:nvSpPr>
          <p:cNvPr id="5" name="テキスト ボックス 6"/>
          <p:cNvSpPr txBox="1">
            <a:spLocks noChangeArrowheads="1"/>
          </p:cNvSpPr>
          <p:nvPr/>
        </p:nvSpPr>
        <p:spPr bwMode="auto">
          <a:xfrm>
            <a:off x="1279505" y="4734873"/>
            <a:ext cx="1612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2400">
                <a:latin typeface="HGPｺﾞｼｯｸM" panose="020B0600000000000000" pitchFamily="50" charset="-128"/>
                <a:ea typeface="HGPｺﾞｼｯｸM" panose="020B0600000000000000" pitchFamily="50" charset="-128"/>
              </a:rPr>
              <a:t>当初提案</a:t>
            </a:r>
          </a:p>
        </p:txBody>
      </p:sp>
      <p:sp>
        <p:nvSpPr>
          <p:cNvPr id="6" name="円/楕円 15"/>
          <p:cNvSpPr/>
          <p:nvPr/>
        </p:nvSpPr>
        <p:spPr>
          <a:xfrm>
            <a:off x="5565755" y="1485261"/>
            <a:ext cx="3529012" cy="2214562"/>
          </a:xfrm>
          <a:prstGeom prst="ellipse">
            <a:avLst/>
          </a:prstGeom>
          <a:solidFill>
            <a:srgbClr val="F9A5F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HGPｺﾞｼｯｸM" panose="020B0600000000000000" pitchFamily="50" charset="-128"/>
              <a:ea typeface="HGPｺﾞｼｯｸM" panose="020B0600000000000000" pitchFamily="50" charset="-128"/>
            </a:endParaRPr>
          </a:p>
        </p:txBody>
      </p:sp>
      <p:sp>
        <p:nvSpPr>
          <p:cNvPr id="7" name="テキスト ボックス 6"/>
          <p:cNvSpPr txBox="1"/>
          <p:nvPr/>
        </p:nvSpPr>
        <p:spPr>
          <a:xfrm>
            <a:off x="6256317" y="2125023"/>
            <a:ext cx="1860550" cy="584200"/>
          </a:xfrm>
          <a:prstGeom prst="rect">
            <a:avLst/>
          </a:prstGeom>
          <a:noFill/>
        </p:spPr>
        <p:txBody>
          <a:bodyPr>
            <a:spAutoFit/>
          </a:bodyPr>
          <a:lstStyle/>
          <a:p>
            <a:pPr algn="ctr">
              <a:defRPr/>
            </a:pPr>
            <a:r>
              <a:rPr lang="ja-JP" altLang="en-US" sz="3200" dirty="0">
                <a:solidFill>
                  <a:srgbClr val="FFFF00"/>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最終成果</a:t>
            </a:r>
          </a:p>
        </p:txBody>
      </p:sp>
      <p:sp>
        <p:nvSpPr>
          <p:cNvPr id="8" name="右矢印 7"/>
          <p:cNvSpPr/>
          <p:nvPr/>
        </p:nvSpPr>
        <p:spPr>
          <a:xfrm rot="5400000">
            <a:off x="2761435" y="1417793"/>
            <a:ext cx="579437" cy="63182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defRPr/>
            </a:pPr>
            <a:endParaRPr lang="ja-JP" altLang="en-US">
              <a:latin typeface="HGPｺﾞｼｯｸM" panose="020B0600000000000000" pitchFamily="50" charset="-128"/>
              <a:ea typeface="HGPｺﾞｼｯｸM" panose="020B0600000000000000" pitchFamily="50" charset="-128"/>
            </a:endParaRPr>
          </a:p>
        </p:txBody>
      </p:sp>
      <p:sp>
        <p:nvSpPr>
          <p:cNvPr id="9" name="円形吹き出し 8"/>
          <p:cNvSpPr/>
          <p:nvPr/>
        </p:nvSpPr>
        <p:spPr>
          <a:xfrm>
            <a:off x="3448030" y="4068123"/>
            <a:ext cx="1511300" cy="792163"/>
          </a:xfrm>
          <a:prstGeom prst="wedgeEllipseCallout">
            <a:avLst>
              <a:gd name="adj1" fmla="val 43059"/>
              <a:gd name="adj2" fmla="val 63589"/>
            </a:avLst>
          </a:prstGeom>
          <a:solidFill>
            <a:srgbClr val="D7EBB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HGPｺﾞｼｯｸM" panose="020B0600000000000000" pitchFamily="50" charset="-128"/>
              <a:ea typeface="HGPｺﾞｼｯｸM" panose="020B0600000000000000" pitchFamily="50" charset="-128"/>
            </a:endParaRPr>
          </a:p>
        </p:txBody>
      </p:sp>
      <p:sp>
        <p:nvSpPr>
          <p:cNvPr id="10" name="円形吹き出し 9"/>
          <p:cNvSpPr/>
          <p:nvPr/>
        </p:nvSpPr>
        <p:spPr>
          <a:xfrm>
            <a:off x="6040417" y="4933311"/>
            <a:ext cx="1511300" cy="792162"/>
          </a:xfrm>
          <a:prstGeom prst="wedgeEllipseCallout">
            <a:avLst>
              <a:gd name="adj1" fmla="val -61337"/>
              <a:gd name="adj2" fmla="val 27649"/>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HGPｺﾞｼｯｸM" panose="020B0600000000000000" pitchFamily="50" charset="-128"/>
              <a:ea typeface="HGPｺﾞｼｯｸM" panose="020B0600000000000000" pitchFamily="50" charset="-128"/>
            </a:endParaRPr>
          </a:p>
        </p:txBody>
      </p:sp>
      <p:sp>
        <p:nvSpPr>
          <p:cNvPr id="11" name="テキスト ボックス 20"/>
          <p:cNvSpPr txBox="1">
            <a:spLocks noChangeArrowheads="1"/>
          </p:cNvSpPr>
          <p:nvPr/>
        </p:nvSpPr>
        <p:spPr bwMode="auto">
          <a:xfrm>
            <a:off x="5972155" y="5006336"/>
            <a:ext cx="15795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00">
                <a:solidFill>
                  <a:srgbClr val="0070C0"/>
                </a:solidFill>
                <a:latin typeface="HGPｺﾞｼｯｸM" panose="020B0600000000000000" pitchFamily="50" charset="-128"/>
                <a:ea typeface="HGPｺﾞｼｯｸM" panose="020B0600000000000000" pitchFamily="50" charset="-128"/>
              </a:rPr>
              <a:t>事業者の</a:t>
            </a:r>
            <a:endParaRPr lang="en-US" altLang="ja-JP" sz="1800">
              <a:solidFill>
                <a:srgbClr val="0070C0"/>
              </a:solidFill>
              <a:latin typeface="HGPｺﾞｼｯｸM" panose="020B0600000000000000" pitchFamily="50" charset="-128"/>
              <a:ea typeface="HGPｺﾞｼｯｸM" panose="020B0600000000000000" pitchFamily="50" charset="-128"/>
            </a:endParaRPr>
          </a:p>
          <a:p>
            <a:pPr algn="ctr">
              <a:spcBef>
                <a:spcPct val="0"/>
              </a:spcBef>
              <a:buFontTx/>
              <a:buNone/>
            </a:pPr>
            <a:r>
              <a:rPr lang="ja-JP" altLang="en-US" sz="1800">
                <a:solidFill>
                  <a:srgbClr val="0070C0"/>
                </a:solidFill>
                <a:latin typeface="HGPｺﾞｼｯｸM" panose="020B0600000000000000" pitchFamily="50" charset="-128"/>
                <a:ea typeface="HGPｺﾞｼｯｸM" panose="020B0600000000000000" pitchFamily="50" charset="-128"/>
              </a:rPr>
              <a:t>追加提案</a:t>
            </a:r>
          </a:p>
        </p:txBody>
      </p:sp>
      <p:sp>
        <p:nvSpPr>
          <p:cNvPr id="12" name="円形吹き出し 11"/>
          <p:cNvSpPr/>
          <p:nvPr/>
        </p:nvSpPr>
        <p:spPr>
          <a:xfrm>
            <a:off x="7046892" y="4104636"/>
            <a:ext cx="1512888" cy="792162"/>
          </a:xfrm>
          <a:prstGeom prst="wedgeEllipseCallout">
            <a:avLst>
              <a:gd name="adj1" fmla="val -54491"/>
              <a:gd name="adj2" fmla="val 24382"/>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HGPｺﾞｼｯｸM" panose="020B0600000000000000" pitchFamily="50" charset="-128"/>
              <a:ea typeface="HGPｺﾞｼｯｸM" panose="020B0600000000000000" pitchFamily="50" charset="-128"/>
            </a:endParaRPr>
          </a:p>
        </p:txBody>
      </p:sp>
      <p:sp>
        <p:nvSpPr>
          <p:cNvPr id="13" name="テキスト ボックス 24"/>
          <p:cNvSpPr txBox="1">
            <a:spLocks noChangeArrowheads="1"/>
          </p:cNvSpPr>
          <p:nvPr/>
        </p:nvSpPr>
        <p:spPr bwMode="auto">
          <a:xfrm>
            <a:off x="7051655" y="4214173"/>
            <a:ext cx="1581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00" dirty="0">
                <a:solidFill>
                  <a:srgbClr val="0070C0"/>
                </a:solidFill>
                <a:latin typeface="HGPｺﾞｼｯｸM" panose="020B0600000000000000" pitchFamily="50" charset="-128"/>
                <a:ea typeface="HGPｺﾞｼｯｸM" panose="020B0600000000000000" pitchFamily="50" charset="-128"/>
              </a:rPr>
              <a:t>事業者の</a:t>
            </a:r>
            <a:endParaRPr lang="en-US" altLang="ja-JP" sz="1800" dirty="0">
              <a:solidFill>
                <a:srgbClr val="0070C0"/>
              </a:solidFill>
              <a:latin typeface="HGPｺﾞｼｯｸM" panose="020B0600000000000000" pitchFamily="50" charset="-128"/>
              <a:ea typeface="HGPｺﾞｼｯｸM" panose="020B0600000000000000" pitchFamily="50" charset="-128"/>
            </a:endParaRPr>
          </a:p>
          <a:p>
            <a:pPr algn="ctr">
              <a:spcBef>
                <a:spcPct val="0"/>
              </a:spcBef>
              <a:buFontTx/>
              <a:buNone/>
            </a:pPr>
            <a:r>
              <a:rPr lang="ja-JP" altLang="en-US" sz="1800" dirty="0">
                <a:solidFill>
                  <a:srgbClr val="0070C0"/>
                </a:solidFill>
                <a:latin typeface="HGPｺﾞｼｯｸM" panose="020B0600000000000000" pitchFamily="50" charset="-128"/>
                <a:ea typeface="HGPｺﾞｼｯｸM" panose="020B0600000000000000" pitchFamily="50" charset="-128"/>
              </a:rPr>
              <a:t>意見</a:t>
            </a:r>
          </a:p>
        </p:txBody>
      </p:sp>
      <p:sp>
        <p:nvSpPr>
          <p:cNvPr id="14" name="円形吹き出し 13"/>
          <p:cNvSpPr/>
          <p:nvPr/>
        </p:nvSpPr>
        <p:spPr>
          <a:xfrm>
            <a:off x="4743430" y="3420423"/>
            <a:ext cx="1512887" cy="792163"/>
          </a:xfrm>
          <a:prstGeom prst="wedgeEllipseCallout">
            <a:avLst>
              <a:gd name="adj1" fmla="val 43630"/>
              <a:gd name="adj2" fmla="val 62500"/>
            </a:avLst>
          </a:prstGeom>
          <a:solidFill>
            <a:srgbClr val="D7EBB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HGPｺﾞｼｯｸM" panose="020B0600000000000000" pitchFamily="50" charset="-128"/>
              <a:ea typeface="HGPｺﾞｼｯｸM" panose="020B0600000000000000" pitchFamily="50" charset="-128"/>
            </a:endParaRPr>
          </a:p>
        </p:txBody>
      </p:sp>
      <p:sp>
        <p:nvSpPr>
          <p:cNvPr id="15" name="テキスト ボックス 26"/>
          <p:cNvSpPr txBox="1">
            <a:spLocks noChangeArrowheads="1"/>
          </p:cNvSpPr>
          <p:nvPr/>
        </p:nvSpPr>
        <p:spPr bwMode="auto">
          <a:xfrm>
            <a:off x="3451205" y="4276086"/>
            <a:ext cx="1581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00">
                <a:solidFill>
                  <a:srgbClr val="0070C0"/>
                </a:solidFill>
                <a:latin typeface="HGPｺﾞｼｯｸM" panose="020B0600000000000000" pitchFamily="50" charset="-128"/>
                <a:ea typeface="HGPｺﾞｼｯｸM" panose="020B0600000000000000" pitchFamily="50" charset="-128"/>
              </a:rPr>
              <a:t>市の意見</a:t>
            </a:r>
          </a:p>
        </p:txBody>
      </p:sp>
      <p:sp>
        <p:nvSpPr>
          <p:cNvPr id="16" name="テキスト ボックス 21"/>
          <p:cNvSpPr txBox="1">
            <a:spLocks noChangeArrowheads="1"/>
          </p:cNvSpPr>
          <p:nvPr/>
        </p:nvSpPr>
        <p:spPr bwMode="auto">
          <a:xfrm>
            <a:off x="4671992" y="3636323"/>
            <a:ext cx="1581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800">
                <a:solidFill>
                  <a:srgbClr val="0070C0"/>
                </a:solidFill>
                <a:latin typeface="HGPｺﾞｼｯｸM" panose="020B0600000000000000" pitchFamily="50" charset="-128"/>
                <a:ea typeface="HGPｺﾞｼｯｸM" panose="020B0600000000000000" pitchFamily="50" charset="-128"/>
              </a:rPr>
              <a:t>市の提案</a:t>
            </a:r>
          </a:p>
        </p:txBody>
      </p:sp>
      <p:sp>
        <p:nvSpPr>
          <p:cNvPr id="17" name="テキスト ボックス 16"/>
          <p:cNvSpPr txBox="1"/>
          <p:nvPr/>
        </p:nvSpPr>
        <p:spPr>
          <a:xfrm>
            <a:off x="276447" y="564511"/>
            <a:ext cx="6210057" cy="707886"/>
          </a:xfrm>
          <a:prstGeom prst="rect">
            <a:avLst/>
          </a:prstGeom>
          <a:noFill/>
        </p:spPr>
        <p:txBody>
          <a:bodyPr wrap="square">
            <a:spAutoFit/>
          </a:bodyPr>
          <a:lstStyle/>
          <a:p>
            <a:pPr>
              <a:defRPr/>
            </a:pPr>
            <a:r>
              <a:rPr lang="ja-JP" altLang="en-US" sz="2000" dirty="0">
                <a:solidFill>
                  <a:schemeClr val="accent2">
                    <a:lumMod val="50000"/>
                  </a:schemeClr>
                </a:solidFill>
                <a:latin typeface="HGPｺﾞｼｯｸM" panose="020B0600000000000000" pitchFamily="50" charset="-128"/>
                <a:ea typeface="HGPｺﾞｼｯｸM" panose="020B0600000000000000" pitchFamily="50" charset="-128"/>
              </a:rPr>
              <a:t>要求水準により一定の条件はあるが、</a:t>
            </a:r>
            <a:endParaRPr lang="en-US" altLang="ja-JP" sz="2000" dirty="0">
              <a:solidFill>
                <a:schemeClr val="accent2">
                  <a:lumMod val="50000"/>
                </a:schemeClr>
              </a:solidFill>
              <a:latin typeface="HGPｺﾞｼｯｸM" panose="020B0600000000000000" pitchFamily="50" charset="-128"/>
              <a:ea typeface="HGPｺﾞｼｯｸM" panose="020B0600000000000000" pitchFamily="50" charset="-128"/>
            </a:endParaRPr>
          </a:p>
          <a:p>
            <a:pPr>
              <a:defRPr/>
            </a:pPr>
            <a:r>
              <a:rPr lang="ja-JP" altLang="en-US" sz="2000" dirty="0">
                <a:solidFill>
                  <a:srgbClr val="FF0000"/>
                </a:solidFill>
                <a:latin typeface="HGPｺﾞｼｯｸM" panose="020B0600000000000000" pitchFamily="50" charset="-128"/>
                <a:ea typeface="HGPｺﾞｼｯｸM" panose="020B0600000000000000" pitchFamily="50" charset="-128"/>
              </a:rPr>
              <a:t>民間部分も含めて連携し、一緒に良いものをつくり上げる。</a:t>
            </a:r>
          </a:p>
        </p:txBody>
      </p:sp>
      <p:sp>
        <p:nvSpPr>
          <p:cNvPr id="18" name="テキスト ボックス 28"/>
          <p:cNvSpPr txBox="1">
            <a:spLocks noChangeArrowheads="1"/>
          </p:cNvSpPr>
          <p:nvPr/>
        </p:nvSpPr>
        <p:spPr bwMode="auto">
          <a:xfrm>
            <a:off x="6529367" y="2701286"/>
            <a:ext cx="18875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1800">
                <a:solidFill>
                  <a:srgbClr val="0070C0"/>
                </a:solidFill>
                <a:latin typeface="HGPｺﾞｼｯｸM" panose="020B0600000000000000" pitchFamily="50" charset="-128"/>
                <a:ea typeface="HGPｺﾞｼｯｸM" panose="020B0600000000000000" pitchFamily="50" charset="-128"/>
              </a:rPr>
              <a:t>・施設整備</a:t>
            </a:r>
            <a:endParaRPr lang="en-US" altLang="ja-JP" sz="1800">
              <a:solidFill>
                <a:srgbClr val="0070C0"/>
              </a:solidFill>
              <a:latin typeface="HGPｺﾞｼｯｸM" panose="020B0600000000000000" pitchFamily="50" charset="-128"/>
              <a:ea typeface="HGPｺﾞｼｯｸM" panose="020B0600000000000000" pitchFamily="50" charset="-128"/>
            </a:endParaRPr>
          </a:p>
          <a:p>
            <a:pPr>
              <a:spcBef>
                <a:spcPct val="0"/>
              </a:spcBef>
              <a:buFontTx/>
              <a:buNone/>
            </a:pPr>
            <a:r>
              <a:rPr lang="ja-JP" altLang="en-US" sz="1800">
                <a:solidFill>
                  <a:srgbClr val="0070C0"/>
                </a:solidFill>
                <a:latin typeface="HGPｺﾞｼｯｸM" panose="020B0600000000000000" pitchFamily="50" charset="-128"/>
                <a:ea typeface="HGPｺﾞｼｯｸM" panose="020B0600000000000000" pitchFamily="50" charset="-128"/>
              </a:rPr>
              <a:t>・整備後の運営</a:t>
            </a:r>
          </a:p>
        </p:txBody>
      </p:sp>
      <p:sp>
        <p:nvSpPr>
          <p:cNvPr id="19" name="上カーブ矢印 18"/>
          <p:cNvSpPr/>
          <p:nvPr/>
        </p:nvSpPr>
        <p:spPr>
          <a:xfrm rot="20283558">
            <a:off x="3419455" y="4341173"/>
            <a:ext cx="4441825" cy="711200"/>
          </a:xfrm>
          <a:prstGeom prst="curvedUpArrow">
            <a:avLst>
              <a:gd name="adj1" fmla="val 41635"/>
              <a:gd name="adj2" fmla="val 135472"/>
              <a:gd name="adj3" fmla="val 39944"/>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chemeClr val="tx1"/>
              </a:solidFill>
              <a:latin typeface="HGPｺﾞｼｯｸM" panose="020B0600000000000000" pitchFamily="50" charset="-128"/>
              <a:ea typeface="HGPｺﾞｼｯｸM" panose="020B0600000000000000" pitchFamily="50" charset="-128"/>
            </a:endParaRPr>
          </a:p>
        </p:txBody>
      </p:sp>
      <p:sp>
        <p:nvSpPr>
          <p:cNvPr id="20" name="テキスト ボックス 19"/>
          <p:cNvSpPr txBox="1"/>
          <p:nvPr/>
        </p:nvSpPr>
        <p:spPr>
          <a:xfrm>
            <a:off x="757362" y="2110737"/>
            <a:ext cx="4704781" cy="584200"/>
          </a:xfrm>
          <a:prstGeom prst="rect">
            <a:avLst/>
          </a:prstGeom>
          <a:noFill/>
        </p:spPr>
        <p:txBody>
          <a:bodyPr wrap="square">
            <a:spAutoFit/>
          </a:bodyPr>
          <a:lstStyle/>
          <a:p>
            <a:pPr algn="ctr">
              <a:defRPr/>
            </a:pPr>
            <a:r>
              <a:rPr lang="ja-JP" altLang="en-US" sz="3200" b="1" u="sng" dirty="0">
                <a:solidFill>
                  <a:srgbClr val="0070C0"/>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エリア全体の価値向上</a:t>
            </a:r>
          </a:p>
        </p:txBody>
      </p:sp>
      <p:pic>
        <p:nvPicPr>
          <p:cNvPr id="21" name="図 1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7530" y="3549011"/>
            <a:ext cx="1109662"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図 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08130" y="3414073"/>
            <a:ext cx="118427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テキスト ボックス 33"/>
          <p:cNvSpPr txBox="1">
            <a:spLocks noChangeArrowheads="1"/>
          </p:cNvSpPr>
          <p:nvPr/>
        </p:nvSpPr>
        <p:spPr bwMode="auto">
          <a:xfrm>
            <a:off x="4891067" y="4526911"/>
            <a:ext cx="15811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a:spcBef>
                <a:spcPct val="0"/>
              </a:spcBef>
              <a:buFontTx/>
              <a:buNone/>
            </a:pPr>
            <a:r>
              <a:rPr lang="ja-JP" altLang="en-US" sz="1600" b="1" i="1" dirty="0">
                <a:solidFill>
                  <a:srgbClr val="FF0000"/>
                </a:solidFill>
                <a:latin typeface="HGPｺﾞｼｯｸM" panose="020B0600000000000000" pitchFamily="50" charset="-128"/>
                <a:ea typeface="HGPｺﾞｼｯｸM" panose="020B0600000000000000" pitchFamily="50" charset="-128"/>
              </a:rPr>
              <a:t>両者の</a:t>
            </a:r>
            <a:endParaRPr lang="en-US" altLang="ja-JP" sz="1600" b="1" i="1" dirty="0">
              <a:solidFill>
                <a:srgbClr val="FF0000"/>
              </a:solidFill>
              <a:latin typeface="HGPｺﾞｼｯｸM" panose="020B0600000000000000" pitchFamily="50" charset="-128"/>
              <a:ea typeface="HGPｺﾞｼｯｸM" panose="020B0600000000000000" pitchFamily="50" charset="-128"/>
            </a:endParaRPr>
          </a:p>
          <a:p>
            <a:pPr algn="ctr">
              <a:spcBef>
                <a:spcPct val="0"/>
              </a:spcBef>
              <a:buFontTx/>
              <a:buNone/>
            </a:pPr>
            <a:r>
              <a:rPr lang="ja-JP" altLang="en-US" sz="1600" b="1" i="1" dirty="0">
                <a:solidFill>
                  <a:srgbClr val="FF0000"/>
                </a:solidFill>
                <a:latin typeface="HGPｺﾞｼｯｸM" panose="020B0600000000000000" pitchFamily="50" charset="-128"/>
                <a:ea typeface="HGPｺﾞｼｯｸM" panose="020B0600000000000000" pitchFamily="50" charset="-128"/>
              </a:rPr>
              <a:t>柔軟な対応</a:t>
            </a:r>
            <a:endParaRPr lang="en-US" altLang="ja-JP" sz="1600" b="1" i="1" dirty="0">
              <a:solidFill>
                <a:srgbClr val="FF0000"/>
              </a:solidFill>
              <a:latin typeface="HGPｺﾞｼｯｸM" panose="020B0600000000000000" pitchFamily="50" charset="-128"/>
              <a:ea typeface="HGPｺﾞｼｯｸM" panose="020B0600000000000000" pitchFamily="50" charset="-128"/>
            </a:endParaRPr>
          </a:p>
        </p:txBody>
      </p:sp>
      <p:sp>
        <p:nvSpPr>
          <p:cNvPr id="24" name="星 4 23"/>
          <p:cNvSpPr/>
          <p:nvPr/>
        </p:nvSpPr>
        <p:spPr>
          <a:xfrm>
            <a:off x="6486505" y="789936"/>
            <a:ext cx="287337" cy="215900"/>
          </a:xfrm>
          <a:prstGeom prst="star4">
            <a:avLst/>
          </a:prstGeom>
          <a:solidFill>
            <a:srgbClr val="FFFF00"/>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HGPｺﾞｼｯｸM" panose="020B0600000000000000" pitchFamily="50" charset="-128"/>
              <a:ea typeface="HGPｺﾞｼｯｸM" panose="020B0600000000000000" pitchFamily="50" charset="-128"/>
            </a:endParaRPr>
          </a:p>
        </p:txBody>
      </p:sp>
      <p:sp>
        <p:nvSpPr>
          <p:cNvPr id="25" name="星 4 24"/>
          <p:cNvSpPr/>
          <p:nvPr/>
        </p:nvSpPr>
        <p:spPr>
          <a:xfrm>
            <a:off x="8205767" y="650236"/>
            <a:ext cx="288925" cy="215900"/>
          </a:xfrm>
          <a:prstGeom prst="star4">
            <a:avLst/>
          </a:prstGeom>
          <a:solidFill>
            <a:srgbClr val="FFFF00"/>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HGPｺﾞｼｯｸM" panose="020B0600000000000000" pitchFamily="50" charset="-128"/>
              <a:ea typeface="HGPｺﾞｼｯｸM" panose="020B0600000000000000" pitchFamily="50" charset="-128"/>
            </a:endParaRPr>
          </a:p>
        </p:txBody>
      </p:sp>
      <p:sp>
        <p:nvSpPr>
          <p:cNvPr id="26" name="星 4 25"/>
          <p:cNvSpPr/>
          <p:nvPr/>
        </p:nvSpPr>
        <p:spPr>
          <a:xfrm>
            <a:off x="7153255" y="934398"/>
            <a:ext cx="287337" cy="215900"/>
          </a:xfrm>
          <a:prstGeom prst="star4">
            <a:avLst/>
          </a:prstGeom>
          <a:solidFill>
            <a:srgbClr val="FFFF00"/>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HGPｺﾞｼｯｸM" panose="020B0600000000000000" pitchFamily="50" charset="-128"/>
              <a:ea typeface="HGPｺﾞｼｯｸM" panose="020B0600000000000000" pitchFamily="50" charset="-128"/>
            </a:endParaRPr>
          </a:p>
        </p:txBody>
      </p:sp>
      <p:sp>
        <p:nvSpPr>
          <p:cNvPr id="27" name="星 4 26"/>
          <p:cNvSpPr/>
          <p:nvPr/>
        </p:nvSpPr>
        <p:spPr>
          <a:xfrm>
            <a:off x="6261080" y="1383661"/>
            <a:ext cx="288925" cy="215900"/>
          </a:xfrm>
          <a:prstGeom prst="star4">
            <a:avLst/>
          </a:prstGeom>
          <a:solidFill>
            <a:srgbClr val="FFFF00"/>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HGPｺﾞｼｯｸM" panose="020B0600000000000000" pitchFamily="50" charset="-128"/>
              <a:ea typeface="HGPｺﾞｼｯｸM" panose="020B0600000000000000" pitchFamily="50" charset="-128"/>
            </a:endParaRPr>
          </a:p>
        </p:txBody>
      </p:sp>
      <p:sp>
        <p:nvSpPr>
          <p:cNvPr id="28" name="星 4 27"/>
          <p:cNvSpPr/>
          <p:nvPr/>
        </p:nvSpPr>
        <p:spPr>
          <a:xfrm>
            <a:off x="8496280" y="1212211"/>
            <a:ext cx="306387" cy="319087"/>
          </a:xfrm>
          <a:prstGeom prst="star4">
            <a:avLst/>
          </a:prstGeom>
          <a:solidFill>
            <a:srgbClr val="FFFF00"/>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HGPｺﾞｼｯｸM" panose="020B0600000000000000" pitchFamily="50" charset="-128"/>
              <a:ea typeface="HGPｺﾞｼｯｸM" panose="020B0600000000000000" pitchFamily="50" charset="-128"/>
            </a:endParaRPr>
          </a:p>
        </p:txBody>
      </p:sp>
      <p:pic>
        <p:nvPicPr>
          <p:cNvPr id="29" name="図 4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519967" y="756598"/>
            <a:ext cx="1184275"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図 4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529367" y="905823"/>
            <a:ext cx="1111250"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星 4 30"/>
          <p:cNvSpPr/>
          <p:nvPr/>
        </p:nvSpPr>
        <p:spPr>
          <a:xfrm>
            <a:off x="7618392" y="1277298"/>
            <a:ext cx="287338" cy="215900"/>
          </a:xfrm>
          <a:prstGeom prst="star4">
            <a:avLst/>
          </a:prstGeom>
          <a:solidFill>
            <a:srgbClr val="FFFF00"/>
          </a:solidFill>
          <a:ln w="952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latin typeface="HGPｺﾞｼｯｸM" panose="020B0600000000000000" pitchFamily="50" charset="-128"/>
              <a:ea typeface="HGPｺﾞｼｯｸM" panose="020B0600000000000000" pitchFamily="50" charset="-128"/>
            </a:endParaRPr>
          </a:p>
        </p:txBody>
      </p:sp>
      <p:sp>
        <p:nvSpPr>
          <p:cNvPr id="32" name="正方形/長方形 31"/>
          <p:cNvSpPr/>
          <p:nvPr/>
        </p:nvSpPr>
        <p:spPr>
          <a:xfrm>
            <a:off x="189661" y="5715819"/>
            <a:ext cx="9402574" cy="710552"/>
          </a:xfrm>
          <a:prstGeom prst="rect">
            <a:avLst/>
          </a:prstGeom>
          <a:solidFill>
            <a:srgbClr val="FFFF99"/>
          </a:solidFill>
          <a:effectLst>
            <a:softEdge rad="38100"/>
          </a:effectLst>
        </p:spPr>
        <p:txBody>
          <a:bodyPr wrap="square" tIns="108000" bIns="108000" anchor="ctr" anchorCtr="0">
            <a:spAutoFit/>
          </a:bodyPr>
          <a:lstStyle/>
          <a:p>
            <a:pPr algn="ctr"/>
            <a:r>
              <a:rPr lang="ja-JP" altLang="en-US" dirty="0">
                <a:latin typeface="Meiryo UI" panose="020B0604030504040204" pitchFamily="50" charset="-128"/>
                <a:ea typeface="Meiryo UI" panose="020B0604030504040204" pitchFamily="50" charset="-128"/>
              </a:rPr>
              <a:t>中心市街地に集中投資→地価上昇＆税収確保→税を市全域に投資</a:t>
            </a:r>
            <a:endParaRPr lang="en-US" altLang="ja-JP" dirty="0">
              <a:latin typeface="Meiryo UI" panose="020B0604030504040204" pitchFamily="50" charset="-128"/>
              <a:ea typeface="Meiryo UI" panose="020B0604030504040204" pitchFamily="50" charset="-128"/>
            </a:endParaRPr>
          </a:p>
          <a:p>
            <a:pPr algn="ct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中心市街地</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市全体面積の</a:t>
            </a:r>
            <a:r>
              <a:rPr lang="en-US" altLang="ja-JP" sz="1400" dirty="0">
                <a:latin typeface="Meiryo UI" panose="020B0604030504040204" pitchFamily="50" charset="-128"/>
                <a:ea typeface="Meiryo UI" panose="020B0604030504040204" pitchFamily="50" charset="-128"/>
              </a:rPr>
              <a:t>0.4</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から固定資産税・都市計画税全体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市税の約</a:t>
            </a:r>
            <a:r>
              <a:rPr lang="en-US" altLang="ja-JP" sz="1400" dirty="0">
                <a:latin typeface="Meiryo UI" panose="020B0604030504040204" pitchFamily="50" charset="-128"/>
                <a:ea typeface="Meiryo UI" panose="020B0604030504040204" pitchFamily="50" charset="-128"/>
              </a:rPr>
              <a:t>47</a:t>
            </a:r>
            <a:r>
              <a:rPr lang="ja-JP" altLang="en-US" sz="1400" dirty="0">
                <a:latin typeface="Meiryo UI" panose="020B0604030504040204" pitchFamily="50" charset="-128"/>
                <a:ea typeface="Meiryo UI" panose="020B0604030504040204" pitchFamily="50" charset="-128"/>
              </a:rPr>
              <a:t>％</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a:t>
            </a:r>
            <a:r>
              <a:rPr lang="en-US" altLang="ja-JP" sz="1400" dirty="0">
                <a:latin typeface="Meiryo UI" panose="020B0604030504040204" pitchFamily="50" charset="-128"/>
                <a:ea typeface="Meiryo UI" panose="020B0604030504040204" pitchFamily="50" charset="-128"/>
              </a:rPr>
              <a:t>22</a:t>
            </a:r>
            <a:r>
              <a:rPr lang="ja-JP" altLang="en-US" sz="1400" dirty="0">
                <a:latin typeface="Meiryo UI" panose="020B0604030504040204" pitchFamily="50" charset="-128"/>
                <a:ea typeface="Meiryo UI" panose="020B0604030504040204" pitchFamily="50" charset="-128"/>
              </a:rPr>
              <a:t>％を賄っている</a:t>
            </a:r>
          </a:p>
        </p:txBody>
      </p:sp>
      <p:sp>
        <p:nvSpPr>
          <p:cNvPr id="3" name="右カーブ矢印 2"/>
          <p:cNvSpPr/>
          <p:nvPr/>
        </p:nvSpPr>
        <p:spPr>
          <a:xfrm>
            <a:off x="220232" y="2440189"/>
            <a:ext cx="527869" cy="3328894"/>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990851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rPr>
              <a:t>中心市街地における小学校児童数の推移</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graphicFrame>
        <p:nvGraphicFramePr>
          <p:cNvPr id="5" name="グラフ 4"/>
          <p:cNvGraphicFramePr>
            <a:graphicFrameLocks/>
          </p:cNvGraphicFramePr>
          <p:nvPr>
            <p:extLst>
              <p:ext uri="{D42A27DB-BD31-4B8C-83A1-F6EECF244321}">
                <p14:modId xmlns:p14="http://schemas.microsoft.com/office/powerpoint/2010/main" val="633937602"/>
              </p:ext>
            </p:extLst>
          </p:nvPr>
        </p:nvGraphicFramePr>
        <p:xfrm>
          <a:off x="-294369" y="1219594"/>
          <a:ext cx="7754031" cy="475752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グラフ 24"/>
          <p:cNvGraphicFramePr>
            <a:graphicFrameLocks/>
          </p:cNvGraphicFramePr>
          <p:nvPr/>
        </p:nvGraphicFramePr>
        <p:xfrm>
          <a:off x="-53975" y="2760663"/>
          <a:ext cx="7618413" cy="4170362"/>
        </p:xfrm>
        <a:graphic>
          <a:graphicData uri="http://schemas.openxmlformats.org/presentationml/2006/ole">
            <mc:AlternateContent xmlns:mc="http://schemas.openxmlformats.org/markup-compatibility/2006">
              <mc:Choice xmlns:v="urn:schemas-microsoft-com:vml" Requires="v">
                <p:oleObj name="グラフ" r:id="rId3" imgW="7620660" imgH="4182218" progId="Excel.Chart.8">
                  <p:embed/>
                </p:oleObj>
              </mc:Choice>
              <mc:Fallback>
                <p:oleObj name="グラフ" r:id="rId3" imgW="7620660" imgH="4182218" progId="Excel.Chart.8">
                  <p:embed/>
                  <p:pic>
                    <p:nvPicPr>
                      <p:cNvPr id="0" name=""/>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75" y="2760663"/>
                        <a:ext cx="7618413" cy="417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7" name="Rectangle 6"/>
          <p:cNvSpPr txBox="1">
            <a:spLocks noChangeArrowheads="1"/>
          </p:cNvSpPr>
          <p:nvPr/>
        </p:nvSpPr>
        <p:spPr>
          <a:xfrm>
            <a:off x="306388" y="6242050"/>
            <a:ext cx="2133600" cy="500063"/>
          </a:xfrm>
          <a:prstGeom prst="rect">
            <a:avLst/>
          </a:prstGeom>
          <a:noFill/>
        </p:spPr>
        <p:txBody>
          <a:bodyPr/>
          <a:lstStyle>
            <a:defPPr>
              <a:defRPr lang="ja-JP"/>
            </a:defPPr>
            <a:lvl1pPr marL="0" algn="l" defTabSz="914400" rtl="0" eaLnBrk="1" latinLnBrk="0" hangingPunct="1">
              <a:spcBef>
                <a:spcPct val="20000"/>
              </a:spcBef>
              <a:buChar char="•"/>
              <a:defRPr kumimoji="1" sz="3200" kern="1200">
                <a:solidFill>
                  <a:schemeClr val="tx1"/>
                </a:solidFill>
                <a:latin typeface="Arial" panose="020B0604020202020204" pitchFamily="34" charset="0"/>
                <a:ea typeface="ＭＳ Ｐゴシック" panose="020B0600070205080204" pitchFamily="50" charset="-128"/>
                <a:cs typeface="+mn-cs"/>
              </a:defRPr>
            </a:lvl1pPr>
            <a:lvl2pPr marL="742950" indent="-285750" algn="l" defTabSz="914400" rtl="0" eaLnBrk="1" latinLnBrk="0" hangingPunct="1">
              <a:spcBef>
                <a:spcPct val="20000"/>
              </a:spcBef>
              <a:buChar char="–"/>
              <a:defRPr kumimoji="1" sz="2800" kern="1200">
                <a:solidFill>
                  <a:schemeClr val="tx1"/>
                </a:solidFill>
                <a:latin typeface="Arial" panose="020B0604020202020204" pitchFamily="34" charset="0"/>
                <a:ea typeface="ＭＳ Ｐゴシック" panose="020B0600070205080204" pitchFamily="50" charset="-128"/>
                <a:cs typeface="+mn-cs"/>
              </a:defRPr>
            </a:lvl2pPr>
            <a:lvl3pPr marL="1143000" indent="-228600" algn="l" defTabSz="914400" rtl="0" eaLnBrk="1" latinLnBrk="0" hangingPunct="1">
              <a:spcBef>
                <a:spcPct val="20000"/>
              </a:spcBef>
              <a:buChar char="•"/>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600200" indent="-228600" algn="l" defTabSz="914400" rtl="0" eaLnBrk="1" latinLnBrk="0" hangingPunct="1">
              <a:spcBef>
                <a:spcPct val="20000"/>
              </a:spcBef>
              <a:buChar char="–"/>
              <a:defRPr kumimoji="1" sz="2000" kern="1200">
                <a:solidFill>
                  <a:schemeClr val="tx1"/>
                </a:solidFill>
                <a:latin typeface="Arial" panose="020B0604020202020204" pitchFamily="34" charset="0"/>
                <a:ea typeface="ＭＳ Ｐゴシック" panose="020B0600070205080204" pitchFamily="50" charset="-128"/>
                <a:cs typeface="+mn-cs"/>
              </a:defRPr>
            </a:lvl4pPr>
            <a:lvl5pPr marL="2057400" indent="-228600" algn="l" defTabSz="914400" rtl="0" eaLnBrk="1" latinLnBrk="0" hangingPunct="1">
              <a:spcBef>
                <a:spcPct val="20000"/>
              </a:spcBef>
              <a:buChar char="»"/>
              <a:defRPr kumimoji="1" sz="2000" kern="1200">
                <a:solidFill>
                  <a:schemeClr val="tx1"/>
                </a:solidFill>
                <a:latin typeface="Arial" panose="020B0604020202020204" pitchFamily="34" charset="0"/>
                <a:ea typeface="ＭＳ Ｐゴシック" panose="020B0600070205080204" pitchFamily="50" charset="-128"/>
                <a:cs typeface="+mn-cs"/>
              </a:defRPr>
            </a:lvl5pPr>
            <a:lvl6pPr marL="25146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6pPr>
            <a:lvl7pPr marL="29718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7pPr>
            <a:lvl8pPr marL="34290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8pPr>
            <a:lvl9pPr marL="3886200" indent="-228600" algn="l" defTabSz="914400" rtl="0" eaLnBrk="0" fontAlgn="base" latinLnBrk="0" hangingPunct="0">
              <a:spcBef>
                <a:spcPct val="20000"/>
              </a:spcBef>
              <a:spcAft>
                <a:spcPct val="0"/>
              </a:spcAft>
              <a:buChar char="»"/>
              <a:defRPr kumimoji="1" sz="2000" kern="1200">
                <a:solidFill>
                  <a:schemeClr val="tx1"/>
                </a:solidFill>
                <a:latin typeface="Arial" panose="020B0604020202020204" pitchFamily="34" charset="0"/>
                <a:ea typeface="ＭＳ Ｐゴシック" panose="020B0600070205080204" pitchFamily="50" charset="-128"/>
                <a:cs typeface="+mn-cs"/>
              </a:defRPr>
            </a:lvl9pPr>
          </a:lstStyle>
          <a:p>
            <a:pPr>
              <a:spcBef>
                <a:spcPct val="0"/>
              </a:spcBef>
              <a:buFontTx/>
              <a:buNone/>
            </a:pPr>
            <a:r>
              <a:rPr lang="en-US" altLang="ja-JP" sz="1400">
                <a:solidFill>
                  <a:srgbClr val="FFFFFF"/>
                </a:solidFill>
                <a:latin typeface="HGP創英角ｺﾞｼｯｸUB" panose="020B0900000000000000" pitchFamily="50" charset="-128"/>
                <a:ea typeface="HGP創英角ｺﾞｼｯｸUB" panose="020B0900000000000000" pitchFamily="50" charset="-128"/>
              </a:rPr>
              <a:t>-</a:t>
            </a:r>
            <a:fld id="{C32BAE9E-69A1-49BB-BFEA-4A92FFDFEF99}" type="slidenum">
              <a:rPr lang="en-US" altLang="ja-JP" sz="1400" smtClean="0">
                <a:solidFill>
                  <a:srgbClr val="FFFFFF"/>
                </a:solidFill>
                <a:latin typeface="HGP創英角ｺﾞｼｯｸUB" panose="020B0900000000000000" pitchFamily="50" charset="-128"/>
                <a:ea typeface="HGP創英角ｺﾞｼｯｸUB" panose="020B0900000000000000" pitchFamily="50" charset="-128"/>
              </a:rPr>
              <a:pPr>
                <a:spcBef>
                  <a:spcPct val="0"/>
                </a:spcBef>
                <a:buFontTx/>
                <a:buNone/>
              </a:pPr>
              <a:t>23</a:t>
            </a:fld>
            <a:r>
              <a:rPr lang="en-US" altLang="ja-JP" sz="1400">
                <a:solidFill>
                  <a:srgbClr val="FFFFFF"/>
                </a:solidFill>
                <a:latin typeface="HGP創英角ｺﾞｼｯｸUB" panose="020B0900000000000000" pitchFamily="50" charset="-128"/>
                <a:ea typeface="HGP創英角ｺﾞｼｯｸUB" panose="020B0900000000000000" pitchFamily="50" charset="-128"/>
              </a:rPr>
              <a:t>-</a:t>
            </a:r>
          </a:p>
        </p:txBody>
      </p:sp>
      <p:sp>
        <p:nvSpPr>
          <p:cNvPr id="8" name="テキスト ボックス 34"/>
          <p:cNvSpPr txBox="1">
            <a:spLocks noChangeArrowheads="1"/>
          </p:cNvSpPr>
          <p:nvPr/>
        </p:nvSpPr>
        <p:spPr bwMode="auto">
          <a:xfrm>
            <a:off x="-138113" y="1217990"/>
            <a:ext cx="7597776"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ja-JP" altLang="ja-JP" sz="1600" b="1" dirty="0">
                <a:solidFill>
                  <a:srgbClr val="000000"/>
                </a:solidFill>
                <a:latin typeface="HGPｺﾞｼｯｸM" panose="020B0600000000000000" pitchFamily="50" charset="-128"/>
                <a:ea typeface="HGPｺﾞｼｯｸM" panose="020B0600000000000000" pitchFamily="50" charset="-128"/>
              </a:rPr>
              <a:t>【富山市立小学校児童数と中心市街地（芝園、中央小校区）児童数の推移】</a:t>
            </a:r>
            <a:endParaRPr lang="en-US" altLang="ja-JP" sz="1600" b="1" dirty="0">
              <a:solidFill>
                <a:srgbClr val="000000"/>
              </a:solidFill>
              <a:latin typeface="HGPｺﾞｼｯｸM" panose="020B0600000000000000" pitchFamily="50" charset="-128"/>
              <a:ea typeface="HGPｺﾞｼｯｸM" panose="020B0600000000000000" pitchFamily="50" charset="-128"/>
            </a:endParaRPr>
          </a:p>
        </p:txBody>
      </p:sp>
      <p:pic>
        <p:nvPicPr>
          <p:cNvPr id="9" name="Picture 8"/>
          <p:cNvPicPr>
            <a:picLocks noChangeArrowheads="1"/>
          </p:cNvPicPr>
          <p:nvPr/>
        </p:nvPicPr>
        <p:blipFill>
          <a:blip r:embed="rId5" cstate="print">
            <a:extLst>
              <a:ext uri="{28A0092B-C50C-407E-A947-70E740481C1C}">
                <a14:useLocalDpi xmlns:a14="http://schemas.microsoft.com/office/drawing/2010/main" val="0"/>
              </a:ext>
            </a:extLst>
          </a:blip>
          <a:srcRect l="89513" b="16718"/>
          <a:stretch>
            <a:fillRect/>
          </a:stretch>
        </p:blipFill>
        <p:spPr bwMode="auto">
          <a:xfrm>
            <a:off x="6367463" y="1494215"/>
            <a:ext cx="698500" cy="425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2"/>
          <p:cNvSpPr txBox="1">
            <a:spLocks noChangeArrowheads="1"/>
          </p:cNvSpPr>
          <p:nvPr/>
        </p:nvSpPr>
        <p:spPr bwMode="auto">
          <a:xfrm>
            <a:off x="306388" y="3175377"/>
            <a:ext cx="584200" cy="230188"/>
          </a:xfrm>
          <a:prstGeom prst="rect">
            <a:avLst/>
          </a:prstGeom>
          <a:noFill/>
          <a:ln>
            <a:noFill/>
          </a:ln>
          <a:effectLst>
            <a:prstShdw prst="shdw17" dist="17961" dir="2700000">
              <a:schemeClr val="accent1">
                <a:gamma/>
                <a:shade val="60000"/>
                <a:invGamma/>
              </a:schemeClr>
            </a:prstShdw>
          </a:effectLst>
        </p:spPr>
        <p:txBody>
          <a:bodyPr>
            <a:spAutoFit/>
          </a:bodyPr>
          <a:lstStyle/>
          <a:p>
            <a:pPr eaLnBrk="1" hangingPunct="1">
              <a:spcBef>
                <a:spcPct val="50000"/>
              </a:spcBef>
              <a:defRPr/>
            </a:pPr>
            <a:r>
              <a:rPr lang="en-US" altLang="ja-JP" sz="900" dirty="0">
                <a:solidFill>
                  <a:srgbClr val="000000"/>
                </a:solidFill>
                <a:latin typeface="ＭＳ ゴシック" pitchFamily="49" charset="-128"/>
                <a:ea typeface="ＭＳ ゴシック" pitchFamily="49" charset="-128"/>
              </a:rPr>
              <a:t>(</a:t>
            </a:r>
            <a:r>
              <a:rPr lang="ja-JP" altLang="en-US" sz="900" dirty="0">
                <a:solidFill>
                  <a:srgbClr val="000000"/>
                </a:solidFill>
                <a:latin typeface="ＭＳ ゴシック" pitchFamily="49" charset="-128"/>
                <a:ea typeface="ＭＳ ゴシック" pitchFamily="49" charset="-128"/>
              </a:rPr>
              <a:t>人）</a:t>
            </a:r>
          </a:p>
        </p:txBody>
      </p:sp>
      <p:pic>
        <p:nvPicPr>
          <p:cNvPr id="11" name="Picture 19" descr="芝園広場"/>
          <p:cNvPicPr>
            <a:picLocks noChangeAspect="1" noChangeArrowheads="1"/>
          </p:cNvPicPr>
          <p:nvPr/>
        </p:nvPicPr>
        <p:blipFill>
          <a:blip r:embed="rId6">
            <a:extLst>
              <a:ext uri="{28A0092B-C50C-407E-A947-70E740481C1C}">
                <a14:useLocalDpi xmlns:a14="http://schemas.microsoft.com/office/drawing/2010/main" val="0"/>
              </a:ext>
            </a:extLst>
          </a:blip>
          <a:srcRect r="4572"/>
          <a:stretch>
            <a:fillRect/>
          </a:stretch>
        </p:blipFill>
        <p:spPr bwMode="auto">
          <a:xfrm>
            <a:off x="7105650" y="3477002"/>
            <a:ext cx="1855788" cy="208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1" descr="芝中大階段ベスト"/>
          <p:cNvPicPr>
            <a:picLocks noChangeAspect="1" noChangeArrowheads="1"/>
          </p:cNvPicPr>
          <p:nvPr/>
        </p:nvPicPr>
        <p:blipFill>
          <a:blip r:embed="rId7">
            <a:extLst>
              <a:ext uri="{28A0092B-C50C-407E-A947-70E740481C1C}">
                <a14:useLocalDpi xmlns:a14="http://schemas.microsoft.com/office/drawing/2010/main" val="0"/>
              </a:ext>
            </a:extLst>
          </a:blip>
          <a:srcRect l="4408"/>
          <a:stretch>
            <a:fillRect/>
          </a:stretch>
        </p:blipFill>
        <p:spPr bwMode="auto">
          <a:xfrm>
            <a:off x="7105650" y="1946652"/>
            <a:ext cx="1858963" cy="1458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32"/>
          <p:cNvSpPr txBox="1">
            <a:spLocks noChangeArrowheads="1"/>
          </p:cNvSpPr>
          <p:nvPr/>
        </p:nvSpPr>
        <p:spPr bwMode="auto">
          <a:xfrm>
            <a:off x="6765925" y="1678365"/>
            <a:ext cx="25384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200">
                <a:solidFill>
                  <a:srgbClr val="000000"/>
                </a:solidFill>
                <a:latin typeface="HGPｺﾞｼｯｸE" panose="020B0900000000000000" pitchFamily="50" charset="-128"/>
              </a:rPr>
              <a:t>【</a:t>
            </a:r>
            <a:r>
              <a:rPr lang="ja-JP" altLang="en-US" sz="1200">
                <a:solidFill>
                  <a:srgbClr val="000000"/>
                </a:solidFill>
                <a:latin typeface="HGPｺﾞｼｯｸE" panose="020B0900000000000000" pitchFamily="50" charset="-128"/>
              </a:rPr>
              <a:t>芝園小・中学校</a:t>
            </a:r>
            <a:r>
              <a:rPr lang="en-US" altLang="ja-JP" sz="1200">
                <a:solidFill>
                  <a:srgbClr val="000000"/>
                </a:solidFill>
                <a:latin typeface="HGPｺﾞｼｯｸE" panose="020B0900000000000000" pitchFamily="50" charset="-128"/>
              </a:rPr>
              <a:t>】</a:t>
            </a:r>
          </a:p>
        </p:txBody>
      </p:sp>
      <p:sp>
        <p:nvSpPr>
          <p:cNvPr id="14" name="テキスト ボックス 34"/>
          <p:cNvSpPr txBox="1">
            <a:spLocks noChangeArrowheads="1"/>
          </p:cNvSpPr>
          <p:nvPr/>
        </p:nvSpPr>
        <p:spPr bwMode="auto">
          <a:xfrm>
            <a:off x="5797550" y="6289022"/>
            <a:ext cx="1441450" cy="22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en-US" altLang="ja-JP" sz="800">
                <a:solidFill>
                  <a:srgbClr val="000000"/>
                </a:solidFill>
                <a:latin typeface="HGPｺﾞｼｯｸM" panose="020B0600000000000000" pitchFamily="50" charset="-128"/>
                <a:ea typeface="HGPｺﾞｼｯｸM" panose="020B0600000000000000" pitchFamily="50" charset="-128"/>
              </a:rPr>
              <a:t>※</a:t>
            </a:r>
            <a:r>
              <a:rPr lang="ja-JP" altLang="en-US" sz="800">
                <a:solidFill>
                  <a:srgbClr val="000000"/>
                </a:solidFill>
                <a:latin typeface="HGPｺﾞｼｯｸM" panose="020B0600000000000000" pitchFamily="50" charset="-128"/>
                <a:ea typeface="HGPｺﾞｼｯｸM" panose="020B0600000000000000" pitchFamily="50" charset="-128"/>
              </a:rPr>
              <a:t>出展：学校基本調査</a:t>
            </a:r>
          </a:p>
        </p:txBody>
      </p:sp>
      <p:sp>
        <p:nvSpPr>
          <p:cNvPr id="15" name="Text Box 13"/>
          <p:cNvSpPr txBox="1">
            <a:spLocks noChangeArrowheads="1"/>
          </p:cNvSpPr>
          <p:nvPr/>
        </p:nvSpPr>
        <p:spPr bwMode="auto">
          <a:xfrm>
            <a:off x="6942138" y="1568827"/>
            <a:ext cx="738187" cy="230188"/>
          </a:xfrm>
          <a:prstGeom prst="rect">
            <a:avLst/>
          </a:prstGeom>
          <a:noFill/>
          <a:ln>
            <a:noFill/>
          </a:ln>
          <a:effectLst>
            <a:prstShdw prst="shdw17" dist="17961" dir="2700000">
              <a:schemeClr val="accent1">
                <a:gamma/>
                <a:shade val="60000"/>
                <a:invGamma/>
              </a:schemeClr>
            </a:prstShdw>
          </a:effectLst>
        </p:spPr>
        <p:txBody>
          <a:bodyPr>
            <a:spAutoFit/>
          </a:bodyPr>
          <a:lstStyle/>
          <a:p>
            <a:pPr eaLnBrk="1" hangingPunct="1">
              <a:spcBef>
                <a:spcPct val="50000"/>
              </a:spcBef>
              <a:defRPr/>
            </a:pPr>
            <a:r>
              <a:rPr lang="en-US" altLang="ja-JP" sz="900" dirty="0">
                <a:solidFill>
                  <a:srgbClr val="000000"/>
                </a:solidFill>
                <a:latin typeface="ＭＳ ゴシック" pitchFamily="49" charset="-128"/>
                <a:ea typeface="ＭＳ ゴシック" pitchFamily="49" charset="-128"/>
              </a:rPr>
              <a:t>(</a:t>
            </a:r>
            <a:r>
              <a:rPr lang="ja-JP" altLang="en-US" sz="900" dirty="0">
                <a:solidFill>
                  <a:srgbClr val="000000"/>
                </a:solidFill>
                <a:latin typeface="ＭＳ ゴシック" pitchFamily="49" charset="-128"/>
                <a:ea typeface="ＭＳ ゴシック" pitchFamily="49" charset="-128"/>
              </a:rPr>
              <a:t>人）</a:t>
            </a:r>
          </a:p>
        </p:txBody>
      </p:sp>
      <p:sp>
        <p:nvSpPr>
          <p:cNvPr id="16" name="Text Box 11"/>
          <p:cNvSpPr txBox="1">
            <a:spLocks noChangeArrowheads="1"/>
          </p:cNvSpPr>
          <p:nvPr/>
        </p:nvSpPr>
        <p:spPr bwMode="auto">
          <a:xfrm>
            <a:off x="5978525" y="2105402"/>
            <a:ext cx="736600" cy="230188"/>
          </a:xfrm>
          <a:prstGeom prst="rect">
            <a:avLst/>
          </a:prstGeom>
          <a:noFill/>
          <a:ln>
            <a:noFill/>
          </a:ln>
          <a:effectLst>
            <a:prstShdw prst="shdw17" dist="17961" dir="2700000">
              <a:schemeClr val="accent1">
                <a:gamma/>
                <a:shade val="60000"/>
                <a:invGamma/>
              </a:schemeClr>
            </a:prstShdw>
          </a:effectLst>
        </p:spPr>
        <p:txBody>
          <a:bodyPr>
            <a:spAutoFit/>
          </a:bodyPr>
          <a:lstStyle/>
          <a:p>
            <a:pPr eaLnBrk="1" hangingPunct="1">
              <a:spcBef>
                <a:spcPct val="50000"/>
              </a:spcBef>
              <a:defRPr/>
            </a:pPr>
            <a:r>
              <a:rPr lang="en-US" altLang="ja-JP" sz="900" dirty="0">
                <a:solidFill>
                  <a:srgbClr val="C00000"/>
                </a:solidFill>
                <a:latin typeface="ＭＳ ゴシック" pitchFamily="49" charset="-128"/>
                <a:ea typeface="ＭＳ ゴシック" pitchFamily="49" charset="-128"/>
              </a:rPr>
              <a:t>(</a:t>
            </a:r>
            <a:r>
              <a:rPr lang="ja-JP" altLang="en-US" sz="900" dirty="0">
                <a:solidFill>
                  <a:srgbClr val="C00000"/>
                </a:solidFill>
                <a:latin typeface="ＭＳ ゴシック" pitchFamily="49" charset="-128"/>
                <a:ea typeface="ＭＳ ゴシック" pitchFamily="49" charset="-128"/>
              </a:rPr>
              <a:t>％）</a:t>
            </a:r>
          </a:p>
        </p:txBody>
      </p:sp>
      <p:pic>
        <p:nvPicPr>
          <p:cNvPr id="17" name="Picture 15"/>
          <p:cNvPicPr>
            <a:picLocks noChangeAspect="1" noChangeArrowheads="1"/>
          </p:cNvPicPr>
          <p:nvPr/>
        </p:nvPicPr>
        <p:blipFill>
          <a:blip r:embed="rId8">
            <a:extLst>
              <a:ext uri="{28A0092B-C50C-407E-A947-70E740481C1C}">
                <a14:useLocalDpi xmlns:a14="http://schemas.microsoft.com/office/drawing/2010/main" val="0"/>
              </a:ext>
            </a:extLst>
          </a:blip>
          <a:srcRect l="48849" t="90712" r="30449" b="6267"/>
          <a:stretch>
            <a:fillRect/>
          </a:stretch>
        </p:blipFill>
        <p:spPr bwMode="auto">
          <a:xfrm>
            <a:off x="1073150" y="6342997"/>
            <a:ext cx="1366838" cy="16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0"/>
          <p:cNvSpPr txBox="1">
            <a:spLocks noChangeArrowheads="1"/>
          </p:cNvSpPr>
          <p:nvPr/>
        </p:nvSpPr>
        <p:spPr bwMode="auto">
          <a:xfrm>
            <a:off x="5897563" y="5992159"/>
            <a:ext cx="738187" cy="214313"/>
          </a:xfrm>
          <a:prstGeom prst="rect">
            <a:avLst/>
          </a:prstGeom>
          <a:noFill/>
          <a:ln>
            <a:noFill/>
          </a:ln>
          <a:effectLst>
            <a:prstShdw prst="shdw17" dist="17961" dir="2700000">
              <a:schemeClr val="accent1">
                <a:gamma/>
                <a:shade val="60000"/>
                <a:invGamma/>
              </a:schemeClr>
            </a:prstShdw>
          </a:effectLst>
        </p:spPr>
        <p:txBody>
          <a:bodyPr>
            <a:spAutoFit/>
          </a:bodyPr>
          <a:lstStyle/>
          <a:p>
            <a:pPr eaLnBrk="1" hangingPunct="1">
              <a:spcBef>
                <a:spcPct val="50000"/>
              </a:spcBef>
              <a:defRPr/>
            </a:pPr>
            <a:r>
              <a:rPr lang="en-US" altLang="ja-JP" sz="800" dirty="0">
                <a:solidFill>
                  <a:srgbClr val="000000"/>
                </a:solidFill>
                <a:latin typeface="ＭＳ ゴシック" pitchFamily="49" charset="-128"/>
                <a:ea typeface="ＭＳ ゴシック" pitchFamily="49" charset="-128"/>
              </a:rPr>
              <a:t>(</a:t>
            </a:r>
            <a:r>
              <a:rPr lang="ja-JP" altLang="en-US" sz="800" dirty="0">
                <a:solidFill>
                  <a:srgbClr val="000000"/>
                </a:solidFill>
                <a:latin typeface="ＭＳ ゴシック" pitchFamily="49" charset="-128"/>
                <a:ea typeface="ＭＳ ゴシック" pitchFamily="49" charset="-128"/>
              </a:rPr>
              <a:t>年度）</a:t>
            </a:r>
          </a:p>
        </p:txBody>
      </p:sp>
      <p:sp>
        <p:nvSpPr>
          <p:cNvPr id="19" name="テキスト ボックス 34"/>
          <p:cNvSpPr txBox="1">
            <a:spLocks noChangeArrowheads="1"/>
          </p:cNvSpPr>
          <p:nvPr/>
        </p:nvSpPr>
        <p:spPr bwMode="auto">
          <a:xfrm>
            <a:off x="323850" y="814765"/>
            <a:ext cx="94329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800" dirty="0">
                <a:solidFill>
                  <a:srgbClr val="000000"/>
                </a:solidFill>
                <a:latin typeface="HGPｺﾞｼｯｸE" panose="020B0900000000000000" pitchFamily="50" charset="-128"/>
                <a:ea typeface="HGPｺﾞｼｯｸE" panose="020B0900000000000000" pitchFamily="50" charset="-128"/>
              </a:rPr>
              <a:t>・富山市全体に占める中心市街地の小学校児童の割合が </a:t>
            </a:r>
            <a:r>
              <a:rPr lang="ja-JP" altLang="en-US" sz="1800" dirty="0">
                <a:solidFill>
                  <a:srgbClr val="FF0000"/>
                </a:solidFill>
                <a:latin typeface="HGPｺﾞｼｯｸE" panose="020B0900000000000000" pitchFamily="50" charset="-128"/>
                <a:ea typeface="HGPｺﾞｼｯｸE" panose="020B0900000000000000" pitchFamily="50" charset="-128"/>
              </a:rPr>
              <a:t>１．３５ポイント増加 </a:t>
            </a:r>
            <a:r>
              <a:rPr lang="ja-JP" altLang="en-US" sz="1400" dirty="0">
                <a:solidFill>
                  <a:srgbClr val="000000"/>
                </a:solidFill>
                <a:latin typeface="HGPｺﾞｼｯｸE" panose="020B0900000000000000" pitchFamily="50" charset="-128"/>
                <a:ea typeface="HGPｺﾞｼｯｸE" panose="020B0900000000000000" pitchFamily="50" charset="-128"/>
              </a:rPr>
              <a:t>（</a:t>
            </a:r>
            <a:r>
              <a:rPr lang="en-US" altLang="ja-JP" sz="1400" dirty="0">
                <a:solidFill>
                  <a:srgbClr val="000000"/>
                </a:solidFill>
                <a:latin typeface="HGPｺﾞｼｯｸE" panose="020B0900000000000000" pitchFamily="50" charset="-128"/>
                <a:ea typeface="HGPｺﾞｼｯｸE" panose="020B0900000000000000" pitchFamily="50" charset="-128"/>
              </a:rPr>
              <a:t>H19‐H30</a:t>
            </a:r>
            <a:r>
              <a:rPr lang="ja-JP" altLang="en-US" sz="1400" dirty="0">
                <a:solidFill>
                  <a:srgbClr val="000000"/>
                </a:solidFill>
                <a:latin typeface="HGPｺﾞｼｯｸE" panose="020B0900000000000000" pitchFamily="50" charset="-128"/>
                <a:ea typeface="HGPｺﾞｼｯｸE" panose="020B0900000000000000" pitchFamily="50" charset="-128"/>
              </a:rPr>
              <a:t>）</a:t>
            </a:r>
            <a:endParaRPr lang="en-US" altLang="ja-JP" sz="1400" dirty="0">
              <a:solidFill>
                <a:srgbClr val="000000"/>
              </a:solidFill>
              <a:latin typeface="HGPｺﾞｼｯｸE" panose="020B0900000000000000" pitchFamily="50" charset="-128"/>
              <a:ea typeface="HGPｺﾞｼｯｸE" panose="020B0900000000000000" pitchFamily="50" charset="-128"/>
            </a:endParaRPr>
          </a:p>
        </p:txBody>
      </p:sp>
      <p:sp>
        <p:nvSpPr>
          <p:cNvPr id="20" name="テキスト ボックス 34"/>
          <p:cNvSpPr txBox="1">
            <a:spLocks noChangeArrowheads="1"/>
          </p:cNvSpPr>
          <p:nvPr/>
        </p:nvSpPr>
        <p:spPr bwMode="auto">
          <a:xfrm>
            <a:off x="323850" y="525840"/>
            <a:ext cx="8636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50000"/>
              </a:spcBef>
              <a:buFontTx/>
              <a:buNone/>
            </a:pPr>
            <a:r>
              <a:rPr lang="ja-JP" altLang="en-US" sz="1800">
                <a:solidFill>
                  <a:srgbClr val="000000"/>
                </a:solidFill>
                <a:latin typeface="HGPｺﾞｼｯｸE" panose="020B0900000000000000" pitchFamily="50" charset="-128"/>
                <a:ea typeface="HGPｺﾞｼｯｸE" panose="020B0900000000000000" pitchFamily="50" charset="-128"/>
              </a:rPr>
              <a:t>・中心市街地の小学校児童数が </a:t>
            </a:r>
            <a:r>
              <a:rPr lang="ja-JP" altLang="en-US" sz="1800">
                <a:solidFill>
                  <a:srgbClr val="FF0000"/>
                </a:solidFill>
                <a:latin typeface="HGPｺﾞｼｯｸE" panose="020B0900000000000000" pitchFamily="50" charset="-128"/>
                <a:ea typeface="HGPｺﾞｼｯｸE" panose="020B0900000000000000" pitchFamily="50" charset="-128"/>
              </a:rPr>
              <a:t>１</a:t>
            </a:r>
            <a:r>
              <a:rPr lang="en-US" altLang="ja-JP" sz="1800">
                <a:solidFill>
                  <a:srgbClr val="FF0000"/>
                </a:solidFill>
                <a:latin typeface="HGPｺﾞｼｯｸE" panose="020B0900000000000000" pitchFamily="50" charset="-128"/>
                <a:ea typeface="HGPｺﾞｼｯｸE" panose="020B0900000000000000" pitchFamily="50" charset="-128"/>
              </a:rPr>
              <a:t>81</a:t>
            </a:r>
            <a:r>
              <a:rPr lang="ja-JP" altLang="en-US" sz="1800">
                <a:solidFill>
                  <a:srgbClr val="FF0000"/>
                </a:solidFill>
                <a:latin typeface="HGPｺﾞｼｯｸE" panose="020B0900000000000000" pitchFamily="50" charset="-128"/>
                <a:ea typeface="HGPｺﾞｼｯｸE" panose="020B0900000000000000" pitchFamily="50" charset="-128"/>
              </a:rPr>
              <a:t>人（</a:t>
            </a:r>
            <a:r>
              <a:rPr lang="en-US" altLang="ja-JP" sz="1800">
                <a:solidFill>
                  <a:srgbClr val="FF0000"/>
                </a:solidFill>
                <a:latin typeface="HGPｺﾞｼｯｸE" panose="020B0900000000000000" pitchFamily="50" charset="-128"/>
                <a:ea typeface="HGPｺﾞｼｯｸE" panose="020B0900000000000000" pitchFamily="50" charset="-128"/>
              </a:rPr>
              <a:t>21</a:t>
            </a:r>
            <a:r>
              <a:rPr lang="ja-JP" altLang="en-US" sz="1800">
                <a:solidFill>
                  <a:srgbClr val="FF0000"/>
                </a:solidFill>
                <a:latin typeface="HGPｺﾞｼｯｸE" panose="020B0900000000000000" pitchFamily="50" charset="-128"/>
                <a:ea typeface="HGPｺﾞｼｯｸE" panose="020B0900000000000000" pitchFamily="50" charset="-128"/>
              </a:rPr>
              <a:t>．</a:t>
            </a:r>
            <a:r>
              <a:rPr lang="en-US" altLang="ja-JP" sz="1800">
                <a:solidFill>
                  <a:srgbClr val="FF0000"/>
                </a:solidFill>
                <a:latin typeface="HGPｺﾞｼｯｸE" panose="020B0900000000000000" pitchFamily="50" charset="-128"/>
                <a:ea typeface="HGPｺﾞｼｯｸE" panose="020B0900000000000000" pitchFamily="50" charset="-128"/>
              </a:rPr>
              <a:t>6</a:t>
            </a:r>
            <a:r>
              <a:rPr lang="ja-JP" altLang="en-US" sz="1800">
                <a:solidFill>
                  <a:srgbClr val="FF0000"/>
                </a:solidFill>
                <a:latin typeface="HGPｺﾞｼｯｸE" panose="020B0900000000000000" pitchFamily="50" charset="-128"/>
                <a:ea typeface="HGPｺﾞｼｯｸE" panose="020B0900000000000000" pitchFamily="50" charset="-128"/>
              </a:rPr>
              <a:t>％）増加 </a:t>
            </a:r>
            <a:r>
              <a:rPr lang="ja-JP" altLang="en-US" sz="1400">
                <a:solidFill>
                  <a:srgbClr val="000000"/>
                </a:solidFill>
                <a:latin typeface="HGPｺﾞｼｯｸE" panose="020B0900000000000000" pitchFamily="50" charset="-128"/>
                <a:ea typeface="HGPｺﾞｼｯｸE" panose="020B0900000000000000" pitchFamily="50" charset="-128"/>
              </a:rPr>
              <a:t>（</a:t>
            </a:r>
            <a:r>
              <a:rPr lang="en-US" altLang="ja-JP" sz="1400">
                <a:solidFill>
                  <a:srgbClr val="000000"/>
                </a:solidFill>
                <a:latin typeface="HGPｺﾞｼｯｸE" panose="020B0900000000000000" pitchFamily="50" charset="-128"/>
                <a:ea typeface="HGPｺﾞｼｯｸE" panose="020B0900000000000000" pitchFamily="50" charset="-128"/>
              </a:rPr>
              <a:t>H19‐H30</a:t>
            </a:r>
            <a:r>
              <a:rPr lang="ja-JP" altLang="en-US" sz="1400">
                <a:solidFill>
                  <a:srgbClr val="000000"/>
                </a:solidFill>
                <a:latin typeface="HGPｺﾞｼｯｸE" panose="020B0900000000000000" pitchFamily="50" charset="-128"/>
                <a:ea typeface="HGPｺﾞｼｯｸE" panose="020B0900000000000000" pitchFamily="50" charset="-128"/>
              </a:rPr>
              <a:t>）</a:t>
            </a:r>
            <a:endParaRPr lang="en-US" altLang="ja-JP" sz="1400">
              <a:solidFill>
                <a:srgbClr val="000000"/>
              </a:solidFill>
              <a:latin typeface="HGPｺﾞｼｯｸE" panose="020B0900000000000000" pitchFamily="50" charset="-128"/>
              <a:ea typeface="HGPｺﾞｼｯｸE" panose="020B0900000000000000" pitchFamily="50" charset="-128"/>
            </a:endParaRPr>
          </a:p>
        </p:txBody>
      </p:sp>
      <p:sp>
        <p:nvSpPr>
          <p:cNvPr id="21" name="正方形/長方形 20"/>
          <p:cNvSpPr/>
          <p:nvPr/>
        </p:nvSpPr>
        <p:spPr>
          <a:xfrm>
            <a:off x="1149350" y="6238222"/>
            <a:ext cx="211138" cy="714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sp>
        <p:nvSpPr>
          <p:cNvPr id="22" name="テキスト ボックス 2"/>
          <p:cNvSpPr txBox="1">
            <a:spLocks noChangeArrowheads="1"/>
          </p:cNvSpPr>
          <p:nvPr/>
        </p:nvSpPr>
        <p:spPr bwMode="auto">
          <a:xfrm>
            <a:off x="1325563" y="6177897"/>
            <a:ext cx="18589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700">
                <a:solidFill>
                  <a:srgbClr val="000000"/>
                </a:solidFill>
                <a:latin typeface="HGSｺﾞｼｯｸE" panose="020B0900000000000000" pitchFamily="50" charset="-128"/>
                <a:ea typeface="HGSｺﾞｼｯｸE" panose="020B0900000000000000" pitchFamily="50" charset="-128"/>
              </a:rPr>
              <a:t>中心市街地（芝園、中央小学校）児童数</a:t>
            </a:r>
          </a:p>
        </p:txBody>
      </p:sp>
      <p:grpSp>
        <p:nvGrpSpPr>
          <p:cNvPr id="23" name="グループ化 6"/>
          <p:cNvGrpSpPr>
            <a:grpSpLocks/>
          </p:cNvGrpSpPr>
          <p:nvPr/>
        </p:nvGrpSpPr>
        <p:grpSpPr bwMode="auto">
          <a:xfrm>
            <a:off x="3403600" y="6225522"/>
            <a:ext cx="209550" cy="100012"/>
            <a:chOff x="3403600" y="6189662"/>
            <a:chExt cx="209550" cy="100727"/>
          </a:xfrm>
        </p:grpSpPr>
        <p:cxnSp>
          <p:nvCxnSpPr>
            <p:cNvPr id="24" name="直線コネクタ 23"/>
            <p:cNvCxnSpPr/>
            <p:nvPr/>
          </p:nvCxnSpPr>
          <p:spPr>
            <a:xfrm>
              <a:off x="3403600" y="6242424"/>
              <a:ext cx="209550" cy="0"/>
            </a:xfrm>
            <a:prstGeom prst="line">
              <a:avLst/>
            </a:prstGeom>
            <a:ln w="28575" cap="rnd">
              <a:solidFill>
                <a:srgbClr val="CC0000"/>
              </a:solidFill>
            </a:ln>
          </p:spPr>
          <p:style>
            <a:lnRef idx="1">
              <a:schemeClr val="accent1"/>
            </a:lnRef>
            <a:fillRef idx="0">
              <a:schemeClr val="accent1"/>
            </a:fillRef>
            <a:effectRef idx="0">
              <a:schemeClr val="accent1"/>
            </a:effectRef>
            <a:fontRef idx="minor">
              <a:schemeClr val="tx1"/>
            </a:fontRef>
          </p:style>
        </p:cxnSp>
        <p:sp>
          <p:nvSpPr>
            <p:cNvPr id="25" name="円/楕円 5"/>
            <p:cNvSpPr/>
            <p:nvPr/>
          </p:nvSpPr>
          <p:spPr>
            <a:xfrm>
              <a:off x="3459163" y="6189662"/>
              <a:ext cx="100012" cy="100727"/>
            </a:xfrm>
            <a:prstGeom prst="ellipse">
              <a:avLst/>
            </a:prstGeom>
            <a:solidFill>
              <a:srgbClr val="CC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solidFill>
                  <a:srgbClr val="FFFFFF"/>
                </a:solidFill>
              </a:endParaRPr>
            </a:p>
          </p:txBody>
        </p:sp>
      </p:grpSp>
      <p:sp>
        <p:nvSpPr>
          <p:cNvPr id="26" name="テキスト ボックス 34"/>
          <p:cNvSpPr txBox="1">
            <a:spLocks noChangeArrowheads="1"/>
          </p:cNvSpPr>
          <p:nvPr/>
        </p:nvSpPr>
        <p:spPr bwMode="auto">
          <a:xfrm>
            <a:off x="3606800" y="6177897"/>
            <a:ext cx="246697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FontTx/>
              <a:buNone/>
            </a:pPr>
            <a:r>
              <a:rPr lang="ja-JP" altLang="en-US" sz="700">
                <a:solidFill>
                  <a:srgbClr val="000000"/>
                </a:solidFill>
                <a:latin typeface="HGSｺﾞｼｯｸE" panose="020B0900000000000000" pitchFamily="50" charset="-128"/>
                <a:ea typeface="HGSｺﾞｼｯｸE" panose="020B0900000000000000" pitchFamily="50" charset="-128"/>
              </a:rPr>
              <a:t>中心市街地（芝園、中央小学校）児童数の割合</a:t>
            </a:r>
          </a:p>
        </p:txBody>
      </p:sp>
    </p:spTree>
    <p:extLst>
      <p:ext uri="{BB962C8B-B14F-4D97-AF65-F5344CB8AC3E}">
        <p14:creationId xmlns:p14="http://schemas.microsoft.com/office/powerpoint/2010/main" val="3056548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6"/>
          <p:cNvSpPr>
            <a:spLocks noGrp="1" noChangeArrowheads="1"/>
          </p:cNvSpPr>
          <p:nvPr>
            <p:ph type="sldNum" sz="quarter" idx="4294967295"/>
          </p:nvPr>
        </p:nvSpPr>
        <p:spPr>
          <a:xfrm>
            <a:off x="7185026" y="6526213"/>
            <a:ext cx="2232025" cy="6477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l" eaLnBrk="1" hangingPunct="1">
              <a:spcBef>
                <a:spcPct val="0"/>
              </a:spcBef>
              <a:buFontTx/>
              <a:buNone/>
            </a:pPr>
            <a:r>
              <a:rPr lang="en-US" altLang="ja-JP" sz="1400">
                <a:solidFill>
                  <a:srgbClr val="FFFFFF"/>
                </a:solidFill>
                <a:latin typeface="HGP創英角ｺﾞｼｯｸUB" pitchFamily="50" charset="-128"/>
                <a:ea typeface="HGP創英角ｺﾞｼｯｸUB" pitchFamily="50" charset="-128"/>
              </a:rPr>
              <a:t>‐</a:t>
            </a:r>
            <a:fld id="{6CC29CF8-082B-475C-8FC9-50E916E459F0}" type="slidenum">
              <a:rPr lang="en-US" altLang="ja-JP" sz="1400">
                <a:solidFill>
                  <a:srgbClr val="FFFFFF"/>
                </a:solidFill>
                <a:latin typeface="HGP創英角ｺﾞｼｯｸUB" pitchFamily="50" charset="-128"/>
                <a:ea typeface="HGP創英角ｺﾞｼｯｸUB" pitchFamily="50" charset="-128"/>
              </a:rPr>
              <a:pPr algn="l" eaLnBrk="1" hangingPunct="1">
                <a:spcBef>
                  <a:spcPct val="0"/>
                </a:spcBef>
                <a:buFontTx/>
                <a:buNone/>
              </a:pPr>
              <a:t>24</a:t>
            </a:fld>
            <a:r>
              <a:rPr lang="en-US" altLang="ja-JP" sz="1400">
                <a:solidFill>
                  <a:srgbClr val="FFFFFF"/>
                </a:solidFill>
                <a:latin typeface="HGP創英角ｺﾞｼｯｸUB" pitchFamily="50" charset="-128"/>
                <a:ea typeface="HGP創英角ｺﾞｼｯｸUB" pitchFamily="50" charset="-128"/>
              </a:rPr>
              <a:t>‐</a:t>
            </a:r>
          </a:p>
        </p:txBody>
      </p:sp>
      <p:sp>
        <p:nvSpPr>
          <p:cNvPr id="8195" name="スライド番号プレースホルダー 2"/>
          <p:cNvSpPr txBox="1">
            <a:spLocks noGrp="1"/>
          </p:cNvSpPr>
          <p:nvPr/>
        </p:nvSpPr>
        <p:spPr bwMode="auto">
          <a:xfrm>
            <a:off x="7258050" y="63087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r" eaLnBrk="1" hangingPunct="1">
              <a:spcBef>
                <a:spcPct val="0"/>
              </a:spcBef>
              <a:buFontTx/>
              <a:buNone/>
            </a:pPr>
            <a:fld id="{8EA0FF39-33EB-4177-9962-C8469C0C0365}" type="slidenum">
              <a:rPr lang="en-US" altLang="ja-JP" sz="1000">
                <a:solidFill>
                  <a:srgbClr val="000000"/>
                </a:solidFill>
                <a:latin typeface="HG丸ｺﾞｼｯｸM-PRO" pitchFamily="50" charset="-128"/>
                <a:ea typeface="HG丸ｺﾞｼｯｸM-PRO" pitchFamily="50" charset="-128"/>
              </a:rPr>
              <a:pPr algn="r" eaLnBrk="1" hangingPunct="1">
                <a:spcBef>
                  <a:spcPct val="0"/>
                </a:spcBef>
                <a:buFontTx/>
                <a:buNone/>
              </a:pPr>
              <a:t>24</a:t>
            </a:fld>
            <a:endParaRPr lang="en-US" altLang="ja-JP" sz="1000">
              <a:solidFill>
                <a:srgbClr val="000000"/>
              </a:solidFill>
              <a:latin typeface="HG丸ｺﾞｼｯｸM-PRO" pitchFamily="50" charset="-128"/>
              <a:ea typeface="HG丸ｺﾞｼｯｸM-PRO" pitchFamily="50" charset="-128"/>
            </a:endParaRPr>
          </a:p>
        </p:txBody>
      </p:sp>
      <p:pic>
        <p:nvPicPr>
          <p:cNvPr id="8197" name="Picture 2" descr="f_top"/>
          <p:cNvPicPr>
            <a:picLocks noChangeAspect="1" noChangeArrowheads="1"/>
          </p:cNvPicPr>
          <p:nvPr/>
        </p:nvPicPr>
        <p:blipFill>
          <a:blip r:embed="rId3">
            <a:extLst>
              <a:ext uri="{28A0092B-C50C-407E-A947-70E740481C1C}">
                <a14:useLocalDpi xmlns:a14="http://schemas.microsoft.com/office/drawing/2010/main" val="0"/>
              </a:ext>
            </a:extLst>
          </a:blip>
          <a:srcRect t="2342" b="2844"/>
          <a:stretch>
            <a:fillRect/>
          </a:stretch>
        </p:blipFill>
        <p:spPr bwMode="auto">
          <a:xfrm>
            <a:off x="1" y="-10692"/>
            <a:ext cx="9905999" cy="68686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Rectangle 2"/>
          <p:cNvSpPr txBox="1">
            <a:spLocks noChangeArrowheads="1"/>
          </p:cNvSpPr>
          <p:nvPr/>
        </p:nvSpPr>
        <p:spPr bwMode="auto">
          <a:xfrm>
            <a:off x="298451" y="2794000"/>
            <a:ext cx="934402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eaLnBrk="1" hangingPunct="1">
              <a:lnSpc>
                <a:spcPct val="150000"/>
              </a:lnSpc>
              <a:spcBef>
                <a:spcPct val="0"/>
              </a:spcBef>
              <a:buFontTx/>
              <a:buNone/>
            </a:pPr>
            <a:r>
              <a:rPr lang="ja-JP" altLang="en-US" sz="4400" b="1" dirty="0">
                <a:solidFill>
                  <a:srgbClr val="FFFFFF"/>
                </a:solidFill>
                <a:latin typeface="BIZ UDPゴシック" panose="020B0400000000000000" pitchFamily="50" charset="-128"/>
                <a:ea typeface="BIZ UDPゴシック" panose="020B0400000000000000" pitchFamily="50" charset="-128"/>
              </a:rPr>
              <a:t>★公共施設マネジメント</a:t>
            </a:r>
            <a:endParaRPr lang="en-US" altLang="ja-JP" sz="4400" b="1" dirty="0">
              <a:solidFill>
                <a:srgbClr val="FFFFFF"/>
              </a:solidFill>
              <a:latin typeface="BIZ UDPゴシック" panose="020B0400000000000000" pitchFamily="50" charset="-128"/>
              <a:ea typeface="BIZ UDPゴシック" panose="020B0400000000000000" pitchFamily="50" charset="-128"/>
            </a:endParaRPr>
          </a:p>
          <a:p>
            <a:pPr algn="ctr" eaLnBrk="1" hangingPunct="1">
              <a:lnSpc>
                <a:spcPct val="150000"/>
              </a:lnSpc>
              <a:spcBef>
                <a:spcPct val="0"/>
              </a:spcBef>
              <a:buFontTx/>
              <a:buNone/>
            </a:pPr>
            <a:r>
              <a:rPr lang="ja-JP" altLang="en-US" sz="4400" b="1" dirty="0">
                <a:solidFill>
                  <a:srgbClr val="FFFFFF"/>
                </a:solidFill>
                <a:latin typeface="BIZ UDPゴシック" panose="020B0400000000000000" pitchFamily="50" charset="-128"/>
                <a:ea typeface="BIZ UDPゴシック" panose="020B0400000000000000" pitchFamily="50" charset="-128"/>
              </a:rPr>
              <a:t>★中山間地の活性化</a:t>
            </a:r>
          </a:p>
        </p:txBody>
      </p:sp>
    </p:spTree>
    <p:extLst>
      <p:ext uri="{BB962C8B-B14F-4D97-AF65-F5344CB8AC3E}">
        <p14:creationId xmlns:p14="http://schemas.microsoft.com/office/powerpoint/2010/main" val="14625149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dirty="0">
                <a:solidFill>
                  <a:schemeClr val="tx1">
                    <a:lumMod val="65000"/>
                    <a:lumOff val="35000"/>
                  </a:schemeClr>
                </a:solidFill>
                <a:latin typeface="BIZ UDPゴシック" panose="020B0400000000000000" pitchFamily="50" charset="-128"/>
                <a:ea typeface="BIZ UDPゴシック" panose="020B0400000000000000" pitchFamily="50" charset="-128"/>
              </a:rPr>
              <a:t>市町村合併（類似施設）</a:t>
            </a:r>
            <a:endParaRPr kumimoji="1" lang="ja-JP" altLang="en-US" sz="2400" dirty="0">
              <a:latin typeface="BIZ UDPゴシック" panose="020B0400000000000000" pitchFamily="50" charset="-128"/>
              <a:ea typeface="BIZ UDPゴシック" panose="020B0400000000000000" pitchFamily="50" charset="-128"/>
            </a:endParaRPr>
          </a:p>
        </p:txBody>
      </p:sp>
      <p:pic>
        <p:nvPicPr>
          <p:cNvPr id="4" name="図 3" descr="概念図 0219"/>
          <p:cNvPicPr/>
          <p:nvPr/>
        </p:nvPicPr>
        <p:blipFill>
          <a:blip r:embed="rId3" cstate="print"/>
          <a:srcRect/>
          <a:stretch>
            <a:fillRect/>
          </a:stretch>
        </p:blipFill>
        <p:spPr bwMode="auto">
          <a:xfrm>
            <a:off x="2883319" y="1797028"/>
            <a:ext cx="3667422" cy="4001998"/>
          </a:xfrm>
          <a:prstGeom prst="rect">
            <a:avLst/>
          </a:prstGeom>
          <a:noFill/>
          <a:ln w="9525">
            <a:noFill/>
            <a:miter lim="800000"/>
            <a:headEnd/>
            <a:tailEnd/>
          </a:ln>
        </p:spPr>
      </p:pic>
      <p:pic>
        <p:nvPicPr>
          <p:cNvPr id="5" name="図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56614" y="5005278"/>
            <a:ext cx="1864445" cy="1312570"/>
          </a:xfrm>
          <a:prstGeom prst="rect">
            <a:avLst/>
          </a:prstGeom>
        </p:spPr>
      </p:pic>
      <p:pic>
        <p:nvPicPr>
          <p:cNvPr id="6" name="図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29038" y="843007"/>
            <a:ext cx="2605788" cy="1738125"/>
          </a:xfrm>
          <a:prstGeom prst="rect">
            <a:avLst/>
          </a:prstGeom>
          <a:ln>
            <a:solidFill>
              <a:srgbClr val="0070C0"/>
            </a:solidFill>
          </a:ln>
        </p:spPr>
      </p:pic>
      <p:sp>
        <p:nvSpPr>
          <p:cNvPr id="7" name="円/楕円 6"/>
          <p:cNvSpPr/>
          <p:nvPr/>
        </p:nvSpPr>
        <p:spPr bwMode="auto">
          <a:xfrm>
            <a:off x="6273846" y="3140968"/>
            <a:ext cx="914400" cy="562630"/>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ja-JP" altLang="en-US" sz="2000" b="1">
              <a:latin typeface="Arial" pitchFamily="34" charset="0"/>
              <a:ea typeface="ＭＳ Ｐゴシック" pitchFamily="50" charset="-128"/>
            </a:endParaRPr>
          </a:p>
        </p:txBody>
      </p:sp>
      <p:sp>
        <p:nvSpPr>
          <p:cNvPr id="8" name="角丸四角形 7"/>
          <p:cNvSpPr/>
          <p:nvPr/>
        </p:nvSpPr>
        <p:spPr bwMode="auto">
          <a:xfrm>
            <a:off x="5817096" y="3598168"/>
            <a:ext cx="914400" cy="442674"/>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fontAlgn="base">
              <a:spcBef>
                <a:spcPct val="50000"/>
              </a:spcBef>
              <a:spcAft>
                <a:spcPct val="0"/>
              </a:spcAft>
            </a:pPr>
            <a:endParaRPr lang="ja-JP" altLang="en-US" sz="2000" b="1">
              <a:latin typeface="Arial" pitchFamily="34" charset="0"/>
              <a:ea typeface="ＭＳ Ｐゴシック" pitchFamily="50" charset="-128"/>
            </a:endParaRPr>
          </a:p>
        </p:txBody>
      </p:sp>
      <p:pic>
        <p:nvPicPr>
          <p:cNvPr id="9" name="図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19762" y="2832515"/>
            <a:ext cx="2115065" cy="1531307"/>
          </a:xfrm>
          <a:prstGeom prst="rect">
            <a:avLst/>
          </a:prstGeom>
        </p:spPr>
      </p:pic>
      <p:pic>
        <p:nvPicPr>
          <p:cNvPr id="10" name="図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7016" y="1942552"/>
            <a:ext cx="2164123" cy="1419665"/>
          </a:xfrm>
          <a:prstGeom prst="rect">
            <a:avLst/>
          </a:prstGeom>
        </p:spPr>
      </p:pic>
      <p:pic>
        <p:nvPicPr>
          <p:cNvPr id="11" name="図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2974" y="4689562"/>
            <a:ext cx="2081853" cy="1540572"/>
          </a:xfrm>
          <a:prstGeom prst="rect">
            <a:avLst/>
          </a:prstGeom>
        </p:spPr>
      </p:pic>
      <p:pic>
        <p:nvPicPr>
          <p:cNvPr id="12" name="図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3593" y="3505772"/>
            <a:ext cx="2136251" cy="1333021"/>
          </a:xfrm>
          <a:prstGeom prst="rect">
            <a:avLst/>
          </a:prstGeom>
        </p:spPr>
      </p:pic>
      <p:pic>
        <p:nvPicPr>
          <p:cNvPr id="13" name="図 1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7016" y="4982648"/>
            <a:ext cx="1775705" cy="1306919"/>
          </a:xfrm>
          <a:prstGeom prst="rect">
            <a:avLst/>
          </a:prstGeom>
        </p:spPr>
      </p:pic>
      <p:sp>
        <p:nvSpPr>
          <p:cNvPr id="14" name="角丸四角形 13"/>
          <p:cNvSpPr/>
          <p:nvPr/>
        </p:nvSpPr>
        <p:spPr bwMode="auto">
          <a:xfrm>
            <a:off x="2821138" y="976024"/>
            <a:ext cx="3313738" cy="783193"/>
          </a:xfrm>
          <a:prstGeom prst="roundRect">
            <a:avLst/>
          </a:prstGeom>
          <a:solidFill>
            <a:srgbClr val="66FFFF">
              <a:alpha val="50000"/>
            </a:srgbClr>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r>
              <a:rPr lang="ja-JP" altLang="en-US" sz="2000" b="1" dirty="0">
                <a:latin typeface="HG丸ｺﾞｼｯｸM-PRO" panose="020F0600000000000000" pitchFamily="50" charset="-128"/>
                <a:ea typeface="HG丸ｺﾞｼｯｸM-PRO" panose="020F0600000000000000" pitchFamily="50" charset="-128"/>
              </a:rPr>
              <a:t>富山市が目指す都市構造との整合性</a:t>
            </a:r>
            <a:endParaRPr lang="en-US" altLang="ja-JP" sz="2000" b="1" dirty="0">
              <a:latin typeface="HG丸ｺﾞｼｯｸM-PRO" panose="020F0600000000000000" pitchFamily="50" charset="-128"/>
              <a:ea typeface="HG丸ｺﾞｼｯｸM-PRO" panose="020F0600000000000000" pitchFamily="50" charset="-128"/>
            </a:endParaRPr>
          </a:p>
        </p:txBody>
      </p:sp>
      <p:sp>
        <p:nvSpPr>
          <p:cNvPr id="15" name="角丸四角形 14"/>
          <p:cNvSpPr/>
          <p:nvPr/>
        </p:nvSpPr>
        <p:spPr bwMode="auto">
          <a:xfrm>
            <a:off x="729492" y="976025"/>
            <a:ext cx="1850133" cy="783193"/>
          </a:xfrm>
          <a:prstGeom prst="roundRect">
            <a:avLst/>
          </a:prstGeom>
          <a:solidFill>
            <a:srgbClr val="FFC000">
              <a:alpha val="50000"/>
            </a:srgbClr>
          </a:solidFill>
          <a:ln>
            <a:noFill/>
          </a:ln>
          <a:effectLst>
            <a:outerShdw blurRad="50800" dist="38100" algn="l" rotWithShape="0">
              <a:prstClr val="black">
                <a:alpha val="40000"/>
              </a:prstClr>
            </a:outerShdw>
          </a:effectLst>
        </p:spPr>
        <p:txBody>
          <a:bodyPr vert="horz" wrap="square" lIns="91440" tIns="45720" rIns="91440" bIns="45720" numCol="1" rtlCol="0" anchor="t" anchorCtr="0" compatLnSpc="1">
            <a:prstTxWarp prst="textNoShape">
              <a:avLst/>
            </a:prstTxWarp>
            <a:spAutoFit/>
          </a:bodyPr>
          <a:lstStyle/>
          <a:p>
            <a:pPr algn="ctr"/>
            <a:r>
              <a:rPr lang="ja-JP" altLang="en-US" sz="2000" b="1" dirty="0">
                <a:latin typeface="HG丸ｺﾞｼｯｸM-PRO" panose="020F0600000000000000" pitchFamily="50" charset="-128"/>
                <a:ea typeface="HG丸ｺﾞｼｯｸM-PRO" panose="020F0600000000000000" pitchFamily="50" charset="-128"/>
              </a:rPr>
              <a:t>重複施設機能の見直し</a:t>
            </a:r>
            <a:endParaRPr lang="en-US" altLang="ja-JP" sz="2000" b="1" dirty="0">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4245493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dirty="0">
                <a:solidFill>
                  <a:schemeClr val="tx1">
                    <a:lumMod val="65000"/>
                    <a:lumOff val="35000"/>
                  </a:schemeClr>
                </a:solidFill>
                <a:latin typeface="BIZ UDPゴシック" panose="020B0400000000000000" pitchFamily="50" charset="-128"/>
                <a:ea typeface="BIZ UDPゴシック" panose="020B0400000000000000" pitchFamily="50" charset="-128"/>
              </a:rPr>
              <a:t>他都市との比較</a:t>
            </a:r>
            <a:endParaRPr kumimoji="1" lang="ja-JP" altLang="en-US" sz="2400" dirty="0">
              <a:latin typeface="BIZ UDPゴシック" panose="020B0400000000000000" pitchFamily="50" charset="-128"/>
              <a:ea typeface="BIZ UDPゴシック" panose="020B0400000000000000" pitchFamily="50" charset="-128"/>
            </a:endParaRPr>
          </a:p>
        </p:txBody>
      </p:sp>
      <p:pic>
        <p:nvPicPr>
          <p:cNvPr id="4" name="図 3"/>
          <p:cNvPicPr>
            <a:picLocks noChangeAspect="1"/>
          </p:cNvPicPr>
          <p:nvPr/>
        </p:nvPicPr>
        <p:blipFill>
          <a:blip r:embed="rId3"/>
          <a:stretch>
            <a:fillRect/>
          </a:stretch>
        </p:blipFill>
        <p:spPr>
          <a:xfrm>
            <a:off x="178950" y="777507"/>
            <a:ext cx="8713530" cy="5627847"/>
          </a:xfrm>
          <a:prstGeom prst="rect">
            <a:avLst/>
          </a:prstGeom>
        </p:spPr>
      </p:pic>
      <p:sp>
        <p:nvSpPr>
          <p:cNvPr id="5" name="タイトル 2"/>
          <p:cNvSpPr txBox="1">
            <a:spLocks/>
          </p:cNvSpPr>
          <p:nvPr/>
        </p:nvSpPr>
        <p:spPr>
          <a:xfrm>
            <a:off x="606549" y="764704"/>
            <a:ext cx="6986736" cy="1015008"/>
          </a:xfrm>
          <a:prstGeom prst="rect">
            <a:avLst/>
          </a:prstGeom>
        </p:spPr>
        <p:txBody>
          <a:bodyPr vert="horz" rtlCol="0" anchor="ctr">
            <a:noAutofit/>
            <a:scene3d>
              <a:camera prst="orthographicFront"/>
              <a:lightRig rig="soft" dir="t"/>
            </a:scene3d>
            <a:sp3d prstMaterial="softEdge">
              <a:bevelT w="25400" h="25400"/>
            </a:sp3d>
          </a:bodyPr>
          <a:lstStyle>
            <a:lvl1pPr algn="l" rtl="0" eaLnBrk="1" latinLnBrk="0" hangingPunct="1">
              <a:spcBef>
                <a:spcPct val="0"/>
              </a:spcBef>
              <a:buNone/>
              <a:defRPr kumimoji="1"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a:lstStyle>
          <a:p>
            <a:endParaRPr lang="en-US" altLang="ja-JP" sz="1800" dirty="0">
              <a:effectLst/>
            </a:endParaRPr>
          </a:p>
        </p:txBody>
      </p:sp>
      <p:sp>
        <p:nvSpPr>
          <p:cNvPr id="6" name="爆発 2 5"/>
          <p:cNvSpPr/>
          <p:nvPr/>
        </p:nvSpPr>
        <p:spPr>
          <a:xfrm>
            <a:off x="2783951" y="1052736"/>
            <a:ext cx="5960230" cy="2338586"/>
          </a:xfrm>
          <a:prstGeom prst="irregularSeal2">
            <a:avLst/>
          </a:prstGeom>
          <a:solidFill>
            <a:srgbClr val="92D050"/>
          </a:solidFill>
          <a:ln>
            <a:solidFill>
              <a:srgbClr val="92D05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kumimoji="1" lang="ja-JP" altLang="en-US" sz="2000" b="1" dirty="0">
                <a:latin typeface="HG丸ｺﾞｼｯｸM-PRO" panose="020F0600000000000000" pitchFamily="50" charset="-128"/>
                <a:ea typeface="HG丸ｺﾞｼｯｸM-PRO" panose="020F0600000000000000" pitchFamily="50" charset="-128"/>
              </a:rPr>
              <a:t>富山市は</a:t>
            </a:r>
            <a:endParaRPr kumimoji="1" lang="en-US" altLang="ja-JP" sz="2000" b="1" dirty="0">
              <a:latin typeface="HG丸ｺﾞｼｯｸM-PRO" panose="020F0600000000000000" pitchFamily="50" charset="-128"/>
              <a:ea typeface="HG丸ｺﾞｼｯｸM-PRO" panose="020F0600000000000000" pitchFamily="50" charset="-128"/>
            </a:endParaRPr>
          </a:p>
          <a:p>
            <a:pPr algn="ctr"/>
            <a:r>
              <a:rPr kumimoji="1" lang="ja-JP" altLang="en-US" sz="2000" b="1" dirty="0">
                <a:latin typeface="HG丸ｺﾞｼｯｸM-PRO" panose="020F0600000000000000" pitchFamily="50" charset="-128"/>
                <a:ea typeface="HG丸ｺﾞｼｯｸM-PRO" panose="020F0600000000000000" pitchFamily="50" charset="-128"/>
              </a:rPr>
              <a:t>中核市のなかでも</a:t>
            </a:r>
            <a:endParaRPr kumimoji="1" lang="en-US" altLang="ja-JP" sz="2000" b="1" dirty="0">
              <a:latin typeface="HG丸ｺﾞｼｯｸM-PRO" panose="020F0600000000000000" pitchFamily="50" charset="-128"/>
              <a:ea typeface="HG丸ｺﾞｼｯｸM-PRO" panose="020F0600000000000000" pitchFamily="50" charset="-128"/>
            </a:endParaRPr>
          </a:p>
          <a:p>
            <a:pPr algn="ctr"/>
            <a:r>
              <a:rPr lang="ja-JP" altLang="en-US" sz="2000" b="1" dirty="0">
                <a:latin typeface="HG丸ｺﾞｼｯｸM-PRO" panose="020F0600000000000000" pitchFamily="50" charset="-128"/>
                <a:ea typeface="HG丸ｺﾞｼｯｸM-PRO" panose="020F0600000000000000" pitchFamily="50" charset="-128"/>
              </a:rPr>
              <a:t>ハコモノが多い！</a:t>
            </a:r>
            <a:endParaRPr kumimoji="1" lang="ja-JP" altLang="en-US" sz="2000" b="1" dirty="0">
              <a:latin typeface="HG丸ｺﾞｼｯｸM-PRO" panose="020F0600000000000000" pitchFamily="50" charset="-128"/>
              <a:ea typeface="HG丸ｺﾞｼｯｸM-PRO" panose="020F0600000000000000" pitchFamily="50" charset="-128"/>
            </a:endParaRPr>
          </a:p>
        </p:txBody>
      </p:sp>
      <p:sp>
        <p:nvSpPr>
          <p:cNvPr id="7" name="角丸四角形 6"/>
          <p:cNvSpPr/>
          <p:nvPr/>
        </p:nvSpPr>
        <p:spPr bwMode="auto">
          <a:xfrm>
            <a:off x="2154227" y="5800238"/>
            <a:ext cx="4818549" cy="578882"/>
          </a:xfrm>
          <a:prstGeom prst="roundRect">
            <a:avLst/>
          </a:prstGeom>
          <a:solidFill>
            <a:srgbClr val="FF9999"/>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r>
              <a:rPr kumimoji="1" lang="ja-JP" altLang="en-US" sz="2800" b="1" i="0" u="none" strike="noStrike" cap="none" normalizeH="0" baseline="0" dirty="0">
                <a:ln>
                  <a:noFill/>
                </a:ln>
                <a:solidFill>
                  <a:schemeClr val="tx1"/>
                </a:solidFill>
                <a:effectLst/>
                <a:latin typeface="Arial" pitchFamily="34" charset="0"/>
                <a:ea typeface="ＭＳ Ｐゴシック" pitchFamily="50" charset="-128"/>
              </a:rPr>
              <a:t>中核市で比較すると全国</a:t>
            </a:r>
            <a:r>
              <a:rPr kumimoji="1" lang="en-US" altLang="ja-JP" sz="2800" b="1" i="0" u="none" strike="noStrike" cap="none" normalizeH="0" baseline="0" dirty="0">
                <a:ln>
                  <a:noFill/>
                </a:ln>
                <a:solidFill>
                  <a:schemeClr val="tx1"/>
                </a:solidFill>
                <a:effectLst/>
                <a:latin typeface="Arial" pitchFamily="34" charset="0"/>
                <a:ea typeface="ＭＳ Ｐゴシック" pitchFamily="50" charset="-128"/>
              </a:rPr>
              <a:t>10</a:t>
            </a:r>
            <a:r>
              <a:rPr kumimoji="1" lang="ja-JP" altLang="en-US" sz="2800" b="1" i="0" u="none" strike="noStrike" cap="none" normalizeH="0" baseline="0" dirty="0">
                <a:ln>
                  <a:noFill/>
                </a:ln>
                <a:solidFill>
                  <a:schemeClr val="tx1"/>
                </a:solidFill>
                <a:effectLst/>
                <a:latin typeface="Arial" pitchFamily="34" charset="0"/>
                <a:ea typeface="ＭＳ Ｐゴシック" pitchFamily="50" charset="-128"/>
              </a:rPr>
              <a:t>位</a:t>
            </a:r>
          </a:p>
        </p:txBody>
      </p:sp>
    </p:spTree>
    <p:extLst>
      <p:ext uri="{BB962C8B-B14F-4D97-AF65-F5344CB8AC3E}">
        <p14:creationId xmlns:p14="http://schemas.microsoft.com/office/powerpoint/2010/main" val="3011542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kern="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地域別実行計画の策定</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4" name="角丸四角形 3"/>
          <p:cNvSpPr/>
          <p:nvPr/>
        </p:nvSpPr>
        <p:spPr bwMode="auto">
          <a:xfrm>
            <a:off x="84287" y="5558500"/>
            <a:ext cx="1368152" cy="460866"/>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24" tIns="45712" rIns="91424" bIns="45712" numCol="1" rtlCol="0" anchor="t" anchorCtr="0" compatLnSpc="1">
            <a:prstTxWarp prst="textNoShape">
              <a:avLst/>
            </a:prstTxWarp>
            <a:spAutoFit/>
          </a:bodyPr>
          <a:lstStyle/>
          <a:p>
            <a:pPr algn="ctr" fontAlgn="base">
              <a:spcBef>
                <a:spcPct val="50000"/>
              </a:spcBef>
              <a:spcAft>
                <a:spcPct val="0"/>
              </a:spcAft>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行政</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bwMode="auto">
          <a:xfrm>
            <a:off x="44742" y="3179863"/>
            <a:ext cx="2360968" cy="578864"/>
          </a:xfrm>
          <a:prstGeom prst="roundRect">
            <a:avLst/>
          </a:prstGeom>
          <a:noFill/>
          <a:ln w="9525" cap="flat" cmpd="sng" algn="ctr">
            <a:noFill/>
            <a:prstDash val="solid"/>
            <a:round/>
            <a:headEnd type="none" w="med" len="med"/>
            <a:tailEnd type="none" w="med" len="med"/>
          </a:ln>
          <a:effectLst/>
        </p:spPr>
        <p:txBody>
          <a:bodyPr vert="horz" wrap="square" lIns="91424" tIns="45712" rIns="91424" bIns="45712" numCol="1" rtlCol="0" anchor="t" anchorCtr="0" compatLnSpc="1">
            <a:prstTxWarp prst="textNoShape">
              <a:avLst/>
            </a:prstTxWarp>
            <a:spAutoFit/>
          </a:bodyPr>
          <a:lstStyle/>
          <a:p>
            <a:pPr fontAlgn="base">
              <a:spcBef>
                <a:spcPct val="50000"/>
              </a:spcBef>
              <a:spcAft>
                <a:spcPct val="0"/>
              </a:spcAft>
            </a:pPr>
            <a:r>
              <a:rPr lang="ja-JP" altLang="en-US" sz="2800" dirty="0">
                <a:latin typeface="Meiryo UI" panose="020B0604030504040204" pitchFamily="50" charset="-128"/>
                <a:ea typeface="Meiryo UI" panose="020B0604030504040204" pitchFamily="50" charset="-128"/>
                <a:cs typeface="Meiryo UI" panose="020B0604030504040204" pitchFamily="50" charset="-128"/>
              </a:rPr>
              <a:t>従来は・・・</a:t>
            </a:r>
            <a:endParaRPr lang="en-US" altLang="ja-JP" sz="2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角丸四角形 5"/>
          <p:cNvSpPr/>
          <p:nvPr/>
        </p:nvSpPr>
        <p:spPr bwMode="auto">
          <a:xfrm>
            <a:off x="5004256" y="3210194"/>
            <a:ext cx="1449395" cy="510760"/>
          </a:xfrm>
          <a:prstGeom prst="roundRect">
            <a:avLst/>
          </a:prstGeom>
          <a:noFill/>
          <a:ln w="9525" cap="flat" cmpd="sng" algn="ctr">
            <a:noFill/>
            <a:prstDash val="solid"/>
            <a:round/>
            <a:headEnd type="none" w="med" len="med"/>
            <a:tailEnd type="none" w="med" len="med"/>
          </a:ln>
          <a:effectLst/>
        </p:spPr>
        <p:txBody>
          <a:bodyPr vert="horz" wrap="square" lIns="91424" tIns="45712" rIns="91424" bIns="45712" numCol="1" rtlCol="0" anchor="t" anchorCtr="0" compatLnSpc="1">
            <a:prstTxWarp prst="textNoShape">
              <a:avLst/>
            </a:prstTxWarp>
            <a:spAutoFit/>
          </a:bodyPr>
          <a:lstStyle/>
          <a:p>
            <a:pPr fontAlgn="base">
              <a:spcBef>
                <a:spcPct val="50000"/>
              </a:spcBef>
              <a:spcAft>
                <a:spcPct val="0"/>
              </a:spcAft>
            </a:pPr>
            <a:r>
              <a:rPr lang="ja-JP" altLang="en-US"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今は・・・</a:t>
            </a:r>
            <a:endParaRPr lang="en-US" altLang="ja-JP" sz="2400"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左右矢印 6"/>
          <p:cNvSpPr/>
          <p:nvPr/>
        </p:nvSpPr>
        <p:spPr bwMode="auto">
          <a:xfrm>
            <a:off x="1633650" y="5312282"/>
            <a:ext cx="1093063" cy="827464"/>
          </a:xfrm>
          <a:prstGeom prst="leftRightArrow">
            <a:avLst/>
          </a:prstGeom>
          <a:solidFill>
            <a:schemeClr val="tx1"/>
          </a:solidFill>
          <a:ln>
            <a:noFill/>
          </a:ln>
          <a:effectLst/>
        </p:spPr>
        <p:txBody>
          <a:bodyPr vert="horz" wrap="square" lIns="91424" tIns="45712" rIns="91424" bIns="45712" numCol="1" rtlCol="0" anchor="t" anchorCtr="0" compatLnSpc="1">
            <a:prstTxWarp prst="textNoShape">
              <a:avLst/>
            </a:prstTxWarp>
            <a:spAutoFit/>
          </a:bodyPr>
          <a:lstStyle/>
          <a:p>
            <a:pPr defTabSz="914239">
              <a:spcBef>
                <a:spcPct val="50000"/>
              </a:spcBef>
            </a:pPr>
            <a:endParaRPr lang="ja-JP" altLang="en-US" sz="2000" b="1">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雲形吹き出し 7"/>
          <p:cNvSpPr/>
          <p:nvPr/>
        </p:nvSpPr>
        <p:spPr bwMode="auto">
          <a:xfrm>
            <a:off x="587072" y="4418287"/>
            <a:ext cx="4024185" cy="634093"/>
          </a:xfrm>
          <a:prstGeom prst="cloudCallout">
            <a:avLst>
              <a:gd name="adj1" fmla="val -46618"/>
              <a:gd name="adj2" fmla="val 58425"/>
            </a:avLst>
          </a:prstGeom>
          <a:solidFill>
            <a:schemeClr val="bg1"/>
          </a:solidFill>
          <a:ln>
            <a:noFill/>
          </a:ln>
          <a:effectLst/>
        </p:spPr>
        <p:txBody>
          <a:bodyPr vert="horz" wrap="square" lIns="91424" tIns="45712" rIns="91424" bIns="45712" numCol="1" rtlCol="0" anchor="t" anchorCtr="0" compatLnSpc="1">
            <a:prstTxWarp prst="textNoShape">
              <a:avLst/>
            </a:prstTxWarp>
            <a:spAutoFit/>
          </a:bodyPr>
          <a:lstStyle/>
          <a:p>
            <a:pPr defTabSz="914239">
              <a:spcBef>
                <a:spcPct val="50000"/>
              </a:spcBef>
            </a:pPr>
            <a:endParaRPr lang="ja-JP" altLang="en-US" sz="2000" b="1">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Oval 68"/>
          <p:cNvSpPr>
            <a:spLocks noChangeArrowheads="1"/>
          </p:cNvSpPr>
          <p:nvPr/>
        </p:nvSpPr>
        <p:spPr bwMode="auto">
          <a:xfrm>
            <a:off x="2452821" y="4602734"/>
            <a:ext cx="778084" cy="165761"/>
          </a:xfrm>
          <a:prstGeom prst="ellipse">
            <a:avLst/>
          </a:prstGeom>
          <a:solidFill>
            <a:srgbClr val="339966">
              <a:alpha val="47842"/>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fontAlgn="b" hangingPunct="1">
              <a:spcBef>
                <a:spcPct val="50000"/>
              </a:spcBef>
              <a:buClrTx/>
              <a:buFontTx/>
              <a:buNone/>
            </a:pPr>
            <a:endParaRPr lang="ja-JP" altLang="en-US" sz="280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AutoShape 71"/>
          <p:cNvSpPr>
            <a:spLocks noChangeArrowheads="1"/>
          </p:cNvSpPr>
          <p:nvPr/>
        </p:nvSpPr>
        <p:spPr bwMode="auto">
          <a:xfrm>
            <a:off x="2596837" y="4491192"/>
            <a:ext cx="415508" cy="190922"/>
          </a:xfrm>
          <a:prstGeom prst="cube">
            <a:avLst>
              <a:gd name="adj" fmla="val 2500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fontAlgn="b" hangingPunct="1">
              <a:spcBef>
                <a:spcPct val="50000"/>
              </a:spcBef>
              <a:buClrTx/>
              <a:buFontTx/>
              <a:buNone/>
            </a:pPr>
            <a:endParaRPr lang="ja-JP" altLang="en-US" sz="2800">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Oval 68"/>
          <p:cNvSpPr>
            <a:spLocks noChangeArrowheads="1"/>
          </p:cNvSpPr>
          <p:nvPr/>
        </p:nvSpPr>
        <p:spPr bwMode="auto">
          <a:xfrm>
            <a:off x="1044951" y="4622895"/>
            <a:ext cx="759798" cy="144658"/>
          </a:xfrm>
          <a:prstGeom prst="ellipse">
            <a:avLst/>
          </a:prstGeom>
          <a:solidFill>
            <a:srgbClr val="339966">
              <a:alpha val="47842"/>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fontAlgn="b" hangingPunct="1">
              <a:spcBef>
                <a:spcPct val="50000"/>
              </a:spcBef>
              <a:buClrTx/>
              <a:buFontTx/>
              <a:buNone/>
            </a:pPr>
            <a:endParaRPr lang="ja-JP" altLang="en-US" sz="280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AutoShape 71"/>
          <p:cNvSpPr>
            <a:spLocks noChangeArrowheads="1"/>
          </p:cNvSpPr>
          <p:nvPr/>
        </p:nvSpPr>
        <p:spPr bwMode="auto">
          <a:xfrm>
            <a:off x="1154872" y="4532658"/>
            <a:ext cx="418154" cy="190922"/>
          </a:xfrm>
          <a:prstGeom prst="cube">
            <a:avLst>
              <a:gd name="adj" fmla="val 2500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fontAlgn="b" hangingPunct="1">
              <a:spcBef>
                <a:spcPct val="50000"/>
              </a:spcBef>
              <a:buClrTx/>
              <a:buFontTx/>
              <a:buNone/>
            </a:pPr>
            <a:endParaRPr lang="ja-JP" altLang="en-US" sz="280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Oval 68"/>
          <p:cNvSpPr>
            <a:spLocks noChangeArrowheads="1"/>
          </p:cNvSpPr>
          <p:nvPr/>
        </p:nvSpPr>
        <p:spPr bwMode="auto">
          <a:xfrm>
            <a:off x="1804749" y="4822004"/>
            <a:ext cx="680703" cy="157304"/>
          </a:xfrm>
          <a:prstGeom prst="ellipse">
            <a:avLst/>
          </a:prstGeom>
          <a:solidFill>
            <a:srgbClr val="339966">
              <a:alpha val="47842"/>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fontAlgn="b" hangingPunct="1">
              <a:spcBef>
                <a:spcPct val="50000"/>
              </a:spcBef>
              <a:buClrTx/>
              <a:buFontTx/>
              <a:buNone/>
            </a:pPr>
            <a:endParaRPr lang="ja-JP" altLang="en-US" sz="2800">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AutoShape 71"/>
          <p:cNvSpPr>
            <a:spLocks noChangeArrowheads="1"/>
          </p:cNvSpPr>
          <p:nvPr/>
        </p:nvSpPr>
        <p:spPr bwMode="auto">
          <a:xfrm>
            <a:off x="1946403" y="4742858"/>
            <a:ext cx="415507" cy="190922"/>
          </a:xfrm>
          <a:prstGeom prst="cube">
            <a:avLst>
              <a:gd name="adj" fmla="val 2500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fontAlgn="b" hangingPunct="1">
              <a:spcBef>
                <a:spcPct val="50000"/>
              </a:spcBef>
              <a:buClrTx/>
              <a:buFontTx/>
              <a:buNone/>
            </a:pPr>
            <a:endParaRPr lang="ja-JP" altLang="en-US" sz="280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Text Box 72"/>
          <p:cNvSpPr txBox="1">
            <a:spLocks noChangeArrowheads="1"/>
          </p:cNvSpPr>
          <p:nvPr/>
        </p:nvSpPr>
        <p:spPr bwMode="auto">
          <a:xfrm>
            <a:off x="1010857" y="4742874"/>
            <a:ext cx="752873" cy="40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hangingPunct="1">
              <a:spcBef>
                <a:spcPct val="0"/>
              </a:spcBef>
              <a:buClrTx/>
              <a:buFontTx/>
              <a:buNone/>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A</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施設</a:t>
            </a:r>
          </a:p>
          <a:p>
            <a:pPr algn="ctr" eaLnBrk="1" hangingPunct="1">
              <a:spcBef>
                <a:spcPct val="0"/>
              </a:spcBef>
              <a:buClrTx/>
              <a:buFontTx/>
              <a:buNone/>
            </a:pP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Text Box 72"/>
          <p:cNvSpPr txBox="1">
            <a:spLocks noChangeArrowheads="1"/>
          </p:cNvSpPr>
          <p:nvPr/>
        </p:nvSpPr>
        <p:spPr bwMode="auto">
          <a:xfrm>
            <a:off x="1732742" y="4909688"/>
            <a:ext cx="772609" cy="40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hangingPunct="1">
              <a:spcBef>
                <a:spcPct val="0"/>
              </a:spcBef>
              <a:buClrTx/>
              <a:buFontTx/>
              <a:buNone/>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B</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施設</a:t>
            </a:r>
          </a:p>
          <a:p>
            <a:pPr algn="ctr" eaLnBrk="1" hangingPunct="1">
              <a:spcBef>
                <a:spcPct val="0"/>
              </a:spcBef>
              <a:buClrTx/>
              <a:buFontTx/>
              <a:buNone/>
            </a:pP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Text Box 72"/>
          <p:cNvSpPr txBox="1">
            <a:spLocks noChangeArrowheads="1"/>
          </p:cNvSpPr>
          <p:nvPr/>
        </p:nvSpPr>
        <p:spPr bwMode="auto">
          <a:xfrm>
            <a:off x="2387858" y="4742858"/>
            <a:ext cx="777542" cy="43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hangingPunct="1">
              <a:spcBef>
                <a:spcPct val="0"/>
              </a:spcBef>
              <a:buClrTx/>
              <a:buFontTx/>
              <a:buNone/>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C</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施設</a:t>
            </a:r>
          </a:p>
          <a:p>
            <a:pPr algn="ctr" eaLnBrk="1" hangingPunct="1">
              <a:spcBef>
                <a:spcPct val="0"/>
              </a:spcBef>
              <a:buClrTx/>
              <a:buFontTx/>
              <a:buNone/>
            </a:pP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Oval 68"/>
          <p:cNvSpPr>
            <a:spLocks noChangeArrowheads="1"/>
          </p:cNvSpPr>
          <p:nvPr/>
        </p:nvSpPr>
        <p:spPr bwMode="auto">
          <a:xfrm>
            <a:off x="3315112" y="4695315"/>
            <a:ext cx="778084" cy="165761"/>
          </a:xfrm>
          <a:prstGeom prst="ellipse">
            <a:avLst/>
          </a:prstGeom>
          <a:solidFill>
            <a:srgbClr val="339966">
              <a:alpha val="47842"/>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fontAlgn="b" hangingPunct="1">
              <a:spcBef>
                <a:spcPct val="50000"/>
              </a:spcBef>
              <a:buClrTx/>
              <a:buFontTx/>
              <a:buNone/>
            </a:pPr>
            <a:endParaRPr lang="ja-JP" altLang="en-US" sz="280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AutoShape 71"/>
          <p:cNvSpPr>
            <a:spLocks noChangeArrowheads="1"/>
          </p:cNvSpPr>
          <p:nvPr/>
        </p:nvSpPr>
        <p:spPr bwMode="auto">
          <a:xfrm>
            <a:off x="3459128" y="4583773"/>
            <a:ext cx="415508" cy="190922"/>
          </a:xfrm>
          <a:prstGeom prst="cube">
            <a:avLst>
              <a:gd name="adj" fmla="val 2500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fontAlgn="b" hangingPunct="1">
              <a:spcBef>
                <a:spcPct val="50000"/>
              </a:spcBef>
              <a:buClrTx/>
              <a:buFontTx/>
              <a:buNone/>
            </a:pPr>
            <a:endParaRPr lang="ja-JP" altLang="en-US" sz="280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Text Box 72"/>
          <p:cNvSpPr txBox="1">
            <a:spLocks noChangeArrowheads="1"/>
          </p:cNvSpPr>
          <p:nvPr/>
        </p:nvSpPr>
        <p:spPr bwMode="auto">
          <a:xfrm>
            <a:off x="3316917" y="4823837"/>
            <a:ext cx="777542" cy="43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hangingPunct="1">
              <a:spcBef>
                <a:spcPct val="0"/>
              </a:spcBef>
              <a:buClrTx/>
              <a:buFontTx/>
              <a:buNone/>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D</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施設</a:t>
            </a:r>
          </a:p>
          <a:p>
            <a:pPr algn="ctr" eaLnBrk="1" hangingPunct="1">
              <a:spcBef>
                <a:spcPct val="0"/>
              </a:spcBef>
              <a:buClrTx/>
              <a:buFontTx/>
              <a:buNone/>
            </a:pP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1" name="Group 81"/>
          <p:cNvGrpSpPr>
            <a:grpSpLocks/>
          </p:cNvGrpSpPr>
          <p:nvPr/>
        </p:nvGrpSpPr>
        <p:grpSpPr bwMode="auto">
          <a:xfrm>
            <a:off x="1932532" y="4762423"/>
            <a:ext cx="374468" cy="219272"/>
            <a:chOff x="3651" y="391"/>
            <a:chExt cx="1200" cy="408"/>
          </a:xfrm>
        </p:grpSpPr>
        <p:sp>
          <p:nvSpPr>
            <p:cNvPr id="22" name="Line 82"/>
            <p:cNvSpPr>
              <a:spLocks noChangeShapeType="1"/>
            </p:cNvSpPr>
            <p:nvPr/>
          </p:nvSpPr>
          <p:spPr bwMode="auto">
            <a:xfrm>
              <a:off x="3651" y="391"/>
              <a:ext cx="1179" cy="40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Line 83"/>
            <p:cNvSpPr>
              <a:spLocks noChangeShapeType="1"/>
            </p:cNvSpPr>
            <p:nvPr/>
          </p:nvSpPr>
          <p:spPr bwMode="auto">
            <a:xfrm flipV="1">
              <a:off x="3654" y="415"/>
              <a:ext cx="1197" cy="37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4" name="Group 81"/>
          <p:cNvGrpSpPr>
            <a:grpSpLocks/>
          </p:cNvGrpSpPr>
          <p:nvPr/>
        </p:nvGrpSpPr>
        <p:grpSpPr bwMode="auto">
          <a:xfrm>
            <a:off x="1186605" y="4523586"/>
            <a:ext cx="374468" cy="219272"/>
            <a:chOff x="3651" y="391"/>
            <a:chExt cx="1200" cy="408"/>
          </a:xfrm>
        </p:grpSpPr>
        <p:sp>
          <p:nvSpPr>
            <p:cNvPr id="25" name="Line 82"/>
            <p:cNvSpPr>
              <a:spLocks noChangeShapeType="1"/>
            </p:cNvSpPr>
            <p:nvPr/>
          </p:nvSpPr>
          <p:spPr bwMode="auto">
            <a:xfrm>
              <a:off x="3651" y="391"/>
              <a:ext cx="1179" cy="40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Line 83"/>
            <p:cNvSpPr>
              <a:spLocks noChangeShapeType="1"/>
            </p:cNvSpPr>
            <p:nvPr/>
          </p:nvSpPr>
          <p:spPr bwMode="auto">
            <a:xfrm flipV="1">
              <a:off x="3654" y="415"/>
              <a:ext cx="1197" cy="37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grpSp>
        <p:nvGrpSpPr>
          <p:cNvPr id="27" name="Group 81"/>
          <p:cNvGrpSpPr>
            <a:grpSpLocks/>
          </p:cNvGrpSpPr>
          <p:nvPr/>
        </p:nvGrpSpPr>
        <p:grpSpPr bwMode="auto">
          <a:xfrm>
            <a:off x="3472990" y="4572174"/>
            <a:ext cx="374468" cy="219272"/>
            <a:chOff x="3651" y="391"/>
            <a:chExt cx="1200" cy="408"/>
          </a:xfrm>
        </p:grpSpPr>
        <p:sp>
          <p:nvSpPr>
            <p:cNvPr id="28" name="Line 82"/>
            <p:cNvSpPr>
              <a:spLocks noChangeShapeType="1"/>
            </p:cNvSpPr>
            <p:nvPr/>
          </p:nvSpPr>
          <p:spPr bwMode="auto">
            <a:xfrm>
              <a:off x="3651" y="391"/>
              <a:ext cx="1179" cy="40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Line 83"/>
            <p:cNvSpPr>
              <a:spLocks noChangeShapeType="1"/>
            </p:cNvSpPr>
            <p:nvPr/>
          </p:nvSpPr>
          <p:spPr bwMode="auto">
            <a:xfrm flipV="1">
              <a:off x="3654" y="415"/>
              <a:ext cx="1197" cy="37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30" name="角丸四角形 29"/>
          <p:cNvSpPr/>
          <p:nvPr/>
        </p:nvSpPr>
        <p:spPr bwMode="auto">
          <a:xfrm>
            <a:off x="2841863" y="5552140"/>
            <a:ext cx="1368152" cy="460866"/>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24" tIns="45712" rIns="91424" bIns="45712" numCol="1" rtlCol="0" anchor="t" anchorCtr="0" compatLnSpc="1">
            <a:prstTxWarp prst="textNoShape">
              <a:avLst/>
            </a:prstTxWarp>
            <a:spAutoFit/>
          </a:bodyPr>
          <a:lstStyle/>
          <a:p>
            <a:pPr algn="ctr" fontAlgn="base">
              <a:spcBef>
                <a:spcPct val="50000"/>
              </a:spcBef>
              <a:spcAft>
                <a:spcPct val="0"/>
              </a:spcAft>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住民</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角丸四角形 30"/>
          <p:cNvSpPr/>
          <p:nvPr/>
        </p:nvSpPr>
        <p:spPr bwMode="auto">
          <a:xfrm>
            <a:off x="1452439" y="3842736"/>
            <a:ext cx="2204508" cy="60777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24" tIns="45712" rIns="91424" bIns="45712" numCol="1" rtlCol="0" anchor="t" anchorCtr="0" compatLnSpc="1">
            <a:prstTxWarp prst="textNoShape">
              <a:avLst/>
            </a:prstTxWarp>
            <a:noAutofit/>
          </a:bodyPr>
          <a:lstStyle/>
          <a:p>
            <a:pPr fontAlgn="base">
              <a:spcBef>
                <a:spcPct val="50000"/>
              </a:spcBef>
              <a:spcAft>
                <a:spcPct val="0"/>
              </a:spcAf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行政側にて案を作成し、最後に意見を求める</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2" name="図 6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85084" y="4401093"/>
            <a:ext cx="576064" cy="96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図 5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3451" y="4473101"/>
            <a:ext cx="779785" cy="890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図 4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86810" y="4473102"/>
            <a:ext cx="741702" cy="88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雲形吹き出し 34"/>
          <p:cNvSpPr/>
          <p:nvPr/>
        </p:nvSpPr>
        <p:spPr bwMode="auto">
          <a:xfrm>
            <a:off x="5867018" y="3589192"/>
            <a:ext cx="4024185" cy="634093"/>
          </a:xfrm>
          <a:prstGeom prst="cloudCallout">
            <a:avLst>
              <a:gd name="adj1" fmla="val -28440"/>
              <a:gd name="adj2" fmla="val 68303"/>
            </a:avLst>
          </a:prstGeom>
          <a:solidFill>
            <a:schemeClr val="bg1"/>
          </a:solidFill>
          <a:ln>
            <a:noFill/>
          </a:ln>
          <a:effectLst/>
        </p:spPr>
        <p:txBody>
          <a:bodyPr vert="horz" wrap="square" lIns="91424" tIns="45712" rIns="91424" bIns="45712" numCol="1" rtlCol="0" anchor="t" anchorCtr="0" compatLnSpc="1">
            <a:prstTxWarp prst="textNoShape">
              <a:avLst/>
            </a:prstTxWarp>
            <a:spAutoFit/>
          </a:bodyPr>
          <a:lstStyle/>
          <a:p>
            <a:pPr defTabSz="914239">
              <a:spcBef>
                <a:spcPct val="50000"/>
              </a:spcBef>
            </a:pPr>
            <a:endParaRPr lang="ja-JP" altLang="en-US" sz="2000" b="1">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角丸四角形 35"/>
          <p:cNvSpPr/>
          <p:nvPr/>
        </p:nvSpPr>
        <p:spPr bwMode="auto">
          <a:xfrm>
            <a:off x="6182837" y="5409823"/>
            <a:ext cx="1914288" cy="460866"/>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24" tIns="45712" rIns="91424" bIns="45712" numCol="1" rtlCol="0" anchor="t" anchorCtr="0" compatLnSpc="1">
            <a:prstTxWarp prst="textNoShape">
              <a:avLst/>
            </a:prstTxWarp>
            <a:spAutoFit/>
          </a:bodyPr>
          <a:lstStyle/>
          <a:p>
            <a:pPr algn="ctr" fontAlgn="base">
              <a:spcBef>
                <a:spcPct val="50000"/>
              </a:spcBef>
              <a:spcAft>
                <a:spcPct val="0"/>
              </a:spcAft>
            </a:pP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行政・住民</a:t>
            </a:r>
            <a:endParaRPr lang="en-US" altLang="ja-JP" sz="2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Text Box 72"/>
          <p:cNvSpPr txBox="1">
            <a:spLocks noChangeArrowheads="1"/>
          </p:cNvSpPr>
          <p:nvPr/>
        </p:nvSpPr>
        <p:spPr bwMode="auto">
          <a:xfrm>
            <a:off x="6187627" y="3906239"/>
            <a:ext cx="752873" cy="40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hangingPunct="1">
              <a:spcBef>
                <a:spcPct val="0"/>
              </a:spcBef>
              <a:buClrTx/>
              <a:buFontTx/>
              <a:buNone/>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A</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施設</a:t>
            </a:r>
          </a:p>
          <a:p>
            <a:pPr algn="ctr" eaLnBrk="1" hangingPunct="1">
              <a:spcBef>
                <a:spcPct val="0"/>
              </a:spcBef>
              <a:buClrTx/>
              <a:buFontTx/>
              <a:buNone/>
            </a:pP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Text Box 72"/>
          <p:cNvSpPr txBox="1">
            <a:spLocks noChangeArrowheads="1"/>
          </p:cNvSpPr>
          <p:nvPr/>
        </p:nvSpPr>
        <p:spPr bwMode="auto">
          <a:xfrm>
            <a:off x="6929432" y="4245952"/>
            <a:ext cx="772609" cy="402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hangingPunct="1">
              <a:spcBef>
                <a:spcPct val="0"/>
              </a:spcBef>
              <a:buClrTx/>
              <a:buFontTx/>
              <a:buNone/>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B</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施設</a:t>
            </a:r>
          </a:p>
          <a:p>
            <a:pPr algn="ctr" eaLnBrk="1" hangingPunct="1">
              <a:spcBef>
                <a:spcPct val="0"/>
              </a:spcBef>
              <a:buClrTx/>
              <a:buFontTx/>
              <a:buNone/>
            </a:pPr>
            <a:endParaRPr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Oval 68"/>
          <p:cNvSpPr>
            <a:spLocks noChangeArrowheads="1"/>
          </p:cNvSpPr>
          <p:nvPr/>
        </p:nvSpPr>
        <p:spPr bwMode="auto">
          <a:xfrm>
            <a:off x="8854168" y="3805624"/>
            <a:ext cx="778084" cy="165761"/>
          </a:xfrm>
          <a:prstGeom prst="ellipse">
            <a:avLst/>
          </a:prstGeom>
          <a:solidFill>
            <a:srgbClr val="339966">
              <a:alpha val="47842"/>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fontAlgn="b" hangingPunct="1">
              <a:spcBef>
                <a:spcPct val="50000"/>
              </a:spcBef>
              <a:buClrTx/>
              <a:buFontTx/>
              <a:buNone/>
            </a:pPr>
            <a:endParaRPr lang="ja-JP" altLang="en-US" sz="280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AutoShape 71"/>
          <p:cNvSpPr>
            <a:spLocks noChangeArrowheads="1"/>
          </p:cNvSpPr>
          <p:nvPr/>
        </p:nvSpPr>
        <p:spPr bwMode="auto">
          <a:xfrm>
            <a:off x="9014724" y="3733615"/>
            <a:ext cx="415508" cy="190922"/>
          </a:xfrm>
          <a:prstGeom prst="cube">
            <a:avLst>
              <a:gd name="adj" fmla="val 2500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fontAlgn="b" hangingPunct="1">
              <a:spcBef>
                <a:spcPct val="50000"/>
              </a:spcBef>
              <a:buClrTx/>
              <a:buFontTx/>
              <a:buNone/>
            </a:pPr>
            <a:endParaRPr lang="ja-JP" altLang="en-US" sz="280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Text Box 72"/>
          <p:cNvSpPr txBox="1">
            <a:spLocks noChangeArrowheads="1"/>
          </p:cNvSpPr>
          <p:nvPr/>
        </p:nvSpPr>
        <p:spPr bwMode="auto">
          <a:xfrm>
            <a:off x="8868714" y="3949639"/>
            <a:ext cx="777542" cy="43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hangingPunct="1">
              <a:spcBef>
                <a:spcPct val="0"/>
              </a:spcBef>
              <a:buClrTx/>
              <a:buFontTx/>
              <a:buNone/>
            </a:pPr>
            <a:r>
              <a:rPr lang="en-US" altLang="ja-JP" sz="1100" dirty="0">
                <a:latin typeface="Meiryo UI" panose="020B0604030504040204" pitchFamily="50" charset="-128"/>
                <a:ea typeface="Meiryo UI" panose="020B0604030504040204" pitchFamily="50" charset="-128"/>
                <a:cs typeface="Meiryo UI" panose="020B0604030504040204" pitchFamily="50" charset="-128"/>
              </a:rPr>
              <a:t>D</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施設</a:t>
            </a:r>
          </a:p>
          <a:p>
            <a:pPr algn="ctr" eaLnBrk="1" hangingPunct="1">
              <a:spcBef>
                <a:spcPct val="0"/>
              </a:spcBef>
              <a:buClrTx/>
              <a:buFontTx/>
              <a:buNone/>
            </a:pP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Oval 68"/>
          <p:cNvSpPr>
            <a:spLocks noChangeArrowheads="1"/>
          </p:cNvSpPr>
          <p:nvPr/>
        </p:nvSpPr>
        <p:spPr bwMode="auto">
          <a:xfrm>
            <a:off x="6187626" y="3820554"/>
            <a:ext cx="778084" cy="165761"/>
          </a:xfrm>
          <a:prstGeom prst="ellipse">
            <a:avLst/>
          </a:prstGeom>
          <a:solidFill>
            <a:srgbClr val="339966">
              <a:alpha val="47842"/>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fontAlgn="b" hangingPunct="1">
              <a:spcBef>
                <a:spcPct val="50000"/>
              </a:spcBef>
              <a:buClrTx/>
              <a:buFontTx/>
              <a:buNone/>
            </a:pPr>
            <a:endParaRPr lang="ja-JP" altLang="en-US" sz="280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AutoShape 71"/>
          <p:cNvSpPr>
            <a:spLocks noChangeArrowheads="1"/>
          </p:cNvSpPr>
          <p:nvPr/>
        </p:nvSpPr>
        <p:spPr bwMode="auto">
          <a:xfrm>
            <a:off x="6331642" y="3709012"/>
            <a:ext cx="415508" cy="190922"/>
          </a:xfrm>
          <a:prstGeom prst="cube">
            <a:avLst>
              <a:gd name="adj" fmla="val 2500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fontAlgn="b" hangingPunct="1">
              <a:spcBef>
                <a:spcPct val="50000"/>
              </a:spcBef>
              <a:buClrTx/>
              <a:buFontTx/>
              <a:buNone/>
            </a:pPr>
            <a:endParaRPr lang="ja-JP" altLang="en-US" sz="280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Oval 68"/>
          <p:cNvSpPr>
            <a:spLocks noChangeArrowheads="1"/>
          </p:cNvSpPr>
          <p:nvPr/>
        </p:nvSpPr>
        <p:spPr bwMode="auto">
          <a:xfrm>
            <a:off x="6995964" y="4173944"/>
            <a:ext cx="778084" cy="165761"/>
          </a:xfrm>
          <a:prstGeom prst="ellipse">
            <a:avLst/>
          </a:prstGeom>
          <a:solidFill>
            <a:srgbClr val="339966">
              <a:alpha val="47842"/>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fontAlgn="b" hangingPunct="1">
              <a:spcBef>
                <a:spcPct val="50000"/>
              </a:spcBef>
              <a:buClrTx/>
              <a:buFontTx/>
              <a:buNone/>
            </a:pPr>
            <a:endParaRPr lang="ja-JP" altLang="en-US" sz="280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AutoShape 71"/>
          <p:cNvSpPr>
            <a:spLocks noChangeArrowheads="1"/>
          </p:cNvSpPr>
          <p:nvPr/>
        </p:nvSpPr>
        <p:spPr bwMode="auto">
          <a:xfrm>
            <a:off x="7142516" y="4055029"/>
            <a:ext cx="415508" cy="190922"/>
          </a:xfrm>
          <a:prstGeom prst="cube">
            <a:avLst>
              <a:gd name="adj" fmla="val 25000"/>
            </a:avLst>
          </a:prstGeom>
          <a:solidFill>
            <a:srgbClr val="C0C0C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fontAlgn="b" hangingPunct="1">
              <a:spcBef>
                <a:spcPct val="50000"/>
              </a:spcBef>
              <a:buClrTx/>
              <a:buFontTx/>
              <a:buNone/>
            </a:pPr>
            <a:endParaRPr lang="ja-JP" altLang="en-US" sz="280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Oval 41"/>
          <p:cNvSpPr>
            <a:spLocks noChangeArrowheads="1"/>
          </p:cNvSpPr>
          <p:nvPr/>
        </p:nvSpPr>
        <p:spPr bwMode="auto">
          <a:xfrm>
            <a:off x="7927870" y="3925758"/>
            <a:ext cx="710275" cy="306387"/>
          </a:xfrm>
          <a:prstGeom prst="ellipse">
            <a:avLst/>
          </a:prstGeom>
          <a:solidFill>
            <a:srgbClr val="339966">
              <a:alpha val="47842"/>
            </a:srgbClr>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fontAlgn="b" hangingPunct="1">
              <a:spcBef>
                <a:spcPct val="50000"/>
              </a:spcBef>
              <a:buClrTx/>
              <a:buFontTx/>
              <a:buNone/>
            </a:pPr>
            <a:endParaRPr lang="ja-JP" altLang="en-US" sz="280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AutoShape 42"/>
          <p:cNvSpPr>
            <a:spLocks noChangeArrowheads="1"/>
          </p:cNvSpPr>
          <p:nvPr/>
        </p:nvSpPr>
        <p:spPr bwMode="auto">
          <a:xfrm>
            <a:off x="8071886" y="3708268"/>
            <a:ext cx="388673" cy="371475"/>
          </a:xfrm>
          <a:prstGeom prst="cube">
            <a:avLst>
              <a:gd name="adj" fmla="val 25000"/>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fontAlgn="b" hangingPunct="1">
              <a:spcBef>
                <a:spcPct val="50000"/>
              </a:spcBef>
              <a:buClrTx/>
              <a:buFontTx/>
              <a:buNone/>
            </a:pPr>
            <a:endParaRPr lang="ja-JP" altLang="en-US" sz="2800">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AutoShape 43"/>
          <p:cNvSpPr>
            <a:spLocks noChangeArrowheads="1"/>
          </p:cNvSpPr>
          <p:nvPr/>
        </p:nvSpPr>
        <p:spPr bwMode="auto">
          <a:xfrm>
            <a:off x="8071886" y="3444015"/>
            <a:ext cx="388673" cy="369888"/>
          </a:xfrm>
          <a:prstGeom prst="cube">
            <a:avLst>
              <a:gd name="adj" fmla="val 25000"/>
            </a:avLst>
          </a:prstGeom>
          <a:solidFill>
            <a:srgbClr val="FFFF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4" tIns="45712" rIns="91424" bIns="45712" anchor="ct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fontAlgn="b" hangingPunct="1">
              <a:spcBef>
                <a:spcPct val="50000"/>
              </a:spcBef>
              <a:buClrTx/>
              <a:buFontTx/>
              <a:buNone/>
            </a:pPr>
            <a:endParaRPr lang="ja-JP" altLang="en-US" sz="280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49" name="Group 81"/>
          <p:cNvGrpSpPr>
            <a:grpSpLocks/>
          </p:cNvGrpSpPr>
          <p:nvPr/>
        </p:nvGrpSpPr>
        <p:grpSpPr bwMode="auto">
          <a:xfrm>
            <a:off x="6318771" y="3719277"/>
            <a:ext cx="374468" cy="219272"/>
            <a:chOff x="3651" y="391"/>
            <a:chExt cx="1200" cy="408"/>
          </a:xfrm>
        </p:grpSpPr>
        <p:sp>
          <p:nvSpPr>
            <p:cNvPr id="50" name="Line 82"/>
            <p:cNvSpPr>
              <a:spLocks noChangeShapeType="1"/>
            </p:cNvSpPr>
            <p:nvPr/>
          </p:nvSpPr>
          <p:spPr bwMode="auto">
            <a:xfrm>
              <a:off x="3651" y="391"/>
              <a:ext cx="1179" cy="408"/>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Line 83"/>
            <p:cNvSpPr>
              <a:spLocks noChangeShapeType="1"/>
            </p:cNvSpPr>
            <p:nvPr/>
          </p:nvSpPr>
          <p:spPr bwMode="auto">
            <a:xfrm flipV="1">
              <a:off x="3654" y="415"/>
              <a:ext cx="1197" cy="37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ja-JP" altLang="en-US">
                <a:latin typeface="Meiryo UI" panose="020B0604030504040204" pitchFamily="50" charset="-128"/>
                <a:ea typeface="Meiryo UI" panose="020B0604030504040204" pitchFamily="50" charset="-128"/>
                <a:cs typeface="Meiryo UI" panose="020B0604030504040204" pitchFamily="50" charset="-128"/>
              </a:endParaRPr>
            </a:p>
          </p:txBody>
        </p:sp>
      </p:grpSp>
      <p:sp>
        <p:nvSpPr>
          <p:cNvPr id="52" name="Text Box 72"/>
          <p:cNvSpPr txBox="1">
            <a:spLocks noChangeArrowheads="1"/>
          </p:cNvSpPr>
          <p:nvPr/>
        </p:nvSpPr>
        <p:spPr bwMode="auto">
          <a:xfrm>
            <a:off x="7894235" y="4190988"/>
            <a:ext cx="777542" cy="43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24" tIns="45712" rIns="91424" bIns="45712">
            <a:spAutoFit/>
          </a:bodyPr>
          <a:lstStyle>
            <a:lvl1pPr eaLnBrk="0" hangingPunct="0">
              <a:spcBef>
                <a:spcPct val="20000"/>
              </a:spcBef>
              <a:buClr>
                <a:schemeClr val="tx2"/>
              </a:buClr>
              <a:buFont typeface="Wingdings" pitchFamily="2" charset="2"/>
              <a:defRPr kumimoji="1" sz="2000">
                <a:solidFill>
                  <a:schemeClr val="tx1"/>
                </a:solidFill>
                <a:latin typeface="ＭＳ Ｐゴシック" pitchFamily="50" charset="-128"/>
                <a:ea typeface="ＭＳ Ｐゴシック" pitchFamily="50" charset="-128"/>
              </a:defRPr>
            </a:lvl1pPr>
            <a:lvl2pPr marL="742950" indent="-285750" eaLnBrk="0" hangingPunct="0">
              <a:spcBef>
                <a:spcPct val="20000"/>
              </a:spcBef>
              <a:buClr>
                <a:srgbClr val="3E5E84"/>
              </a:buClr>
              <a:buFont typeface="Wingdings" pitchFamily="2" charset="2"/>
              <a:buChar char="n"/>
              <a:defRPr kumimoji="1" sz="2000">
                <a:solidFill>
                  <a:schemeClr val="tx1"/>
                </a:solidFill>
                <a:latin typeface="ＭＳ Ｐゴシック" pitchFamily="50" charset="-128"/>
                <a:ea typeface="ＭＳ Ｐゴシック" pitchFamily="50" charset="-128"/>
              </a:defRPr>
            </a:lvl2pPr>
            <a:lvl3pPr marL="1143000" indent="-228600" eaLnBrk="0" hangingPunct="0">
              <a:spcBef>
                <a:spcPct val="20000"/>
              </a:spcBef>
              <a:buClr>
                <a:srgbClr val="808080"/>
              </a:buClr>
              <a:buFont typeface="Wingdings" pitchFamily="2" charset="2"/>
              <a:buChar char="n"/>
              <a:defRPr kumimoji="1">
                <a:solidFill>
                  <a:schemeClr val="tx1"/>
                </a:solidFill>
                <a:latin typeface="ＭＳ Ｐゴシック" pitchFamily="50" charset="-128"/>
                <a:ea typeface="ＭＳ Ｐゴシック" pitchFamily="50" charset="-128"/>
              </a:defRPr>
            </a:lvl3pPr>
            <a:lvl4pPr marL="1600200" indent="-228600" eaLnBrk="0" hangingPunct="0">
              <a:spcBef>
                <a:spcPct val="20000"/>
              </a:spcBef>
              <a:buClr>
                <a:srgbClr val="558C99"/>
              </a:buClr>
              <a:buFont typeface="Wingdings" pitchFamily="2" charset="2"/>
              <a:buChar char="l"/>
              <a:defRPr kumimoji="1" sz="1600">
                <a:solidFill>
                  <a:schemeClr val="tx1"/>
                </a:solidFill>
                <a:latin typeface="ＭＳ Ｐゴシック" pitchFamily="50" charset="-128"/>
                <a:ea typeface="ＭＳ Ｐゴシック" pitchFamily="50" charset="-128"/>
              </a:defRPr>
            </a:lvl4pPr>
            <a:lvl5pPr marL="2057400" indent="-228600" eaLnBrk="0" hangingPunct="0">
              <a:spcBef>
                <a:spcPct val="20000"/>
              </a:spcBef>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5pPr>
            <a:lvl6pPr marL="25146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6pPr>
            <a:lvl7pPr marL="29718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7pPr>
            <a:lvl8pPr marL="34290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8pPr>
            <a:lvl9pPr marL="3886200" indent="-228600" eaLnBrk="0" fontAlgn="base" hangingPunct="0">
              <a:spcBef>
                <a:spcPct val="20000"/>
              </a:spcBef>
              <a:spcAft>
                <a:spcPct val="0"/>
              </a:spcAft>
              <a:buClr>
                <a:srgbClr val="C0C0C0"/>
              </a:buClr>
              <a:buFont typeface="Wingdings" pitchFamily="2" charset="2"/>
              <a:buChar char="l"/>
              <a:defRPr kumimoji="1" sz="1400">
                <a:solidFill>
                  <a:schemeClr val="tx1"/>
                </a:solidFill>
                <a:latin typeface="ＭＳ Ｐゴシック" pitchFamily="50" charset="-128"/>
                <a:ea typeface="ＭＳ Ｐゴシック" pitchFamily="50" charset="-128"/>
              </a:defRPr>
            </a:lvl9pPr>
          </a:lstStyle>
          <a:p>
            <a:pPr algn="ctr" eaLnBrk="1" hangingPunct="1">
              <a:spcBef>
                <a:spcPct val="0"/>
              </a:spcBef>
              <a:buClrTx/>
              <a:buFontTx/>
              <a:buNone/>
            </a:pPr>
            <a:r>
              <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新</a:t>
            </a:r>
            <a:r>
              <a:rPr lang="en-US" altLang="ja-JP"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sz="1100"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施設</a:t>
            </a:r>
          </a:p>
          <a:p>
            <a:pPr algn="ctr" eaLnBrk="1" hangingPunct="1">
              <a:spcBef>
                <a:spcPct val="0"/>
              </a:spcBef>
              <a:buClrTx/>
              <a:buFontTx/>
              <a:buNone/>
            </a:pPr>
            <a:endParaRPr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右矢印 52"/>
          <p:cNvSpPr/>
          <p:nvPr/>
        </p:nvSpPr>
        <p:spPr bwMode="auto">
          <a:xfrm rot="20090512">
            <a:off x="7423052" y="3413835"/>
            <a:ext cx="583986" cy="827464"/>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24" tIns="45712" rIns="91424" bIns="45712" numCol="1" rtlCol="0" anchor="t" anchorCtr="0" compatLnSpc="1">
            <a:prstTxWarp prst="textNoShape">
              <a:avLst/>
            </a:prstTxWarp>
            <a:spAutoFit/>
          </a:bodyPr>
          <a:lstStyle/>
          <a:p>
            <a:pPr defTabSz="914239">
              <a:spcBef>
                <a:spcPct val="50000"/>
              </a:spcBef>
            </a:pPr>
            <a:endParaRPr lang="ja-JP" altLang="en-US" sz="2000" b="1">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右矢印 53"/>
          <p:cNvSpPr/>
          <p:nvPr/>
        </p:nvSpPr>
        <p:spPr bwMode="auto">
          <a:xfrm rot="11686016">
            <a:off x="8515276" y="3344995"/>
            <a:ext cx="424488" cy="827464"/>
          </a:xfrm>
          <a:prstGeom prst="rightArrow">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24" tIns="45712" rIns="91424" bIns="45712" numCol="1" rtlCol="0" anchor="t" anchorCtr="0" compatLnSpc="1">
            <a:prstTxWarp prst="textNoShape">
              <a:avLst/>
            </a:prstTxWarp>
            <a:spAutoFit/>
          </a:bodyPr>
          <a:lstStyle/>
          <a:p>
            <a:pPr defTabSz="914239">
              <a:spcBef>
                <a:spcPct val="50000"/>
              </a:spcBef>
            </a:pPr>
            <a:endParaRPr lang="ja-JP" altLang="en-US" sz="2000" b="1">
              <a:latin typeface="Meiryo UI" panose="020B0604030504040204" pitchFamily="50" charset="-128"/>
              <a:ea typeface="Meiryo UI" panose="020B0604030504040204" pitchFamily="50" charset="-128"/>
              <a:cs typeface="Meiryo UI" panose="020B0604030504040204" pitchFamily="50" charset="-128"/>
            </a:endParaRPr>
          </a:p>
        </p:txBody>
      </p:sp>
      <p:sp>
        <p:nvSpPr>
          <p:cNvPr id="55" name="円形吹き出し 54"/>
          <p:cNvSpPr/>
          <p:nvPr/>
        </p:nvSpPr>
        <p:spPr bwMode="auto">
          <a:xfrm>
            <a:off x="8201591" y="4388510"/>
            <a:ext cx="1593803" cy="1341633"/>
          </a:xfrm>
          <a:prstGeom prst="wedgeEllipseCallout">
            <a:avLst>
              <a:gd name="adj1" fmla="val 37461"/>
              <a:gd name="adj2" fmla="val -33724"/>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24" tIns="45712" rIns="91424" bIns="45712" numCol="1" rtlCol="0" anchor="t" anchorCtr="0" compatLnSpc="1">
            <a:prstTxWarp prst="textNoShape">
              <a:avLst/>
            </a:prstTxWarp>
            <a:spAutoFit/>
          </a:bodyPr>
          <a:lstStyle/>
          <a:p>
            <a:pPr defTabSz="914239">
              <a:spcBef>
                <a:spcPct val="500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地域にとって必要な機能はなんだろう？</a:t>
            </a:r>
          </a:p>
        </p:txBody>
      </p:sp>
      <p:sp>
        <p:nvSpPr>
          <p:cNvPr id="56" name="円形吹き出し 55"/>
          <p:cNvSpPr/>
          <p:nvPr/>
        </p:nvSpPr>
        <p:spPr bwMode="auto">
          <a:xfrm>
            <a:off x="4328958" y="3822222"/>
            <a:ext cx="1724600" cy="1341633"/>
          </a:xfrm>
          <a:prstGeom prst="wedgeEllipseCallout">
            <a:avLst>
              <a:gd name="adj1" fmla="val 25827"/>
              <a:gd name="adj2" fmla="val -41744"/>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24" tIns="45712" rIns="91424" bIns="45712" numCol="1" rtlCol="0" anchor="t" anchorCtr="0" compatLnSpc="1">
            <a:prstTxWarp prst="textNoShape">
              <a:avLst/>
            </a:prstTxWarp>
            <a:spAutoFit/>
          </a:bodyPr>
          <a:lstStyle/>
          <a:p>
            <a:pPr defTabSz="914239">
              <a:spcBef>
                <a:spcPct val="500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人口が少なくなるし施設が減るのは仕方ない</a:t>
            </a:r>
          </a:p>
        </p:txBody>
      </p:sp>
      <p:sp>
        <p:nvSpPr>
          <p:cNvPr id="57" name="円形吹き出し 56"/>
          <p:cNvSpPr/>
          <p:nvPr/>
        </p:nvSpPr>
        <p:spPr bwMode="auto">
          <a:xfrm>
            <a:off x="7319186" y="5894411"/>
            <a:ext cx="2500987" cy="735724"/>
          </a:xfrm>
          <a:prstGeom prst="wedgeEllipseCallout">
            <a:avLst>
              <a:gd name="adj1" fmla="val -42064"/>
              <a:gd name="adj2" fmla="val 26211"/>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24" tIns="45712" rIns="91424" bIns="45712" numCol="1" rtlCol="0" anchor="t" anchorCtr="0" compatLnSpc="1">
            <a:prstTxWarp prst="textNoShape">
              <a:avLst/>
            </a:prstTxWarp>
            <a:spAutoFit/>
          </a:bodyPr>
          <a:lstStyle/>
          <a:p>
            <a:pPr fontAlgn="base">
              <a:spcBef>
                <a:spcPct val="50000"/>
              </a:spcBef>
              <a:spcAft>
                <a:spcPct val="0"/>
              </a:spcAf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小さくてもいいから図書館は欲しいな</a:t>
            </a:r>
          </a:p>
        </p:txBody>
      </p:sp>
      <p:sp>
        <p:nvSpPr>
          <p:cNvPr id="58" name="円形吹き出し 57"/>
          <p:cNvSpPr/>
          <p:nvPr/>
        </p:nvSpPr>
        <p:spPr bwMode="auto">
          <a:xfrm>
            <a:off x="4278606" y="5894411"/>
            <a:ext cx="2792281" cy="735724"/>
          </a:xfrm>
          <a:prstGeom prst="wedgeEllipseCallout">
            <a:avLst>
              <a:gd name="adj1" fmla="val -50106"/>
              <a:gd name="adj2" fmla="val -459"/>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24" tIns="45712" rIns="91424" bIns="45712" numCol="1" rtlCol="0" anchor="t" anchorCtr="0" compatLnSpc="1">
            <a:prstTxWarp prst="textNoShape">
              <a:avLst/>
            </a:prstTxWarp>
            <a:spAutoFit/>
          </a:bodyPr>
          <a:lstStyle/>
          <a:p>
            <a:pPr fontAlgn="base">
              <a:spcBef>
                <a:spcPct val="50000"/>
              </a:spcBef>
              <a:spcAft>
                <a:spcPct val="0"/>
              </a:spcAft>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子どもたちに負担が残らないようにして欲しい</a:t>
            </a:r>
          </a:p>
        </p:txBody>
      </p:sp>
      <p:sp>
        <p:nvSpPr>
          <p:cNvPr id="60" name="正方形/長方形 59"/>
          <p:cNvSpPr/>
          <p:nvPr/>
        </p:nvSpPr>
        <p:spPr>
          <a:xfrm>
            <a:off x="4532674" y="2341096"/>
            <a:ext cx="5265895" cy="772107"/>
          </a:xfrm>
          <a:prstGeom prst="rect">
            <a:avLst/>
          </a:prstGeom>
          <a:solidFill>
            <a:srgbClr val="FFCCFF"/>
          </a:solidFill>
          <a:effectLst>
            <a:glow rad="63500">
              <a:srgbClr val="FF00FF">
                <a:alpha val="40000"/>
              </a:srgbClr>
            </a:glow>
            <a:softEdge rad="50800"/>
          </a:effectLst>
        </p:spPr>
        <p:txBody>
          <a:bodyPr wrap="square" tIns="108000" bIns="108000" anchor="ctr" anchorCtr="0">
            <a:spAutoFit/>
          </a:bodyPr>
          <a:lstStyle/>
          <a:p>
            <a:pPr algn="ctr"/>
            <a:r>
              <a:rPr lang="ja-JP" altLang="en-US"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行政・民間・住民の三位一体で地域課題の解決</a:t>
            </a:r>
            <a:endParaRPr lang="en-US" altLang="ja-JP"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r>
              <a:rPr lang="ja-JP" altLang="en-US" b="1" dirty="0">
                <a:solidFill>
                  <a:srgbClr val="FF00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複合施設の整備・余剰地活用を</a:t>
            </a:r>
            <a:r>
              <a:rPr lang="en-US" altLang="ja-JP" b="1" dirty="0">
                <a:solidFill>
                  <a:srgbClr val="FF00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PPP</a:t>
            </a:r>
            <a:r>
              <a:rPr lang="ja-JP" altLang="en-US" b="1" dirty="0">
                <a:solidFill>
                  <a:srgbClr val="FF00FF"/>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事業で実施</a:t>
            </a:r>
            <a:endParaRPr lang="ja-JP" altLang="en-US" b="1"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61" name="コンテンツ プレースホルダー 2">
            <a:extLst>
              <a:ext uri="{FF2B5EF4-FFF2-40B4-BE49-F238E27FC236}">
                <a16:creationId xmlns:a16="http://schemas.microsoft.com/office/drawing/2014/main" id="{9EBB57A2-20E9-4C23-A05D-D6057BB6FC07}"/>
              </a:ext>
            </a:extLst>
          </p:cNvPr>
          <p:cNvSpPr txBox="1">
            <a:spLocks/>
          </p:cNvSpPr>
          <p:nvPr/>
        </p:nvSpPr>
        <p:spPr>
          <a:xfrm>
            <a:off x="96697" y="563529"/>
            <a:ext cx="9650260" cy="1129313"/>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2000" dirty="0">
                <a:solidFill>
                  <a:schemeClr val="bg2">
                    <a:lumMod val="25000"/>
                  </a:schemeClr>
                </a:solidFill>
                <a:latin typeface="Meiryo UI" panose="020B0604030504040204" pitchFamily="50" charset="-128"/>
                <a:ea typeface="Meiryo UI" panose="020B0604030504040204" pitchFamily="50" charset="-128"/>
              </a:rPr>
              <a:t>富山市の現状</a:t>
            </a:r>
            <a:endParaRPr lang="en-US" altLang="ja-JP" sz="2000" dirty="0">
              <a:solidFill>
                <a:schemeClr val="bg2">
                  <a:lumMod val="25000"/>
                </a:schemeClr>
              </a:solidFill>
              <a:latin typeface="Meiryo UI" panose="020B0604030504040204" pitchFamily="50" charset="-128"/>
              <a:ea typeface="Meiryo UI" panose="020B0604030504040204" pitchFamily="50" charset="-128"/>
            </a:endParaRPr>
          </a:p>
          <a:p>
            <a:pPr marL="0" indent="0">
              <a:buFont typeface="Arial" panose="020B0604020202020204" pitchFamily="34" charset="0"/>
              <a:buNone/>
            </a:pPr>
            <a:endParaRPr lang="ja-JP" altLang="en-US" sz="2000" dirty="0">
              <a:solidFill>
                <a:schemeClr val="bg2">
                  <a:lumMod val="25000"/>
                </a:schemeClr>
              </a:solidFill>
              <a:latin typeface="Meiryo UI" panose="020B0604030504040204" pitchFamily="50" charset="-128"/>
              <a:ea typeface="Meiryo UI" panose="020B0604030504040204" pitchFamily="50" charset="-128"/>
            </a:endParaRPr>
          </a:p>
        </p:txBody>
      </p:sp>
      <p:sp>
        <p:nvSpPr>
          <p:cNvPr id="62" name="コンテンツ プレースホルダー 2">
            <a:extLst>
              <a:ext uri="{FF2B5EF4-FFF2-40B4-BE49-F238E27FC236}">
                <a16:creationId xmlns:a16="http://schemas.microsoft.com/office/drawing/2014/main" id="{30435073-055E-4CFF-B38D-32C47E1AAA5E}"/>
              </a:ext>
            </a:extLst>
          </p:cNvPr>
          <p:cNvSpPr txBox="1">
            <a:spLocks/>
          </p:cNvSpPr>
          <p:nvPr/>
        </p:nvSpPr>
        <p:spPr>
          <a:xfrm>
            <a:off x="96697" y="563529"/>
            <a:ext cx="7244517" cy="410857"/>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endParaRPr lang="ja-JP" altLang="en-US" sz="2000" dirty="0">
              <a:solidFill>
                <a:schemeClr val="bg2">
                  <a:lumMod val="25000"/>
                </a:schemeClr>
              </a:solidFill>
              <a:latin typeface="Meiryo UI" panose="020B0604030504040204" pitchFamily="50" charset="-128"/>
              <a:ea typeface="Meiryo UI" panose="020B0604030504040204" pitchFamily="50" charset="-128"/>
            </a:endParaRPr>
          </a:p>
        </p:txBody>
      </p:sp>
      <p:sp>
        <p:nvSpPr>
          <p:cNvPr id="63" name="正方形/長方形 62">
            <a:extLst>
              <a:ext uri="{FF2B5EF4-FFF2-40B4-BE49-F238E27FC236}">
                <a16:creationId xmlns:a16="http://schemas.microsoft.com/office/drawing/2014/main" id="{3274238B-4A18-4156-81C7-F092CF4B4BEF}"/>
              </a:ext>
            </a:extLst>
          </p:cNvPr>
          <p:cNvSpPr/>
          <p:nvPr/>
        </p:nvSpPr>
        <p:spPr>
          <a:xfrm>
            <a:off x="-33076" y="976212"/>
            <a:ext cx="10010274" cy="1200329"/>
          </a:xfrm>
          <a:prstGeom prst="rect">
            <a:avLst/>
          </a:prstGeom>
        </p:spPr>
        <p:txBody>
          <a:bodyPr wrap="square">
            <a:spAutoFit/>
          </a:bodyPr>
          <a:lstStyle/>
          <a:p>
            <a:r>
              <a:rPr lang="ja-JP" altLang="en-US" dirty="0">
                <a:latin typeface="Meiryo UI" panose="020B0604030504040204" pitchFamily="50" charset="-128"/>
                <a:ea typeface="Meiryo UI" panose="020B0604030504040204" pitchFamily="50" charset="-128"/>
              </a:rPr>
              <a:t>■住民代表によるワークショップや広報誌発行等の</a:t>
            </a:r>
            <a:r>
              <a:rPr lang="ja-JP" altLang="en-US" b="1" dirty="0">
                <a:solidFill>
                  <a:srgbClr val="002A7E"/>
                </a:solidFill>
                <a:latin typeface="Meiryo UI" panose="020B0604030504040204" pitchFamily="50" charset="-128"/>
                <a:ea typeface="Meiryo UI" panose="020B0604030504040204" pitchFamily="50" charset="-128"/>
              </a:rPr>
              <a:t>多様なコミュニケーションツール</a:t>
            </a:r>
            <a:r>
              <a:rPr lang="ja-JP" altLang="en-US" dirty="0">
                <a:latin typeface="Meiryo UI" panose="020B0604030504040204" pitchFamily="50" charset="-128"/>
                <a:ea typeface="Meiryo UI" panose="020B0604030504040204" pitchFamily="50" charset="-128"/>
              </a:rPr>
              <a:t>を用いて、</a:t>
            </a:r>
            <a:r>
              <a:rPr lang="ja-JP" altLang="en-US" b="1" dirty="0">
                <a:solidFill>
                  <a:srgbClr val="333399"/>
                </a:solidFill>
                <a:latin typeface="Meiryo UI" panose="020B0604030504040204" pitchFamily="50" charset="-128"/>
                <a:ea typeface="Meiryo UI" panose="020B0604030504040204" pitchFamily="50" charset="-128"/>
              </a:rPr>
              <a:t>計画の早い</a:t>
            </a:r>
            <a:endParaRPr lang="en-US" altLang="ja-JP" b="1" dirty="0">
              <a:solidFill>
                <a:srgbClr val="333399"/>
              </a:solidFill>
              <a:latin typeface="Meiryo UI" panose="020B0604030504040204" pitchFamily="50" charset="-128"/>
              <a:ea typeface="Meiryo UI" panose="020B0604030504040204" pitchFamily="50" charset="-128"/>
            </a:endParaRPr>
          </a:p>
          <a:p>
            <a:r>
              <a:rPr lang="en-US" altLang="ja-JP" b="1" dirty="0">
                <a:solidFill>
                  <a:srgbClr val="333399"/>
                </a:solidFill>
                <a:latin typeface="Meiryo UI" panose="020B0604030504040204" pitchFamily="50" charset="-128"/>
                <a:ea typeface="Meiryo UI" panose="020B0604030504040204" pitchFamily="50" charset="-128"/>
              </a:rPr>
              <a:t>   </a:t>
            </a:r>
            <a:r>
              <a:rPr lang="ja-JP" altLang="en-US" b="1" spc="-10" dirty="0">
                <a:solidFill>
                  <a:srgbClr val="333399"/>
                </a:solidFill>
                <a:latin typeface="Meiryo UI" panose="020B0604030504040204" pitchFamily="50" charset="-128"/>
                <a:ea typeface="Meiryo UI" panose="020B0604030504040204" pitchFamily="50" charset="-128"/>
              </a:rPr>
              <a:t>段階から住民参画</a:t>
            </a:r>
            <a:r>
              <a:rPr lang="ja-JP" altLang="en-US" spc="-10" dirty="0">
                <a:latin typeface="Meiryo UI" panose="020B0604030504040204" pitchFamily="50" charset="-128"/>
                <a:ea typeface="Meiryo UI" panose="020B0604030504040204" pitchFamily="50" charset="-128"/>
              </a:rPr>
              <a:t>を図り、</a:t>
            </a:r>
            <a:r>
              <a:rPr lang="ja-JP" altLang="en-US" b="1" spc="-10" dirty="0">
                <a:solidFill>
                  <a:srgbClr val="FF0000"/>
                </a:solidFill>
                <a:latin typeface="Meiryo UI" panose="020B0604030504040204" pitchFamily="50" charset="-128"/>
                <a:ea typeface="Meiryo UI" panose="020B0604030504040204" pitchFamily="50" charset="-128"/>
              </a:rPr>
              <a:t>計画決定プロセスの透明性・客観性を高める</a:t>
            </a:r>
            <a:r>
              <a:rPr lang="ja-JP" altLang="en-US" spc="-10" dirty="0">
                <a:latin typeface="Meiryo UI" panose="020B0604030504040204" pitchFamily="50" charset="-128"/>
                <a:ea typeface="Meiryo UI" panose="020B0604030504040204" pitchFamily="50" charset="-128"/>
              </a:rPr>
              <a:t>とともに、住民の意向を反映させ、</a:t>
            </a:r>
            <a:endParaRPr lang="en-US" altLang="ja-JP" spc="-10"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　 地域の課題やまちづくりの課題を十分に反映させた計画づくりを実施</a:t>
            </a:r>
            <a:endParaRPr lang="en-US" altLang="ja-JP" dirty="0">
              <a:latin typeface="Meiryo UI" panose="020B0604030504040204" pitchFamily="50" charset="-128"/>
              <a:ea typeface="Meiryo UI" panose="020B0604030504040204" pitchFamily="50" charset="-128"/>
            </a:endParaRPr>
          </a:p>
          <a:p>
            <a:r>
              <a:rPr lang="ja-JP" altLang="en-US" dirty="0">
                <a:latin typeface="Meiryo UI" panose="020B0604030504040204" pitchFamily="50" charset="-128"/>
                <a:ea typeface="Meiryo UI" panose="020B0604030504040204" pitchFamily="50" charset="-128"/>
              </a:rPr>
              <a:t>■</a:t>
            </a:r>
            <a:r>
              <a:rPr lang="ja-JP" altLang="en-US" b="1" dirty="0">
                <a:solidFill>
                  <a:srgbClr val="333399"/>
                </a:solidFill>
                <a:latin typeface="Meiryo UI" panose="020B0604030504040204" pitchFamily="50" charset="-128"/>
                <a:ea typeface="Meiryo UI" panose="020B0604030504040204" pitchFamily="50" charset="-128"/>
              </a:rPr>
              <a:t>段階的プロセスとコミュニケーション</a:t>
            </a:r>
            <a:r>
              <a:rPr lang="ja-JP" altLang="en-US" dirty="0">
                <a:latin typeface="Meiryo UI" panose="020B0604030504040204" pitchFamily="50" charset="-128"/>
                <a:ea typeface="Meiryo UI" panose="020B0604030504040204" pitchFamily="50" charset="-128"/>
              </a:rPr>
              <a:t>により、</a:t>
            </a:r>
            <a:r>
              <a:rPr lang="ja-JP" altLang="en-US" b="1" dirty="0">
                <a:solidFill>
                  <a:srgbClr val="FF0000"/>
                </a:solidFill>
                <a:latin typeface="Meiryo UI" panose="020B0604030504040204" pitchFamily="50" charset="-128"/>
                <a:ea typeface="Meiryo UI" panose="020B0604030504040204" pitchFamily="50" charset="-128"/>
              </a:rPr>
              <a:t>円滑な合意形成・計画決定プロセスの効率化</a:t>
            </a:r>
            <a:r>
              <a:rPr lang="ja-JP" altLang="en-US" dirty="0">
                <a:latin typeface="Meiryo UI" panose="020B0604030504040204" pitchFamily="50" charset="-128"/>
                <a:ea typeface="Meiryo UI" panose="020B0604030504040204" pitchFamily="50" charset="-128"/>
              </a:rPr>
              <a:t>を実現</a:t>
            </a:r>
          </a:p>
        </p:txBody>
      </p:sp>
      <p:sp>
        <p:nvSpPr>
          <p:cNvPr id="64" name="正方形/長方形 63">
            <a:extLst>
              <a:ext uri="{FF2B5EF4-FFF2-40B4-BE49-F238E27FC236}">
                <a16:creationId xmlns:a16="http://schemas.microsoft.com/office/drawing/2014/main" id="{6BC7452C-216E-40CA-A664-20BA269E6040}"/>
              </a:ext>
            </a:extLst>
          </p:cNvPr>
          <p:cNvSpPr/>
          <p:nvPr/>
        </p:nvSpPr>
        <p:spPr>
          <a:xfrm>
            <a:off x="44742" y="563528"/>
            <a:ext cx="9792000" cy="1692000"/>
          </a:xfrm>
          <a:prstGeom prst="rect">
            <a:avLst/>
          </a:prstGeom>
          <a:noFill/>
          <a:ln w="25400"/>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sp>
        <p:nvSpPr>
          <p:cNvPr id="65" name="正方形/長方形 64">
            <a:extLst>
              <a:ext uri="{FF2B5EF4-FFF2-40B4-BE49-F238E27FC236}">
                <a16:creationId xmlns:a16="http://schemas.microsoft.com/office/drawing/2014/main" id="{E625A4B3-B263-423C-836B-82562C34E108}"/>
              </a:ext>
            </a:extLst>
          </p:cNvPr>
          <p:cNvSpPr/>
          <p:nvPr/>
        </p:nvSpPr>
        <p:spPr>
          <a:xfrm>
            <a:off x="44742" y="569113"/>
            <a:ext cx="9792000" cy="360000"/>
          </a:xfrm>
          <a:prstGeom prst="rect">
            <a:avLst/>
          </a:prstGeom>
          <a:ln>
            <a:noFill/>
          </a:ln>
        </p:spPr>
        <p:style>
          <a:lnRef idx="3">
            <a:schemeClr val="lt1"/>
          </a:lnRef>
          <a:fillRef idx="1">
            <a:schemeClr val="accent3"/>
          </a:fillRef>
          <a:effectRef idx="1">
            <a:schemeClr val="accent3"/>
          </a:effectRef>
          <a:fontRef idx="minor">
            <a:schemeClr val="lt1"/>
          </a:fontRef>
        </p:style>
        <p:txBody>
          <a:bodyPr rtlCol="0" anchor="ctr"/>
          <a:lstStyle/>
          <a:p>
            <a:r>
              <a:rPr lang="ja-JP" altLang="en-US" b="1" dirty="0">
                <a:solidFill>
                  <a:schemeClr val="bg1"/>
                </a:solidFill>
                <a:latin typeface="Meiryo UI" panose="020B0604030504040204" pitchFamily="50" charset="-128"/>
                <a:ea typeface="Meiryo UI" panose="020B0604030504040204" pitchFamily="50" charset="-128"/>
              </a:rPr>
              <a:t>ＰＩ</a:t>
            </a:r>
            <a:r>
              <a:rPr lang="ja-JP" altLang="en-US" dirty="0">
                <a:solidFill>
                  <a:schemeClr val="bg1"/>
                </a:solidFill>
                <a:latin typeface="Meiryo UI" panose="020B0604030504040204" pitchFamily="50" charset="-128"/>
                <a:ea typeface="Meiryo UI" panose="020B0604030504040204" pitchFamily="50" charset="-128"/>
              </a:rPr>
              <a:t>（</a:t>
            </a:r>
            <a:r>
              <a:rPr lang="en-US" altLang="ja-JP" dirty="0">
                <a:solidFill>
                  <a:schemeClr val="bg1"/>
                </a:solidFill>
                <a:latin typeface="Meiryo UI" panose="020B0604030504040204" pitchFamily="50" charset="-128"/>
                <a:ea typeface="Meiryo UI" panose="020B0604030504040204" pitchFamily="50" charset="-128"/>
              </a:rPr>
              <a:t>Public Involvement</a:t>
            </a:r>
            <a:r>
              <a:rPr lang="ja-JP" altLang="en-US" dirty="0">
                <a:solidFill>
                  <a:schemeClr val="bg1"/>
                </a:solidFill>
                <a:latin typeface="Meiryo UI" panose="020B0604030504040204" pitchFamily="50" charset="-128"/>
                <a:ea typeface="Meiryo UI" panose="020B0604030504040204" pitchFamily="50" charset="-128"/>
              </a:rPr>
              <a:t>：パブリック・インボルブメント）</a:t>
            </a:r>
            <a:endParaRPr lang="en-US" altLang="ja-JP" dirty="0">
              <a:solidFill>
                <a:schemeClr val="bg1"/>
              </a:solidFill>
              <a:latin typeface="Meiryo UI" panose="020B0604030504040204" pitchFamily="50" charset="-128"/>
              <a:ea typeface="Meiryo UI" panose="020B0604030504040204" pitchFamily="50" charset="-128"/>
            </a:endParaRPr>
          </a:p>
        </p:txBody>
      </p:sp>
      <p:sp>
        <p:nvSpPr>
          <p:cNvPr id="66" name="角丸四角形 6">
            <a:extLst>
              <a:ext uri="{FF2B5EF4-FFF2-40B4-BE49-F238E27FC236}">
                <a16:creationId xmlns:a16="http://schemas.microsoft.com/office/drawing/2014/main" id="{2867F13F-E6B1-4734-B1A3-A1291BA39B0B}"/>
              </a:ext>
            </a:extLst>
          </p:cNvPr>
          <p:cNvSpPr/>
          <p:nvPr/>
        </p:nvSpPr>
        <p:spPr>
          <a:xfrm>
            <a:off x="290857" y="2384050"/>
            <a:ext cx="3802339" cy="720000"/>
          </a:xfrm>
          <a:prstGeom prst="roundRect">
            <a:avLst>
              <a:gd name="adj" fmla="val 13917"/>
            </a:avLst>
          </a:prstGeom>
          <a:solidFill>
            <a:srgbClr val="CCECFF"/>
          </a:solidFill>
          <a:ln>
            <a:solidFill>
              <a:srgbClr val="CCECFF"/>
            </a:solidFill>
          </a:ln>
        </p:spPr>
        <p:style>
          <a:lnRef idx="1">
            <a:schemeClr val="accent3"/>
          </a:lnRef>
          <a:fillRef idx="2">
            <a:schemeClr val="accent3"/>
          </a:fillRef>
          <a:effectRef idx="1">
            <a:schemeClr val="accent3"/>
          </a:effectRef>
          <a:fontRef idx="minor">
            <a:schemeClr val="dk1"/>
          </a:fontRef>
        </p:style>
        <p:txBody>
          <a:bodyPr wrap="square" tIns="36000" bIns="36000" rtlCol="0" anchor="ctr" anchorCtr="0">
            <a:noAutofit/>
          </a:bodyPr>
          <a:lstStyle/>
          <a:p>
            <a:pPr algn="ct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計画決定プロセスが</a:t>
            </a:r>
            <a:r>
              <a:rPr lang="ja-JP" altLang="en-US"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不透明</a:t>
            </a:r>
            <a:endParaRPr lang="en-US" altLang="ja-JP" sz="2000" b="1"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“反対”の一因</a:t>
            </a:r>
            <a:r>
              <a:rPr lang="ja-JP" altLang="en-US"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a:t>
            </a:r>
            <a:endParaRPr lang="en-US" altLang="ja-JP" sz="2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72409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ケース① ：大沢野地域　参加者から出された意見の具体化</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4" name="角丸四角形 3"/>
          <p:cNvSpPr/>
          <p:nvPr/>
        </p:nvSpPr>
        <p:spPr>
          <a:xfrm>
            <a:off x="286808" y="751541"/>
            <a:ext cx="633985" cy="20604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t>参加者の</a:t>
            </a:r>
            <a:r>
              <a:rPr kumimoji="1" lang="ja-JP" altLang="en-US" sz="1600" b="1" dirty="0"/>
              <a:t>主な意見</a:t>
            </a:r>
          </a:p>
        </p:txBody>
      </p:sp>
      <p:sp>
        <p:nvSpPr>
          <p:cNvPr id="5" name="Rectangle 166"/>
          <p:cNvSpPr>
            <a:spLocks noChangeArrowheads="1"/>
          </p:cNvSpPr>
          <p:nvPr/>
        </p:nvSpPr>
        <p:spPr bwMode="auto">
          <a:xfrm>
            <a:off x="1207910" y="646177"/>
            <a:ext cx="8581143" cy="2331045"/>
          </a:xfrm>
          <a:prstGeom prst="rect">
            <a:avLst/>
          </a:prstGeom>
          <a:solidFill>
            <a:srgbClr val="E1E1E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0" rIns="72000" bIns="25200"/>
          <a:lstStyle>
            <a:lvl1pPr marL="282575" indent="-282575">
              <a:spcBef>
                <a:spcPts val="6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2400">
                <a:solidFill>
                  <a:srgbClr val="000000"/>
                </a:solidFill>
                <a:latin typeface="ＭＳ Ｐゴシック" pitchFamily="50" charset="-128"/>
                <a:ea typeface="ＭＳ Ｐゴシック" pitchFamily="50" charset="-128"/>
              </a:defRPr>
            </a:lvl1pPr>
            <a:lvl2pPr>
              <a:spcBef>
                <a:spcPts val="6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2400">
                <a:solidFill>
                  <a:srgbClr val="000000"/>
                </a:solidFill>
                <a:latin typeface="ＭＳ Ｐゴシック" pitchFamily="50" charset="-128"/>
                <a:ea typeface="ＭＳ Ｐゴシック" pitchFamily="50" charset="-128"/>
              </a:defRPr>
            </a:lvl2pPr>
            <a:lvl3pPr>
              <a:spcBef>
                <a:spcPts val="5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2000">
                <a:solidFill>
                  <a:srgbClr val="000000"/>
                </a:solidFill>
                <a:latin typeface="ＭＳ Ｐゴシック" pitchFamily="50" charset="-128"/>
                <a:ea typeface="ＭＳ Ｐゴシック" pitchFamily="50" charset="-128"/>
              </a:defRPr>
            </a:lvl3pPr>
            <a:lvl4pPr>
              <a:spcBef>
                <a:spcPts val="45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rgbClr val="000000"/>
                </a:solidFill>
                <a:latin typeface="ＭＳ Ｐゴシック" pitchFamily="50" charset="-128"/>
                <a:ea typeface="ＭＳ Ｐゴシック" pitchFamily="50" charset="-128"/>
              </a:defRPr>
            </a:lvl4pPr>
            <a:lvl5pPr>
              <a:spcBef>
                <a:spcPts val="4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5pPr>
            <a:lvl6pPr marL="25146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6pPr>
            <a:lvl7pPr marL="29718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7pPr>
            <a:lvl8pPr marL="34290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8pPr>
            <a:lvl9pPr marL="38862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9pPr>
          </a:lstStyle>
          <a:p>
            <a:pPr marL="0" indent="0">
              <a:spcBef>
                <a:spcPts val="2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市の中心部ばかりに投資をしていて、周辺地域が置き去りにされているのではないか。自分達の税金が他の地域のために使われている気がする。</a:t>
            </a:r>
          </a:p>
          <a:p>
            <a:pPr marL="0" indent="0">
              <a:spcBef>
                <a:spcPts val="2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・命を守ることが重要である。中心部だけに大きな施設を整備すると、車が使えない状況になった際、地区によっては歩いて行ける施設がない状態になる恐れがある。</a:t>
            </a:r>
          </a:p>
          <a:p>
            <a:pPr marL="0" indent="0">
              <a:spcBef>
                <a:spcPts val="2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・人口が減少するため施設の規模を縮小する必要があることは理解できるが、</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住民が交流する場所としての機能や避難所としての機能は残してもらいたい。</a:t>
            </a:r>
            <a:endParaRPr lang="en-US" altLang="ja-JP"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2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・成人式は文化会館で行っていたが廃止されて使えなくなった。</a:t>
            </a:r>
            <a:r>
              <a:rPr lang="en-US" altLang="ja-JP"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500</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人規模の人が集まれる場所が必要</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だ。</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2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・複合施設の中に</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ホールを入れて文化拠点にしてほしい。</a:t>
            </a:r>
            <a:endParaRPr lang="en-US" altLang="ja-JP"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2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・多世代の人が気軽に集まれる施設になるように、機能の集約だけでなく、デザインやアクセスにも配慮してほしい。</a:t>
            </a:r>
          </a:p>
          <a:p>
            <a:pPr marL="0" indent="0">
              <a:spcBef>
                <a:spcPts val="200"/>
              </a:spcBef>
            </a:pPr>
            <a:endParaRPr lang="ja-JP" altLang="en-US"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200"/>
              </a:spcBef>
            </a:pPr>
            <a:endParaRPr lang="ja-JP" altLang="en-US"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200"/>
              </a:spcBef>
            </a:pPr>
            <a:endParaRPr lang="ja-JP" altLang="en-US"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200"/>
              </a:spcBef>
            </a:pPr>
            <a:endParaRPr lang="ja-JP" altLang="en-US" sz="15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69" y="2574041"/>
            <a:ext cx="779785" cy="890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166"/>
          <p:cNvSpPr>
            <a:spLocks noChangeArrowheads="1"/>
          </p:cNvSpPr>
          <p:nvPr/>
        </p:nvSpPr>
        <p:spPr bwMode="auto">
          <a:xfrm>
            <a:off x="1106309" y="3948850"/>
            <a:ext cx="4140000" cy="2329005"/>
          </a:xfrm>
          <a:prstGeom prst="rect">
            <a:avLst/>
          </a:prstGeom>
          <a:solidFill>
            <a:srgbClr val="CCFFFF"/>
          </a:solidFill>
          <a:ln w="19050">
            <a:solidFill>
              <a:schemeClr val="accent1">
                <a:lumMod val="60000"/>
                <a:lumOff val="40000"/>
              </a:schemeClr>
            </a:solidFill>
          </a:ln>
          <a:effectLst/>
        </p:spPr>
        <p:txBody>
          <a:bodyPr lIns="72000" tIns="0" rIns="72000" bIns="25200" anchor="ctr" anchorCtr="0"/>
          <a:lstStyle>
            <a:lvl1pPr marL="282575" indent="-282575">
              <a:spcBef>
                <a:spcPts val="6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2400">
                <a:solidFill>
                  <a:srgbClr val="000000"/>
                </a:solidFill>
                <a:latin typeface="ＭＳ Ｐゴシック" pitchFamily="50" charset="-128"/>
                <a:ea typeface="ＭＳ Ｐゴシック" pitchFamily="50" charset="-128"/>
              </a:defRPr>
            </a:lvl1pPr>
            <a:lvl2pPr>
              <a:spcBef>
                <a:spcPts val="6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2400">
                <a:solidFill>
                  <a:srgbClr val="000000"/>
                </a:solidFill>
                <a:latin typeface="ＭＳ Ｐゴシック" pitchFamily="50" charset="-128"/>
                <a:ea typeface="ＭＳ Ｐゴシック" pitchFamily="50" charset="-128"/>
              </a:defRPr>
            </a:lvl2pPr>
            <a:lvl3pPr>
              <a:spcBef>
                <a:spcPts val="5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2000">
                <a:solidFill>
                  <a:srgbClr val="000000"/>
                </a:solidFill>
                <a:latin typeface="ＭＳ Ｐゴシック" pitchFamily="50" charset="-128"/>
                <a:ea typeface="ＭＳ Ｐゴシック" pitchFamily="50" charset="-128"/>
              </a:defRPr>
            </a:lvl3pPr>
            <a:lvl4pPr>
              <a:spcBef>
                <a:spcPts val="45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rgbClr val="000000"/>
                </a:solidFill>
                <a:latin typeface="ＭＳ Ｐゴシック" pitchFamily="50" charset="-128"/>
                <a:ea typeface="ＭＳ Ｐゴシック" pitchFamily="50" charset="-128"/>
              </a:defRPr>
            </a:lvl4pPr>
            <a:lvl5pPr>
              <a:spcBef>
                <a:spcPts val="4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5pPr>
            <a:lvl6pPr marL="25146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6pPr>
            <a:lvl7pPr marL="29718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7pPr>
            <a:lvl8pPr marL="34290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8pPr>
            <a:lvl9pPr marL="38862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9pPr>
          </a:lstStyle>
          <a:p>
            <a:pPr marL="0" indent="0">
              <a:spcBef>
                <a:spcPts val="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地域北部の国道地域北部の国道</a:t>
            </a:r>
            <a:r>
              <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41</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号沿線に、</a:t>
            </a:r>
            <a:endPar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0"/>
              </a:spcBef>
            </a:pP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集中的に配置し、利便性・機能性を高める。</a:t>
            </a:r>
            <a:endParaRPr lang="en-US" altLang="ja-JP"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0"/>
              </a:spcBef>
            </a:pP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・行政サービスセンター、文化会館跡地のエリアで、</a:t>
            </a:r>
            <a:endParaRPr lang="en-US" altLang="ja-JP"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0"/>
              </a:spcBef>
            </a:pP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老朽化した</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公共施設の建替えを契機に複合化を　</a:t>
            </a:r>
            <a:endParaRPr lang="en-US" altLang="ja-JP"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0"/>
              </a:spcBef>
            </a:pP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行う。</a:t>
            </a:r>
            <a:endParaRPr lang="en-US" altLang="ja-JP"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文化拠点づくり、子育て機能の集中配置、多世代</a:t>
            </a:r>
            <a:endParaRPr lang="en-US" altLang="ja-JP"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0"/>
              </a:spcBef>
            </a:pP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が集まることの出来る場の確保、防災機能の確保</a:t>
            </a:r>
            <a:endParaRPr lang="en-US" altLang="ja-JP"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0"/>
              </a:spcBef>
            </a:pP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等をコンセプト</a:t>
            </a:r>
            <a:r>
              <a:rPr lang="ja-JP" altLang="en-US" sz="15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とする。</a:t>
            </a:r>
          </a:p>
          <a:p>
            <a:pPr marL="0" indent="0">
              <a:spcBef>
                <a:spcPts val="0"/>
              </a:spcBef>
            </a:pPr>
            <a:endParaRPr lang="ja-JP" altLang="en-US" sz="15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四角形: 上の 2 つの角を丸める 72">
            <a:extLst>
              <a:ext uri="{FF2B5EF4-FFF2-40B4-BE49-F238E27FC236}">
                <a16:creationId xmlns:a16="http://schemas.microsoft.com/office/drawing/2014/main" id="{FA6C4A1E-6B4E-4535-890E-ABE6DDB34CB7}"/>
              </a:ext>
            </a:extLst>
          </p:cNvPr>
          <p:cNvSpPr/>
          <p:nvPr/>
        </p:nvSpPr>
        <p:spPr>
          <a:xfrm>
            <a:off x="1106309" y="3604387"/>
            <a:ext cx="4140000" cy="344463"/>
          </a:xfrm>
          <a:prstGeom prst="round2SameRect">
            <a:avLst>
              <a:gd name="adj1" fmla="val 0"/>
              <a:gd name="adj2" fmla="val 0"/>
            </a:avLst>
          </a:prstGeom>
          <a:solidFill>
            <a:schemeClr val="accent4">
              <a:lumMod val="40000"/>
              <a:lumOff val="6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ts val="1500"/>
              </a:lnSpc>
            </a:pP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拠点となる複合施設（抜粋）</a:t>
            </a:r>
            <a:endParaRPr kumimoji="1"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AutoShape 91"/>
          <p:cNvSpPr>
            <a:spLocks noChangeArrowheads="1"/>
          </p:cNvSpPr>
          <p:nvPr/>
        </p:nvSpPr>
        <p:spPr bwMode="auto">
          <a:xfrm>
            <a:off x="4900225" y="3084007"/>
            <a:ext cx="985679" cy="463197"/>
          </a:xfrm>
          <a:prstGeom prst="downArrow">
            <a:avLst>
              <a:gd name="adj1" fmla="val 50000"/>
              <a:gd name="adj2" fmla="val 50000"/>
            </a:avLst>
          </a:prstGeom>
          <a:solidFill>
            <a:schemeClr val="tx1"/>
          </a:solidFill>
          <a:ln>
            <a:noFill/>
          </a:ln>
          <a:effectLst/>
        </p:spPr>
        <p:txBody>
          <a:bodyPr wrap="none"/>
          <a:lstStyle/>
          <a:p>
            <a:pPr eaLnBrk="1" hangingPunct="1">
              <a:buClr>
                <a:srgbClr val="000000"/>
              </a:buClr>
              <a:buSzPct val="100000"/>
              <a:buFont typeface="Times New Roman" pitchFamily="18" charset="0"/>
              <a:buNone/>
            </a:pPr>
            <a:endParaRPr lang="ja-JP" altLang="ja-JP">
              <a:latin typeface="Meiryo UI" panose="020B0604030504040204" pitchFamily="50" charset="-128"/>
              <a:ea typeface="Meiryo UI" panose="020B0604030504040204" pitchFamily="50" charset="-128"/>
              <a:cs typeface="Meiryo UI" panose="020B0604030504040204" pitchFamily="50" charset="-128"/>
            </a:endParaRPr>
          </a:p>
        </p:txBody>
      </p:sp>
      <p:pic>
        <p:nvPicPr>
          <p:cNvPr id="10" name="図 4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801" y="2583272"/>
            <a:ext cx="741702" cy="88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66"/>
          <p:cNvSpPr>
            <a:spLocks noChangeArrowheads="1"/>
          </p:cNvSpPr>
          <p:nvPr/>
        </p:nvSpPr>
        <p:spPr bwMode="auto">
          <a:xfrm>
            <a:off x="5498481" y="3937562"/>
            <a:ext cx="4140000" cy="2340294"/>
          </a:xfrm>
          <a:prstGeom prst="rect">
            <a:avLst/>
          </a:prstGeom>
          <a:solidFill>
            <a:srgbClr val="CCFFFF"/>
          </a:solidFill>
          <a:ln w="19050">
            <a:solidFill>
              <a:schemeClr val="accent1">
                <a:lumMod val="60000"/>
                <a:lumOff val="40000"/>
              </a:schemeClr>
            </a:solidFill>
          </a:ln>
          <a:effectLst/>
        </p:spPr>
        <p:txBody>
          <a:bodyPr lIns="72000" tIns="0" rIns="72000" bIns="25200" anchor="ctr" anchorCtr="0"/>
          <a:lstStyle>
            <a:lvl1pPr marL="282575" indent="-282575">
              <a:spcBef>
                <a:spcPts val="6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2400">
                <a:solidFill>
                  <a:srgbClr val="000000"/>
                </a:solidFill>
                <a:latin typeface="ＭＳ Ｐゴシック" pitchFamily="50" charset="-128"/>
                <a:ea typeface="ＭＳ Ｐゴシック" pitchFamily="50" charset="-128"/>
              </a:defRPr>
            </a:lvl1pPr>
            <a:lvl2pPr>
              <a:spcBef>
                <a:spcPts val="6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2400">
                <a:solidFill>
                  <a:srgbClr val="000000"/>
                </a:solidFill>
                <a:latin typeface="ＭＳ Ｐゴシック" pitchFamily="50" charset="-128"/>
                <a:ea typeface="ＭＳ Ｐゴシック" pitchFamily="50" charset="-128"/>
              </a:defRPr>
            </a:lvl2pPr>
            <a:lvl3pPr>
              <a:spcBef>
                <a:spcPts val="5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2000">
                <a:solidFill>
                  <a:srgbClr val="000000"/>
                </a:solidFill>
                <a:latin typeface="ＭＳ Ｐゴシック" pitchFamily="50" charset="-128"/>
                <a:ea typeface="ＭＳ Ｐゴシック" pitchFamily="50" charset="-128"/>
              </a:defRPr>
            </a:lvl3pPr>
            <a:lvl4pPr>
              <a:spcBef>
                <a:spcPts val="45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rgbClr val="000000"/>
                </a:solidFill>
                <a:latin typeface="ＭＳ Ｐゴシック" pitchFamily="50" charset="-128"/>
                <a:ea typeface="ＭＳ Ｐゴシック" pitchFamily="50" charset="-128"/>
              </a:defRPr>
            </a:lvl4pPr>
            <a:lvl5pPr>
              <a:spcBef>
                <a:spcPts val="4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5pPr>
            <a:lvl6pPr marL="25146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6pPr>
            <a:lvl7pPr marL="29718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7pPr>
            <a:lvl8pPr marL="34290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8pPr>
            <a:lvl9pPr marL="38862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9pPr>
          </a:lstStyle>
          <a:p>
            <a:pPr marL="0" indent="0">
              <a:spcBef>
                <a:spcPts val="1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・複合施設にイベントや商業活動のできる場を整備</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1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　することにより、</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地域を盛り上げていくことを目指す</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1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生涯学習センター、公民館、図書館の機能を再編</a:t>
            </a:r>
            <a:endParaRPr lang="en-US" altLang="ja-JP"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100"/>
              </a:spcBef>
            </a:pP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し、</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多様な方々が集まることができる拠点づくりを</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1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　目指す。</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1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・複合施設に</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子育て支援機能の導入</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を検討する。</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1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・利用ニーズが少なくなった施設の</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複合化、建替えの</a:t>
            </a:r>
            <a:endParaRPr lang="en-US" altLang="ja-JP"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100"/>
              </a:spcBef>
            </a:pP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際の面積縮小を行う。</a:t>
            </a:r>
          </a:p>
        </p:txBody>
      </p:sp>
      <p:sp>
        <p:nvSpPr>
          <p:cNvPr id="12" name="四角形: 上の 2 つの角を丸める 72">
            <a:extLst>
              <a:ext uri="{FF2B5EF4-FFF2-40B4-BE49-F238E27FC236}">
                <a16:creationId xmlns:a16="http://schemas.microsoft.com/office/drawing/2014/main" id="{FA6C4A1E-6B4E-4535-890E-ABE6DDB34CB7}"/>
              </a:ext>
            </a:extLst>
          </p:cNvPr>
          <p:cNvSpPr/>
          <p:nvPr/>
        </p:nvSpPr>
        <p:spPr>
          <a:xfrm>
            <a:off x="5498481" y="3599349"/>
            <a:ext cx="4140000" cy="344463"/>
          </a:xfrm>
          <a:prstGeom prst="round2SameRect">
            <a:avLst>
              <a:gd name="adj1" fmla="val 0"/>
              <a:gd name="adj2" fmla="val 0"/>
            </a:avLst>
          </a:prstGeom>
          <a:solidFill>
            <a:schemeClr val="accent4">
              <a:lumMod val="40000"/>
              <a:lumOff val="6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ts val="1500"/>
              </a:lnSpc>
            </a:pP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公共施設の再編方針（抜粋）</a:t>
            </a:r>
            <a:endParaRPr kumimoji="1"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a:xfrm>
            <a:off x="286808" y="3718859"/>
            <a:ext cx="633985" cy="20604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t>市がまとめた再編案</a:t>
            </a:r>
          </a:p>
        </p:txBody>
      </p:sp>
      <p:pic>
        <p:nvPicPr>
          <p:cNvPr id="14" name="図 6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105" y="5563071"/>
            <a:ext cx="576064" cy="96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角丸四角形吹き出し 14"/>
          <p:cNvSpPr/>
          <p:nvPr/>
        </p:nvSpPr>
        <p:spPr>
          <a:xfrm>
            <a:off x="6254045" y="3032427"/>
            <a:ext cx="3301606" cy="465483"/>
          </a:xfrm>
          <a:prstGeom prst="wedgeRoundRectCallout">
            <a:avLst>
              <a:gd name="adj1" fmla="val -63365"/>
              <a:gd name="adj2" fmla="val -7400"/>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Meiryo UI" panose="020B0604030504040204" pitchFamily="50" charset="-128"/>
                <a:ea typeface="Meiryo UI" panose="020B0604030504040204" pitchFamily="50" charset="-128"/>
              </a:rPr>
              <a:t>これらの意見に基づき市が案を作成</a:t>
            </a:r>
          </a:p>
        </p:txBody>
      </p:sp>
    </p:spTree>
    <p:extLst>
      <p:ext uri="{BB962C8B-B14F-4D97-AF65-F5344CB8AC3E}">
        <p14:creationId xmlns:p14="http://schemas.microsoft.com/office/powerpoint/2010/main" val="2901327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2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ケース① ：富山市</a:t>
            </a:r>
            <a:r>
              <a:rPr lang="en-US" altLang="ja-JP" sz="22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22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大沢野地域</a:t>
            </a:r>
            <a:r>
              <a:rPr lang="en-US" altLang="ja-JP" sz="22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22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　リーディングプロジェクトの基本構想</a:t>
            </a:r>
            <a:endParaRPr kumimoji="1" lang="ja-JP" altLang="en-US" sz="22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4" name="四角形: 上の 2 つの角を丸める 29">
            <a:extLst>
              <a:ext uri="{FF2B5EF4-FFF2-40B4-BE49-F238E27FC236}">
                <a16:creationId xmlns:a16="http://schemas.microsoft.com/office/drawing/2014/main" id="{04940CF7-412A-47D6-B4B9-A864A2C94C1B}"/>
              </a:ext>
            </a:extLst>
          </p:cNvPr>
          <p:cNvSpPr/>
          <p:nvPr/>
        </p:nvSpPr>
        <p:spPr>
          <a:xfrm>
            <a:off x="87684" y="625413"/>
            <a:ext cx="6155143" cy="337125"/>
          </a:xfrm>
          <a:prstGeom prst="round2SameRect">
            <a:avLst/>
          </a:prstGeom>
          <a:solidFill>
            <a:schemeClr val="accent1">
              <a:lumMod val="60000"/>
              <a:lumOff val="40000"/>
            </a:schemeClr>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リーディングプロジェクトの整備方針</a:t>
            </a:r>
          </a:p>
        </p:txBody>
      </p:sp>
      <p:sp>
        <p:nvSpPr>
          <p:cNvPr id="5" name="正方形/長方形 4">
            <a:extLst>
              <a:ext uri="{FF2B5EF4-FFF2-40B4-BE49-F238E27FC236}">
                <a16:creationId xmlns:a16="http://schemas.microsoft.com/office/drawing/2014/main" id="{C9B13F4D-C13D-404D-B395-604E56524EBF}"/>
              </a:ext>
            </a:extLst>
          </p:cNvPr>
          <p:cNvSpPr/>
          <p:nvPr/>
        </p:nvSpPr>
        <p:spPr>
          <a:xfrm>
            <a:off x="58277" y="1063689"/>
            <a:ext cx="6155143" cy="5501811"/>
          </a:xfrm>
          <a:prstGeom prst="rect">
            <a:avLst/>
          </a:prstGeom>
          <a:noFill/>
          <a:ln>
            <a:solidFill>
              <a:schemeClr val="accent1">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517E8806-D93B-47F6-9D89-FA1BED8368A4}"/>
              </a:ext>
            </a:extLst>
          </p:cNvPr>
          <p:cNvSpPr txBox="1"/>
          <p:nvPr/>
        </p:nvSpPr>
        <p:spPr>
          <a:xfrm>
            <a:off x="129147" y="1160182"/>
            <a:ext cx="3345682" cy="246221"/>
          </a:xfrm>
          <a:prstGeom prst="rect">
            <a:avLst/>
          </a:prstGeom>
          <a:noFill/>
        </p:spPr>
        <p:txBody>
          <a:bodyPr wrap="square" rtlCol="0">
            <a:spAutoFit/>
          </a:bodyPr>
          <a:lstStyle/>
          <a:p>
            <a:pPr lvl="0">
              <a:lnSpc>
                <a:spcPts val="1200"/>
              </a:lnSpc>
              <a:spcAft>
                <a:spcPts val="300"/>
              </a:spcAft>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◆リーディングプロジェクト概念図</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テキスト ボックス 6">
            <a:extLst>
              <a:ext uri="{FF2B5EF4-FFF2-40B4-BE49-F238E27FC236}">
                <a16:creationId xmlns:a16="http://schemas.microsoft.com/office/drawing/2014/main" id="{0314EB37-6456-4D9F-8CA5-FC3F0C0C9C57}"/>
              </a:ext>
            </a:extLst>
          </p:cNvPr>
          <p:cNvSpPr txBox="1"/>
          <p:nvPr/>
        </p:nvSpPr>
        <p:spPr>
          <a:xfrm>
            <a:off x="6313697" y="625413"/>
            <a:ext cx="3504764" cy="5940088"/>
          </a:xfrm>
          <a:prstGeom prst="rect">
            <a:avLst/>
          </a:prstGeom>
          <a:noFill/>
          <a:ln>
            <a:solidFill>
              <a:schemeClr val="tx1"/>
            </a:solidFill>
          </a:ln>
        </p:spPr>
        <p:txBody>
          <a:bodyPr wrap="square" rtlCol="0">
            <a:spAutoFit/>
          </a:bodyPr>
          <a:lstStyle/>
          <a:p>
            <a:pPr lvl="0">
              <a:lnSpc>
                <a:spcPts val="19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◆整備する施設の内容</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900"/>
              </a:lnSpc>
            </a:pP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71450" lvl="0" indent="-171450">
              <a:lnSpc>
                <a:spcPts val="19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大沢野行政サービスセンター、文化会館、図書館、生涯学習センター、公民館、武道館、青少年体育センターの機能を持つ</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複合施設を整備します。</a:t>
            </a:r>
            <a:endPar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900"/>
              </a:lnSpc>
            </a:pP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1450" lvl="0" indent="-171450">
              <a:lnSpc>
                <a:spcPts val="19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大沢野行政サービスセンターの</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施設規模は縮小しますが、現在のサービス機能は維持します。</a:t>
            </a:r>
            <a:endPar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900"/>
              </a:lnSpc>
            </a:pP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1450" lvl="0" indent="-171450">
              <a:lnSpc>
                <a:spcPts val="19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大沢野文化会館、大沢野武道館、青少年体育センターの機能は</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多目的スペースとして確保します。</a:t>
            </a:r>
            <a:endPar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900"/>
              </a:lnSpc>
            </a:pP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1450" lvl="0" indent="-171450">
              <a:lnSpc>
                <a:spcPts val="19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子育て世代も含めた多世代が交流できるスペースを確保します。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900"/>
              </a:lnSpc>
            </a:pP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1450" lvl="0" indent="-171450">
              <a:lnSpc>
                <a:spcPts val="19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行政サービスセンターには、災害時にインフラ等の復旧を行う部署を配置していくことから、庁舎は災害に対してより堅牢なものとします。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900"/>
              </a:lnSpc>
            </a:pP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a:p>
            <a:pPr marL="171450" lvl="0" indent="-171450">
              <a:lnSpc>
                <a:spcPts val="19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地域の皆様に親しまれ、誇りをもてる外観・デザインとなるような設計とします。</a:t>
            </a:r>
          </a:p>
        </p:txBody>
      </p:sp>
      <p:sp>
        <p:nvSpPr>
          <p:cNvPr id="8" name="四角形: 1 つの角を丸める 46">
            <a:extLst>
              <a:ext uri="{FF2B5EF4-FFF2-40B4-BE49-F238E27FC236}">
                <a16:creationId xmlns:a16="http://schemas.microsoft.com/office/drawing/2014/main" id="{27C9AC19-F058-4E02-B9E5-F93F430017D6}"/>
              </a:ext>
            </a:extLst>
          </p:cNvPr>
          <p:cNvSpPr/>
          <p:nvPr/>
        </p:nvSpPr>
        <p:spPr>
          <a:xfrm>
            <a:off x="238539" y="1461520"/>
            <a:ext cx="4230823" cy="471975"/>
          </a:xfrm>
          <a:prstGeom prst="round1Rect">
            <a:avLst>
              <a:gd name="adj" fmla="val 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latin typeface="Meiryo UI" panose="020B0604030504040204" pitchFamily="50" charset="-128"/>
                <a:ea typeface="Meiryo UI" panose="020B0604030504040204" pitchFamily="50" charset="-128"/>
              </a:rPr>
              <a:t>施設コンセプト：「多世代交流拠点</a:t>
            </a:r>
            <a:r>
              <a:rPr kumimoji="1" lang="ja-JP" altLang="en-US" sz="1600" b="1" dirty="0">
                <a:latin typeface="Meiryo UI" panose="020B0604030504040204" pitchFamily="50" charset="-128"/>
                <a:ea typeface="Meiryo UI" panose="020B0604030504040204" pitchFamily="50" charset="-128"/>
              </a:rPr>
              <a:t>」</a:t>
            </a:r>
          </a:p>
        </p:txBody>
      </p:sp>
      <p:pic>
        <p:nvPicPr>
          <p:cNvPr id="9" name="図 8">
            <a:extLst>
              <a:ext uri="{FF2B5EF4-FFF2-40B4-BE49-F238E27FC236}">
                <a16:creationId xmlns:a16="http://schemas.microsoft.com/office/drawing/2014/main" id="{8ED7B660-0577-4324-87BE-8BE8B02C94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129147" y="2318116"/>
            <a:ext cx="5988271" cy="3780725"/>
          </a:xfrm>
          <a:prstGeom prst="rect">
            <a:avLst/>
          </a:prstGeom>
          <a:noFill/>
          <a:ln w="12700">
            <a:solidFill>
              <a:schemeClr val="tx1"/>
            </a:solidFill>
          </a:ln>
          <a:extLst>
            <a:ext uri="{53640926-AAD7-44D8-BBD7-CCE9431645EC}">
              <a14:shadowObscured xmlns:a14="http://schemas.microsoft.com/office/drawing/2010/main"/>
            </a:ext>
          </a:extLst>
        </p:spPr>
      </p:pic>
      <p:sp>
        <p:nvSpPr>
          <p:cNvPr id="10" name="四角形: 1 つの角を丸める 46">
            <a:extLst>
              <a:ext uri="{FF2B5EF4-FFF2-40B4-BE49-F238E27FC236}">
                <a16:creationId xmlns:a16="http://schemas.microsoft.com/office/drawing/2014/main" id="{27C9AC19-F058-4E02-B9E5-F93F430017D6}"/>
              </a:ext>
            </a:extLst>
          </p:cNvPr>
          <p:cNvSpPr/>
          <p:nvPr/>
        </p:nvSpPr>
        <p:spPr>
          <a:xfrm>
            <a:off x="238540" y="1940387"/>
            <a:ext cx="4230822" cy="370837"/>
          </a:xfrm>
          <a:prstGeom prst="round1Rect">
            <a:avLst>
              <a:gd name="adj" fmla="val 0"/>
            </a:avLst>
          </a:prstGeom>
          <a:solidFill>
            <a:srgbClr val="F49092"/>
          </a:solidFill>
          <a:ln>
            <a:solidFill>
              <a:srgbClr val="F7C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300" b="1" dirty="0">
                <a:latin typeface="Meiryo UI" panose="020B0604030504040204" pitchFamily="50" charset="-128"/>
                <a:ea typeface="Meiryo UI" panose="020B0604030504040204" pitchFamily="50" charset="-128"/>
              </a:rPr>
              <a:t>エリア：行政サービスセンター又は文化会館跡地エリア</a:t>
            </a:r>
          </a:p>
        </p:txBody>
      </p:sp>
    </p:spTree>
    <p:extLst>
      <p:ext uri="{BB962C8B-B14F-4D97-AF65-F5344CB8AC3E}">
        <p14:creationId xmlns:p14="http://schemas.microsoft.com/office/powerpoint/2010/main" val="26838093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1738D70-AAD2-4068-AC5E-21A3FB255A97}"/>
              </a:ext>
            </a:extLst>
          </p:cNvPr>
          <p:cNvSpPr>
            <a:spLocks noGrp="1"/>
          </p:cNvSpPr>
          <p:nvPr>
            <p:ph type="title"/>
          </p:nvPr>
        </p:nvSpPr>
        <p:spPr/>
        <p:txBody>
          <a:bodyPr>
            <a:normAutofit/>
          </a:bodyPr>
          <a:lstStyle/>
          <a:p>
            <a:r>
              <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rPr>
              <a:t>富山市の概要</a:t>
            </a:r>
          </a:p>
        </p:txBody>
      </p:sp>
      <p:sp>
        <p:nvSpPr>
          <p:cNvPr id="19" name="Text Box 5"/>
          <p:cNvSpPr txBox="1">
            <a:spLocks noChangeArrowheads="1"/>
          </p:cNvSpPr>
          <p:nvPr/>
        </p:nvSpPr>
        <p:spPr bwMode="auto">
          <a:xfrm>
            <a:off x="0" y="2187443"/>
            <a:ext cx="1707173" cy="331417"/>
          </a:xfrm>
          <a:prstGeom prst="rect">
            <a:avLst/>
          </a:prstGeom>
          <a:noFill/>
          <a:ln w="9525">
            <a:noFill/>
            <a:miter lim="800000"/>
            <a:headEnd/>
            <a:tailEnd/>
          </a:ln>
        </p:spPr>
        <p:txBody>
          <a:bodyPr lIns="84372" tIns="42186" rIns="84372" bIns="42186">
            <a:spAutoFit/>
          </a:bodyPr>
          <a:lstStyle/>
          <a:p>
            <a:pPr eaLnBrk="1" hangingPunct="1">
              <a:spcBef>
                <a:spcPct val="50000"/>
              </a:spcBef>
            </a:pPr>
            <a:r>
              <a:rPr lang="en-US" altLang="ja-JP" sz="16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lang="ja-JP" altLang="en-US" sz="1600" dirty="0">
                <a:solidFill>
                  <a:schemeClr val="tx1">
                    <a:lumMod val="75000"/>
                    <a:lumOff val="25000"/>
                  </a:schemeClr>
                </a:solidFill>
                <a:latin typeface="HGPｺﾞｼｯｸM" panose="020B0600000000000000" pitchFamily="50" charset="-128"/>
                <a:ea typeface="HGPｺﾞｼｯｸM" panose="020B0600000000000000" pitchFamily="50" charset="-128"/>
              </a:rPr>
              <a:t>日本地図</a:t>
            </a:r>
          </a:p>
        </p:txBody>
      </p:sp>
      <p:pic>
        <p:nvPicPr>
          <p:cNvPr id="20" name="Picture 6"/>
          <p:cNvPicPr>
            <a:picLocks noChangeAspect="1" noChangeArrowheads="1"/>
          </p:cNvPicPr>
          <p:nvPr/>
        </p:nvPicPr>
        <p:blipFill>
          <a:blip r:embed="rId3" cstate="print"/>
          <a:srcRect t="2267" b="2261"/>
          <a:stretch>
            <a:fillRect/>
          </a:stretch>
        </p:blipFill>
        <p:spPr bwMode="auto">
          <a:xfrm>
            <a:off x="101600" y="2569753"/>
            <a:ext cx="1759872" cy="1749509"/>
          </a:xfrm>
          <a:prstGeom prst="rect">
            <a:avLst/>
          </a:prstGeom>
          <a:noFill/>
          <a:ln w="9525">
            <a:solidFill>
              <a:schemeClr val="bg2"/>
            </a:solidFill>
            <a:miter lim="800000"/>
            <a:headEnd/>
            <a:tailEnd/>
          </a:ln>
        </p:spPr>
      </p:pic>
      <p:sp>
        <p:nvSpPr>
          <p:cNvPr id="21" name="Oval 9"/>
          <p:cNvSpPr>
            <a:spLocks noChangeArrowheads="1"/>
          </p:cNvSpPr>
          <p:nvPr/>
        </p:nvSpPr>
        <p:spPr bwMode="auto">
          <a:xfrm flipH="1" flipV="1">
            <a:off x="853055" y="3563351"/>
            <a:ext cx="45719" cy="45719"/>
          </a:xfrm>
          <a:prstGeom prst="ellipse">
            <a:avLst/>
          </a:prstGeom>
          <a:solidFill>
            <a:srgbClr val="FF0000"/>
          </a:solidFill>
          <a:ln w="9525">
            <a:solidFill>
              <a:srgbClr val="000000"/>
            </a:solidFill>
            <a:round/>
            <a:headEnd/>
            <a:tailEnd/>
          </a:ln>
        </p:spPr>
        <p:txBody>
          <a:bodyPr/>
          <a:lstStyle/>
          <a:p>
            <a:pPr eaLnBrk="1" hangingPunct="1"/>
            <a:endParaRPr lang="ja-JP" altLang="en-US" sz="1662" dirty="0">
              <a:latin typeface="HGPｺﾞｼｯｸM" panose="020B0600000000000000" pitchFamily="50" charset="-128"/>
              <a:ea typeface="HGPｺﾞｼｯｸM" panose="020B0600000000000000" pitchFamily="50" charset="-128"/>
            </a:endParaRPr>
          </a:p>
        </p:txBody>
      </p:sp>
      <p:sp>
        <p:nvSpPr>
          <p:cNvPr id="22" name="Text Box 12"/>
          <p:cNvSpPr txBox="1">
            <a:spLocks noChangeArrowheads="1"/>
          </p:cNvSpPr>
          <p:nvPr/>
        </p:nvSpPr>
        <p:spPr bwMode="auto">
          <a:xfrm>
            <a:off x="16118" y="4570851"/>
            <a:ext cx="1707173" cy="331417"/>
          </a:xfrm>
          <a:prstGeom prst="rect">
            <a:avLst/>
          </a:prstGeom>
          <a:noFill/>
          <a:ln w="9525">
            <a:noFill/>
            <a:miter lim="800000"/>
            <a:headEnd/>
            <a:tailEnd/>
          </a:ln>
        </p:spPr>
        <p:txBody>
          <a:bodyPr lIns="84372" tIns="42186" rIns="84372" bIns="42186">
            <a:spAutoFit/>
          </a:bodyPr>
          <a:lstStyle/>
          <a:p>
            <a:pPr eaLnBrk="1" hangingPunct="1">
              <a:spcBef>
                <a:spcPct val="50000"/>
              </a:spcBef>
            </a:pPr>
            <a:r>
              <a:rPr lang="en-US" altLang="ja-JP" sz="16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lang="ja-JP" altLang="en-US" sz="1600" dirty="0">
                <a:solidFill>
                  <a:schemeClr val="tx1">
                    <a:lumMod val="75000"/>
                    <a:lumOff val="25000"/>
                  </a:schemeClr>
                </a:solidFill>
                <a:latin typeface="HGPｺﾞｼｯｸM" panose="020B0600000000000000" pitchFamily="50" charset="-128"/>
                <a:ea typeface="HGPｺﾞｼｯｸM" panose="020B0600000000000000" pitchFamily="50" charset="-128"/>
              </a:rPr>
              <a:t>富山県全図</a:t>
            </a:r>
          </a:p>
        </p:txBody>
      </p:sp>
      <p:grpSp>
        <p:nvGrpSpPr>
          <p:cNvPr id="23" name="グループ化 22"/>
          <p:cNvGrpSpPr/>
          <p:nvPr/>
        </p:nvGrpSpPr>
        <p:grpSpPr>
          <a:xfrm>
            <a:off x="101600" y="4928498"/>
            <a:ext cx="1759872" cy="1491610"/>
            <a:chOff x="101600" y="3980962"/>
            <a:chExt cx="1759872" cy="1491610"/>
          </a:xfrm>
        </p:grpSpPr>
        <p:pic>
          <p:nvPicPr>
            <p:cNvPr id="24" name="Picture 2" descr="05-06 [更新済み]"/>
            <p:cNvPicPr>
              <a:picLocks noChangeAspect="1" noChangeArrowheads="1"/>
            </p:cNvPicPr>
            <p:nvPr/>
          </p:nvPicPr>
          <p:blipFill>
            <a:blip r:embed="rId4" cstate="print"/>
            <a:srcRect/>
            <a:stretch>
              <a:fillRect/>
            </a:stretch>
          </p:blipFill>
          <p:spPr bwMode="auto">
            <a:xfrm>
              <a:off x="101600" y="3980962"/>
              <a:ext cx="1759872" cy="1491610"/>
            </a:xfrm>
            <a:prstGeom prst="rect">
              <a:avLst/>
            </a:prstGeom>
            <a:noFill/>
            <a:ln w="9525">
              <a:noFill/>
              <a:miter lim="800000"/>
              <a:headEnd/>
              <a:tailEnd/>
            </a:ln>
          </p:spPr>
        </p:pic>
        <p:sp>
          <p:nvSpPr>
            <p:cNvPr id="25" name="Text Box 14"/>
            <p:cNvSpPr txBox="1">
              <a:spLocks noChangeArrowheads="1"/>
            </p:cNvSpPr>
            <p:nvPr/>
          </p:nvSpPr>
          <p:spPr bwMode="auto">
            <a:xfrm>
              <a:off x="777503" y="4805408"/>
              <a:ext cx="597877" cy="227223"/>
            </a:xfrm>
            <a:prstGeom prst="rect">
              <a:avLst/>
            </a:prstGeom>
            <a:noFill/>
            <a:ln w="9525">
              <a:noFill/>
              <a:miter lim="800000"/>
              <a:headEnd/>
              <a:tailEnd/>
            </a:ln>
          </p:spPr>
          <p:txBody>
            <a:bodyPr lIns="84372" tIns="42186" rIns="84372" bIns="42186">
              <a:spAutoFit/>
            </a:bodyPr>
            <a:lstStyle/>
            <a:p>
              <a:pPr eaLnBrk="1" hangingPunct="1">
                <a:spcBef>
                  <a:spcPct val="50000"/>
                </a:spcBef>
              </a:pPr>
              <a:r>
                <a:rPr lang="ja-JP" altLang="en-US" sz="923" dirty="0">
                  <a:latin typeface="HGPｺﾞｼｯｸM" panose="020B0600000000000000" pitchFamily="50" charset="-128"/>
                  <a:ea typeface="HGPｺﾞｼｯｸM" panose="020B0600000000000000" pitchFamily="50" charset="-128"/>
                </a:rPr>
                <a:t>富山市</a:t>
              </a:r>
            </a:p>
          </p:txBody>
        </p:sp>
      </p:grpSp>
      <p:sp>
        <p:nvSpPr>
          <p:cNvPr id="26" name="Rectangle 17"/>
          <p:cNvSpPr>
            <a:spLocks noChangeArrowheads="1"/>
          </p:cNvSpPr>
          <p:nvPr/>
        </p:nvSpPr>
        <p:spPr bwMode="auto">
          <a:xfrm>
            <a:off x="46198" y="581447"/>
            <a:ext cx="9831817" cy="1605994"/>
          </a:xfrm>
          <a:prstGeom prst="rect">
            <a:avLst/>
          </a:prstGeom>
          <a:noFill/>
          <a:ln w="9525">
            <a:noFill/>
            <a:miter lim="800000"/>
            <a:headEnd/>
            <a:tailEnd/>
          </a:ln>
        </p:spPr>
        <p:txBody>
          <a:bodyPr anchor="ctr" anchorCtr="0"/>
          <a:lstStyle/>
          <a:p>
            <a:pPr marL="316529" indent="-316529">
              <a:lnSpc>
                <a:spcPts val="2200"/>
              </a:lnSpc>
              <a:spcBef>
                <a:spcPct val="20000"/>
              </a:spcBef>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　人口　　　　富山県全体の約４割（</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413,938</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人　</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R2</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国勢調査）</a:t>
            </a:r>
          </a:p>
          <a:p>
            <a:pPr marL="316529" indent="-316529">
              <a:lnSpc>
                <a:spcPts val="2200"/>
              </a:lnSpc>
              <a:spcBef>
                <a:spcPct val="20000"/>
              </a:spcBef>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　面積　　　　富山県全体の約３割（</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1,241.85km</a:t>
            </a:r>
            <a:r>
              <a:rPr lang="en-US" altLang="ja-JP" sz="2000" baseline="30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2</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　　海抜</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0</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ｍから</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2,986</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ｍまでの多様な地形</a:t>
            </a:r>
          </a:p>
          <a:p>
            <a:pPr marL="316529" indent="-316529">
              <a:lnSpc>
                <a:spcPts val="2200"/>
              </a:lnSpc>
              <a:spcBef>
                <a:spcPct val="20000"/>
              </a:spcBef>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　予算　　　　</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2024</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年度一般会計予算額　約</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1,758</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億円</a:t>
            </a:r>
          </a:p>
          <a:p>
            <a:pPr marL="316529" indent="-316529">
              <a:lnSpc>
                <a:spcPts val="2200"/>
              </a:lnSpc>
              <a:spcBef>
                <a:spcPct val="20000"/>
              </a:spcBef>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　アクセス　　東京駅→富山駅（新幹線</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2</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時間</a:t>
            </a:r>
            <a:r>
              <a:rPr lang="en-US" altLang="ja-JP" sz="2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5</a:t>
            </a: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分）</a:t>
            </a:r>
          </a:p>
        </p:txBody>
      </p:sp>
      <p:pic>
        <p:nvPicPr>
          <p:cNvPr id="27" name="図 26" descr="画面の領域"/>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9284" y="2312024"/>
            <a:ext cx="2202533" cy="4107596"/>
          </a:xfrm>
          <a:prstGeom prst="rect">
            <a:avLst/>
          </a:prstGeom>
        </p:spPr>
      </p:pic>
      <p:sp>
        <p:nvSpPr>
          <p:cNvPr id="28" name="Line 11"/>
          <p:cNvSpPr>
            <a:spLocks noChangeShapeType="1"/>
          </p:cNvSpPr>
          <p:nvPr/>
        </p:nvSpPr>
        <p:spPr bwMode="auto">
          <a:xfrm>
            <a:off x="892331" y="3635300"/>
            <a:ext cx="735038" cy="1508408"/>
          </a:xfrm>
          <a:prstGeom prst="line">
            <a:avLst/>
          </a:prstGeom>
          <a:noFill/>
          <a:ln w="9525">
            <a:solidFill>
              <a:srgbClr val="000000"/>
            </a:solidFill>
            <a:prstDash val="dash"/>
            <a:round/>
            <a:headEnd/>
            <a:tailEnd/>
          </a:ln>
        </p:spPr>
        <p:txBody>
          <a:bodyPr/>
          <a:lstStyle/>
          <a:p>
            <a:endParaRPr lang="ja-JP" altLang="en-US" sz="1662" dirty="0">
              <a:latin typeface="HGPｺﾞｼｯｸM" panose="020B0600000000000000" pitchFamily="50" charset="-128"/>
              <a:ea typeface="HGPｺﾞｼｯｸM" panose="020B0600000000000000" pitchFamily="50" charset="-128"/>
            </a:endParaRPr>
          </a:p>
        </p:txBody>
      </p:sp>
      <p:sp>
        <p:nvSpPr>
          <p:cNvPr id="29" name="Line 10"/>
          <p:cNvSpPr>
            <a:spLocks noChangeShapeType="1"/>
          </p:cNvSpPr>
          <p:nvPr/>
        </p:nvSpPr>
        <p:spPr bwMode="auto">
          <a:xfrm flipV="1">
            <a:off x="455621" y="3635299"/>
            <a:ext cx="436710" cy="1508407"/>
          </a:xfrm>
          <a:prstGeom prst="line">
            <a:avLst/>
          </a:prstGeom>
          <a:noFill/>
          <a:ln w="9525">
            <a:solidFill>
              <a:srgbClr val="000000"/>
            </a:solidFill>
            <a:prstDash val="dash"/>
            <a:round/>
            <a:headEnd/>
            <a:tailEnd/>
          </a:ln>
        </p:spPr>
        <p:txBody>
          <a:bodyPr/>
          <a:lstStyle/>
          <a:p>
            <a:endParaRPr lang="ja-JP" altLang="en-US" sz="1662" dirty="0">
              <a:latin typeface="HGPｺﾞｼｯｸM" panose="020B0600000000000000" pitchFamily="50" charset="-128"/>
              <a:ea typeface="HGPｺﾞｼｯｸM" panose="020B0600000000000000" pitchFamily="50" charset="-128"/>
            </a:endParaRPr>
          </a:p>
        </p:txBody>
      </p:sp>
      <p:pic>
        <p:nvPicPr>
          <p:cNvPr id="30" name="図 29">
            <a:extLst>
              <a:ext uri="{FF2B5EF4-FFF2-40B4-BE49-F238E27FC236}">
                <a16:creationId xmlns:a16="http://schemas.microsoft.com/office/drawing/2014/main" id="{53D01AA4-1DAF-47EE-8C9D-93183534332C}"/>
              </a:ext>
            </a:extLst>
          </p:cNvPr>
          <p:cNvPicPr>
            <a:picLocks noChangeAspect="1"/>
          </p:cNvPicPr>
          <p:nvPr/>
        </p:nvPicPr>
        <p:blipFill rotWithShape="1">
          <a:blip r:embed="rId6"/>
          <a:srcRect l="43243" t="51011" r="33727" b="18981"/>
          <a:stretch/>
        </p:blipFill>
        <p:spPr>
          <a:xfrm>
            <a:off x="1960718" y="2312024"/>
            <a:ext cx="5580000" cy="4107595"/>
          </a:xfrm>
          <a:prstGeom prst="rect">
            <a:avLst/>
          </a:prstGeom>
        </p:spPr>
      </p:pic>
      <p:sp>
        <p:nvSpPr>
          <p:cNvPr id="31" name="Rectangle 15"/>
          <p:cNvSpPr>
            <a:spLocks noChangeArrowheads="1"/>
          </p:cNvSpPr>
          <p:nvPr/>
        </p:nvSpPr>
        <p:spPr bwMode="auto">
          <a:xfrm>
            <a:off x="5336356" y="2354309"/>
            <a:ext cx="2224214" cy="215444"/>
          </a:xfrm>
          <a:prstGeom prst="rect">
            <a:avLst/>
          </a:prstGeom>
          <a:noFill/>
          <a:ln w="9525">
            <a:noFill/>
            <a:miter lim="800000"/>
            <a:headEnd/>
            <a:tailEnd/>
          </a:ln>
        </p:spPr>
        <p:txBody>
          <a:bodyPr wrap="none" lIns="23439" tIns="0" rIns="23439" bIns="0" anchor="ctr">
            <a:spAutoFit/>
          </a:bodyPr>
          <a:lstStyle/>
          <a:p>
            <a:pPr eaLnBrk="1" fontAlgn="ctr" hangingPunct="1"/>
            <a:r>
              <a:rPr lang="ja-JP" altLang="en-US" sz="1400" u="sng" dirty="0">
                <a:solidFill>
                  <a:schemeClr val="bg1"/>
                </a:solidFill>
                <a:latin typeface="HGPｺﾞｼｯｸM" panose="020B0600000000000000" pitchFamily="50" charset="-128"/>
                <a:ea typeface="HGPｺﾞｼｯｸM" panose="020B0600000000000000" pitchFamily="50" charset="-128"/>
              </a:rPr>
              <a:t>立山あおぐ特等席。　富山市</a:t>
            </a:r>
            <a:r>
              <a:rPr lang="ja-JP" altLang="en-US" sz="1400" dirty="0">
                <a:solidFill>
                  <a:schemeClr val="bg1"/>
                </a:solidFill>
                <a:latin typeface="HGPｺﾞｼｯｸM" panose="020B0600000000000000" pitchFamily="50" charset="-128"/>
                <a:ea typeface="HGPｺﾞｼｯｸM" panose="020B0600000000000000" pitchFamily="50" charset="-128"/>
              </a:rPr>
              <a:t> </a:t>
            </a:r>
          </a:p>
        </p:txBody>
      </p:sp>
    </p:spTree>
    <p:extLst>
      <p:ext uri="{BB962C8B-B14F-4D97-AF65-F5344CB8AC3E}">
        <p14:creationId xmlns:p14="http://schemas.microsoft.com/office/powerpoint/2010/main" val="35090981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ケース① ：富山市</a:t>
            </a:r>
            <a:r>
              <a:rPr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大沢野地域</a:t>
            </a:r>
            <a:r>
              <a:rPr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　大沢野地域公共施設複合化事業</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3" name="テキスト プレースホルダー 2"/>
          <p:cNvSpPr>
            <a:spLocks noGrp="1"/>
          </p:cNvSpPr>
          <p:nvPr>
            <p:ph type="body" sz="quarter" idx="10"/>
          </p:nvPr>
        </p:nvSpPr>
        <p:spPr>
          <a:xfrm>
            <a:off x="267688" y="967419"/>
            <a:ext cx="9364625" cy="2051419"/>
          </a:xfrm>
        </p:spPr>
        <p:txBody>
          <a:bodyPr/>
          <a:lstStyle/>
          <a:p>
            <a:endParaRPr kumimoji="1" lang="ja-JP" altLang="en-US"/>
          </a:p>
        </p:txBody>
      </p:sp>
      <p:sp>
        <p:nvSpPr>
          <p:cNvPr id="4" name="テキスト ボックス 2"/>
          <p:cNvSpPr txBox="1">
            <a:spLocks noChangeArrowheads="1"/>
          </p:cNvSpPr>
          <p:nvPr/>
        </p:nvSpPr>
        <p:spPr bwMode="auto">
          <a:xfrm>
            <a:off x="229778" y="3571739"/>
            <a:ext cx="3836699" cy="2923948"/>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6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600" b="1" dirty="0">
                <a:latin typeface="Meiryo UI" panose="020B0604030504040204" pitchFamily="50" charset="-128"/>
                <a:ea typeface="Meiryo UI" panose="020B0604030504040204" pitchFamily="50" charset="-128"/>
                <a:cs typeface="Times New Roman" panose="02020603050405020304" pitchFamily="18" charset="0"/>
              </a:rPr>
              <a:t>大沢野</a:t>
            </a:r>
            <a:r>
              <a:rPr kumimoji="0" lang="ja-JP" altLang="ja-JP" sz="16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地域公共施設複合化事業】</a:t>
            </a:r>
            <a:endParaRPr kumimoji="0" lang="en-US" altLang="ja-JP" sz="16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200" b="1" dirty="0">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ja-JP" sz="1400" b="1" dirty="0">
                <a:latin typeface="Meiryo UI" panose="020B0604030504040204" pitchFamily="50" charset="-128"/>
                <a:ea typeface="Meiryo UI" panose="020B0604030504040204" pitchFamily="50" charset="-128"/>
              </a:rPr>
              <a:t>大沢野新規複合施設（行政サービスセンター）</a:t>
            </a:r>
            <a:endParaRPr lang="en-US" altLang="ja-JP" sz="1400" b="1" dirty="0">
              <a:latin typeface="Meiryo UI" panose="020B0604030504040204" pitchFamily="50" charset="-128"/>
              <a:ea typeface="Meiryo UI" panose="020B0604030504040204" pitchFamily="50" charset="-128"/>
            </a:endParaRPr>
          </a:p>
          <a:p>
            <a:endParaRPr lang="ja-JP" altLang="ja-JP" sz="1400" b="1"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ja-JP" sz="1400" b="1" dirty="0">
                <a:latin typeface="Meiryo UI" panose="020B0604030504040204" pitchFamily="50" charset="-128"/>
                <a:ea typeface="Meiryo UI" panose="020B0604030504040204" pitchFamily="50" charset="-128"/>
              </a:rPr>
              <a:t>大沢野生涯学習センターをリノベーションして活用する施設（大沢野リノベ施設）</a:t>
            </a:r>
            <a:endParaRPr lang="en-US" altLang="ja-JP" sz="1400" b="1"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endParaRPr lang="ja-JP" altLang="ja-JP" sz="1400" b="1"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pPr>
            <a:r>
              <a:rPr lang="ja-JP" altLang="ja-JP" sz="1400" b="1" dirty="0">
                <a:latin typeface="Meiryo UI" panose="020B0604030504040204" pitchFamily="50" charset="-128"/>
                <a:ea typeface="Meiryo UI" panose="020B0604030504040204" pitchFamily="50" charset="-128"/>
              </a:rPr>
              <a:t>余剰地活用施設</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B593566F-7792-4973-A9FC-DE1F4FFC5BDB}"/>
              </a:ext>
            </a:extLst>
          </p:cNvPr>
          <p:cNvSpPr/>
          <p:nvPr/>
        </p:nvSpPr>
        <p:spPr>
          <a:xfrm>
            <a:off x="229778" y="836974"/>
            <a:ext cx="9060298" cy="2640201"/>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ja-JP" altLang="en-US">
              <a:latin typeface="Meiryo UI" panose="020B0604030504040204" pitchFamily="50" charset="-128"/>
              <a:ea typeface="Meiryo UI" panose="020B0604030504040204" pitchFamily="50" charset="-128"/>
            </a:endParaRPr>
          </a:p>
        </p:txBody>
      </p:sp>
      <p:sp>
        <p:nvSpPr>
          <p:cNvPr id="6" name="Text Box 7"/>
          <p:cNvSpPr txBox="1">
            <a:spLocks noChangeArrowheads="1"/>
          </p:cNvSpPr>
          <p:nvPr/>
        </p:nvSpPr>
        <p:spPr bwMode="auto">
          <a:xfrm>
            <a:off x="648453" y="1558315"/>
            <a:ext cx="2172442" cy="43622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4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新規複合施設</a:t>
            </a:r>
            <a:endParaRPr kumimoji="0" lang="ja-JP" altLang="ja-JP" sz="14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7" name="Rectangle 23"/>
          <p:cNvSpPr>
            <a:spLocks noChangeArrowheads="1"/>
          </p:cNvSpPr>
          <p:nvPr/>
        </p:nvSpPr>
        <p:spPr bwMode="auto">
          <a:xfrm>
            <a:off x="762000" y="928175"/>
            <a:ext cx="18473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6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rPr>
            </a:b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8" name="Rectangle 25"/>
          <p:cNvSpPr>
            <a:spLocks noChangeArrowheads="1"/>
          </p:cNvSpPr>
          <p:nvPr/>
        </p:nvSpPr>
        <p:spPr bwMode="auto">
          <a:xfrm>
            <a:off x="895350" y="1205174"/>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6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Meiryo UI" panose="020B0604030504040204" pitchFamily="50" charset="-128"/>
              <a:ea typeface="Meiryo UI" panose="020B0604030504040204" pitchFamily="50" charset="-128"/>
            </a:endParaRPr>
          </a:p>
        </p:txBody>
      </p:sp>
      <p:sp>
        <p:nvSpPr>
          <p:cNvPr id="9" name="Text Box 11"/>
          <p:cNvSpPr txBox="1">
            <a:spLocks noChangeArrowheads="1"/>
          </p:cNvSpPr>
          <p:nvPr/>
        </p:nvSpPr>
        <p:spPr bwMode="auto">
          <a:xfrm>
            <a:off x="283259" y="621413"/>
            <a:ext cx="2423360" cy="30604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400" b="1" i="0" u="none" strike="noStrike" cap="none" normalizeH="0" baseline="0" dirty="0">
                <a:ln>
                  <a:noFill/>
                </a:ln>
                <a:effectLst/>
                <a:latin typeface="Meiryo UI" panose="020B0604030504040204" pitchFamily="50" charset="-128"/>
                <a:ea typeface="Meiryo UI" panose="020B0604030504040204" pitchFamily="50" charset="-128"/>
                <a:cs typeface="Times New Roman" panose="02020603050405020304" pitchFamily="18" charset="0"/>
              </a:rPr>
              <a:t>リーディングプロジェクト</a:t>
            </a:r>
            <a:endParaRPr kumimoji="0" lang="ja-JP" altLang="ja-JP" sz="1100" b="0" i="0" u="none" strike="noStrike" cap="none" normalizeH="0" baseline="0" dirty="0">
              <a:ln>
                <a:noFill/>
              </a:ln>
              <a:effectLst/>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a:blip r:embed="rId3"/>
          <a:stretch>
            <a:fillRect/>
          </a:stretch>
        </p:blipFill>
        <p:spPr>
          <a:xfrm>
            <a:off x="660691" y="1901283"/>
            <a:ext cx="1692972" cy="340073"/>
          </a:xfrm>
          <a:prstGeom prst="rect">
            <a:avLst/>
          </a:prstGeom>
        </p:spPr>
      </p:pic>
      <p:pic>
        <p:nvPicPr>
          <p:cNvPr id="11" name="図 10"/>
          <p:cNvPicPr>
            <a:picLocks noChangeAspect="1"/>
          </p:cNvPicPr>
          <p:nvPr/>
        </p:nvPicPr>
        <p:blipFill>
          <a:blip r:embed="rId4"/>
          <a:stretch>
            <a:fillRect/>
          </a:stretch>
        </p:blipFill>
        <p:spPr>
          <a:xfrm>
            <a:off x="2444137" y="1519138"/>
            <a:ext cx="3413811" cy="1739110"/>
          </a:xfrm>
          <a:prstGeom prst="rect">
            <a:avLst/>
          </a:prstGeom>
        </p:spPr>
      </p:pic>
      <p:sp>
        <p:nvSpPr>
          <p:cNvPr id="12" name="正方形/長方形 11"/>
          <p:cNvSpPr/>
          <p:nvPr/>
        </p:nvSpPr>
        <p:spPr>
          <a:xfrm>
            <a:off x="386080" y="1086545"/>
            <a:ext cx="8707120" cy="2292940"/>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3" name="Text Box 11"/>
          <p:cNvSpPr txBox="1">
            <a:spLocks noChangeArrowheads="1"/>
          </p:cNvSpPr>
          <p:nvPr/>
        </p:nvSpPr>
        <p:spPr bwMode="auto">
          <a:xfrm>
            <a:off x="698094" y="960696"/>
            <a:ext cx="3860689" cy="3820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b="1" i="0" u="none" strike="noStrike" cap="none" normalizeH="0" baseline="0" dirty="0">
                <a:ln>
                  <a:noFill/>
                </a:ln>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大沢野</a:t>
            </a:r>
            <a:r>
              <a:rPr kumimoji="0" lang="ja-JP" altLang="ja-JP" b="1" i="0" u="none" strike="noStrike" cap="none" normalizeH="0" baseline="0" dirty="0">
                <a:ln>
                  <a:noFill/>
                </a:ln>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地域公共施設複合化事業</a:t>
            </a:r>
            <a:endParaRPr kumimoji="0" lang="ja-JP" altLang="ja-JP"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4" name="正方形/長方形 13"/>
          <p:cNvSpPr/>
          <p:nvPr/>
        </p:nvSpPr>
        <p:spPr>
          <a:xfrm>
            <a:off x="467502" y="1375995"/>
            <a:ext cx="6163742" cy="1905004"/>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5" name="Text Box 7"/>
          <p:cNvSpPr txBox="1">
            <a:spLocks noChangeArrowheads="1"/>
          </p:cNvSpPr>
          <p:nvPr/>
        </p:nvSpPr>
        <p:spPr bwMode="auto">
          <a:xfrm>
            <a:off x="1074605" y="1242398"/>
            <a:ext cx="1666626" cy="326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6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ＰＦＩ事業</a:t>
            </a:r>
            <a:endParaRPr kumimoji="0" lang="ja-JP" altLang="ja-JP" sz="16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6" name="正方形/長方形 15"/>
          <p:cNvSpPr/>
          <p:nvPr/>
        </p:nvSpPr>
        <p:spPr>
          <a:xfrm>
            <a:off x="6733957" y="1375995"/>
            <a:ext cx="2159782" cy="1907649"/>
          </a:xfrm>
          <a:prstGeom prst="rect">
            <a:avLst/>
          </a:prstGeom>
          <a:noFill/>
          <a:ln w="1905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17" name="Text Box 7"/>
          <p:cNvSpPr txBox="1">
            <a:spLocks noChangeArrowheads="1"/>
          </p:cNvSpPr>
          <p:nvPr/>
        </p:nvSpPr>
        <p:spPr bwMode="auto">
          <a:xfrm>
            <a:off x="6900338" y="1191279"/>
            <a:ext cx="1316854" cy="326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6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自主</a:t>
            </a:r>
            <a:r>
              <a:rPr kumimoji="0" lang="ja-JP" altLang="en-US" sz="14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提案事業</a:t>
            </a:r>
            <a:endParaRPr kumimoji="0" lang="ja-JP" altLang="ja-JP" sz="14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8" name="Text Box 7"/>
          <p:cNvSpPr txBox="1">
            <a:spLocks noChangeArrowheads="1"/>
          </p:cNvSpPr>
          <p:nvPr/>
        </p:nvSpPr>
        <p:spPr bwMode="auto">
          <a:xfrm>
            <a:off x="6823452" y="1667888"/>
            <a:ext cx="1784428" cy="326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285750" marR="0" lvl="0" indent="-285750" algn="ctr" defTabSz="914400" rtl="0" eaLnBrk="0" fontAlgn="base" latinLnBrk="0" hangingPunct="0">
              <a:lnSpc>
                <a:spcPct val="100000"/>
              </a:lnSpc>
              <a:spcBef>
                <a:spcPct val="0"/>
              </a:spcBef>
              <a:spcAft>
                <a:spcPct val="0"/>
              </a:spcAft>
              <a:buClrTx/>
              <a:buSzTx/>
              <a:buFont typeface="Wingdings" panose="05000000000000000000" pitchFamily="2" charset="2"/>
              <a:buChar char="l"/>
              <a:tabLst/>
            </a:pPr>
            <a:r>
              <a:rPr kumimoji="0" lang="ja-JP" altLang="en-US" sz="14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余剰地活用施設</a:t>
            </a:r>
            <a:endParaRPr kumimoji="0" lang="ja-JP" altLang="ja-JP" sz="140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pic>
        <p:nvPicPr>
          <p:cNvPr id="19" name="図 18"/>
          <p:cNvPicPr/>
          <p:nvPr/>
        </p:nvPicPr>
        <p:blipFill rotWithShape="1">
          <a:blip r:embed="rId5">
            <a:extLst>
              <a:ext uri="{28A0092B-C50C-407E-A947-70E740481C1C}">
                <a14:useLocalDpi xmlns:a14="http://schemas.microsoft.com/office/drawing/2010/main" val="0"/>
              </a:ext>
            </a:extLst>
          </a:blip>
          <a:srcRect t="6512"/>
          <a:stretch/>
        </p:blipFill>
        <p:spPr bwMode="auto">
          <a:xfrm>
            <a:off x="4297681" y="3570449"/>
            <a:ext cx="4992396" cy="29252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82128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ケース① ：富山市</a:t>
            </a:r>
            <a:r>
              <a:rPr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大沢野地域</a:t>
            </a:r>
            <a:r>
              <a:rPr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　大沢野地域公共施設複合化事業</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4" name="四角形: 上の 2 つの角を丸める 29">
            <a:extLst>
              <a:ext uri="{FF2B5EF4-FFF2-40B4-BE49-F238E27FC236}">
                <a16:creationId xmlns:a16="http://schemas.microsoft.com/office/drawing/2014/main" id="{04940CF7-412A-47D6-B4B9-A864A2C94C1B}"/>
              </a:ext>
            </a:extLst>
          </p:cNvPr>
          <p:cNvSpPr/>
          <p:nvPr/>
        </p:nvSpPr>
        <p:spPr>
          <a:xfrm>
            <a:off x="609600" y="696240"/>
            <a:ext cx="8422639" cy="337125"/>
          </a:xfrm>
          <a:prstGeom prst="round2SameRect">
            <a:avLst/>
          </a:prstGeom>
          <a:solidFill>
            <a:schemeClr val="accent1">
              <a:lumMod val="50000"/>
            </a:schemeClr>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スケジュール</a:t>
            </a:r>
          </a:p>
        </p:txBody>
      </p:sp>
      <p:pic>
        <p:nvPicPr>
          <p:cNvPr id="5" name="図 4"/>
          <p:cNvPicPr/>
          <p:nvPr/>
        </p:nvPicPr>
        <p:blipFill rotWithShape="1">
          <a:blip r:embed="rId3">
            <a:extLst>
              <a:ext uri="{28A0092B-C50C-407E-A947-70E740481C1C}">
                <a14:useLocalDpi xmlns:a14="http://schemas.microsoft.com/office/drawing/2010/main" val="0"/>
              </a:ext>
            </a:extLst>
          </a:blip>
          <a:srcRect t="26566" b="1"/>
          <a:stretch/>
        </p:blipFill>
        <p:spPr bwMode="auto">
          <a:xfrm>
            <a:off x="233265" y="3713584"/>
            <a:ext cx="4774655" cy="2812630"/>
          </a:xfrm>
          <a:prstGeom prst="rect">
            <a:avLst/>
          </a:prstGeom>
          <a:ln>
            <a:noFill/>
          </a:ln>
          <a:extLst>
            <a:ext uri="{53640926-AAD7-44D8-BBD7-CCE9431645EC}">
              <a14:shadowObscured xmlns:a14="http://schemas.microsoft.com/office/drawing/2010/main"/>
            </a:ext>
          </a:extLst>
        </p:spPr>
      </p:pic>
      <p:pic>
        <p:nvPicPr>
          <p:cNvPr id="6" name="図 5"/>
          <p:cNvPicPr>
            <a:picLocks noChangeAspect="1"/>
          </p:cNvPicPr>
          <p:nvPr/>
        </p:nvPicPr>
        <p:blipFill>
          <a:blip r:embed="rId4"/>
          <a:stretch>
            <a:fillRect/>
          </a:stretch>
        </p:blipFill>
        <p:spPr>
          <a:xfrm>
            <a:off x="587796" y="1121162"/>
            <a:ext cx="8444443" cy="2201158"/>
          </a:xfrm>
          <a:prstGeom prst="rect">
            <a:avLst/>
          </a:prstGeom>
        </p:spPr>
      </p:pic>
      <p:pic>
        <p:nvPicPr>
          <p:cNvPr id="7" name="図 6"/>
          <p:cNvPicPr>
            <a:picLocks noChangeAspect="1"/>
          </p:cNvPicPr>
          <p:nvPr/>
        </p:nvPicPr>
        <p:blipFill>
          <a:blip r:embed="rId5"/>
          <a:stretch>
            <a:fillRect/>
          </a:stretch>
        </p:blipFill>
        <p:spPr>
          <a:xfrm>
            <a:off x="5073984" y="3713584"/>
            <a:ext cx="4715070" cy="2812630"/>
          </a:xfrm>
          <a:prstGeom prst="rect">
            <a:avLst/>
          </a:prstGeom>
        </p:spPr>
      </p:pic>
      <p:sp>
        <p:nvSpPr>
          <p:cNvPr id="8" name="Text Box 7"/>
          <p:cNvSpPr txBox="1">
            <a:spLocks noChangeArrowheads="1"/>
          </p:cNvSpPr>
          <p:nvPr/>
        </p:nvSpPr>
        <p:spPr bwMode="auto">
          <a:xfrm>
            <a:off x="4174607" y="6363096"/>
            <a:ext cx="1666626" cy="326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提案概要</a:t>
            </a:r>
            <a:endParaRPr kumimoji="0" lang="ja-JP" altLang="ja-JP"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45920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富山市</a:t>
            </a:r>
            <a:r>
              <a:rPr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大沢野地域</a:t>
            </a:r>
            <a:r>
              <a:rPr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　大沢野地域公共施設複合化事業</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7" name="図 6" descr="ダイアグラム, 設計図&#10;&#10;自動的に生成された説明">
            <a:extLst>
              <a:ext uri="{FF2B5EF4-FFF2-40B4-BE49-F238E27FC236}">
                <a16:creationId xmlns:a16="http://schemas.microsoft.com/office/drawing/2014/main" id="{8F8544AA-21C0-487F-88F3-233A644248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275" y="616365"/>
            <a:ext cx="3154355" cy="2230352"/>
          </a:xfrm>
          <a:prstGeom prst="rect">
            <a:avLst/>
          </a:prstGeom>
        </p:spPr>
      </p:pic>
      <p:pic>
        <p:nvPicPr>
          <p:cNvPr id="8" name="図 7" descr="屋内, テーブル, 座る, ケーキ が含まれている画像&#10;&#10;自動的に生成された説明">
            <a:extLst>
              <a:ext uri="{FF2B5EF4-FFF2-40B4-BE49-F238E27FC236}">
                <a16:creationId xmlns:a16="http://schemas.microsoft.com/office/drawing/2014/main" id="{3473E250-F10E-4F7D-ACD4-2B1544C0EB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274" y="2997226"/>
            <a:ext cx="3154356" cy="1709361"/>
          </a:xfrm>
          <a:prstGeom prst="rect">
            <a:avLst/>
          </a:prstGeom>
        </p:spPr>
      </p:pic>
      <p:pic>
        <p:nvPicPr>
          <p:cNvPr id="9" name="図 8" descr="屋内, 建物, 子供, 若い が含まれている画像&#10;&#10;自動的に生成された説明">
            <a:extLst>
              <a:ext uri="{FF2B5EF4-FFF2-40B4-BE49-F238E27FC236}">
                <a16:creationId xmlns:a16="http://schemas.microsoft.com/office/drawing/2014/main" id="{C9DDE310-AE26-49CA-B1AD-6861BCC9687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5274" y="4857097"/>
            <a:ext cx="3154356" cy="1645722"/>
          </a:xfrm>
          <a:prstGeom prst="rect">
            <a:avLst/>
          </a:prstGeom>
        </p:spPr>
      </p:pic>
      <p:pic>
        <p:nvPicPr>
          <p:cNvPr id="14" name="図 13">
            <a:extLst>
              <a:ext uri="{FF2B5EF4-FFF2-40B4-BE49-F238E27FC236}">
                <a16:creationId xmlns:a16="http://schemas.microsoft.com/office/drawing/2014/main" id="{D0115221-8E98-4CC4-AADF-01242F38F4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6879" b="1"/>
          <a:stretch/>
        </p:blipFill>
        <p:spPr>
          <a:xfrm>
            <a:off x="3452547" y="2997226"/>
            <a:ext cx="3301667" cy="1709361"/>
          </a:xfrm>
          <a:prstGeom prst="rect">
            <a:avLst/>
          </a:prstGeom>
        </p:spPr>
      </p:pic>
      <p:pic>
        <p:nvPicPr>
          <p:cNvPr id="15" name="図 14" descr="屋外, 道路, 建物, 雪 が含まれている画像&#10;&#10;自動的に生成された説明">
            <a:extLst>
              <a:ext uri="{FF2B5EF4-FFF2-40B4-BE49-F238E27FC236}">
                <a16:creationId xmlns:a16="http://schemas.microsoft.com/office/drawing/2014/main" id="{47A7EAD1-D0D6-4369-A69D-BAC7A9D8D3D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528" t="26787" r="15283" b="14780"/>
          <a:stretch/>
        </p:blipFill>
        <p:spPr>
          <a:xfrm>
            <a:off x="3460906" y="616365"/>
            <a:ext cx="3284951" cy="1880316"/>
          </a:xfrm>
          <a:prstGeom prst="rect">
            <a:avLst/>
          </a:prstGeom>
        </p:spPr>
      </p:pic>
      <p:pic>
        <p:nvPicPr>
          <p:cNvPr id="16" name="図 15">
            <a:extLst>
              <a:ext uri="{FF2B5EF4-FFF2-40B4-BE49-F238E27FC236}">
                <a16:creationId xmlns:a16="http://schemas.microsoft.com/office/drawing/2014/main" id="{64F2916F-FE7D-4959-9F73-8D4364D6DE7C}"/>
              </a:ext>
            </a:extLst>
          </p:cNvPr>
          <p:cNvPicPr/>
          <p:nvPr/>
        </p:nvPicPr>
        <p:blipFill rotWithShape="1">
          <a:blip r:embed="rId8"/>
          <a:srcRect l="2242" t="32208" r="31452" b="8166"/>
          <a:stretch/>
        </p:blipFill>
        <p:spPr bwMode="auto">
          <a:xfrm>
            <a:off x="3460905" y="4857097"/>
            <a:ext cx="3293578" cy="1645722"/>
          </a:xfrm>
          <a:prstGeom prst="rect">
            <a:avLst/>
          </a:prstGeom>
          <a:ln>
            <a:noFill/>
          </a:ln>
          <a:extLst>
            <a:ext uri="{53640926-AAD7-44D8-BBD7-CCE9431645EC}">
              <a14:shadowObscured xmlns:a14="http://schemas.microsoft.com/office/drawing/2010/main"/>
            </a:ext>
          </a:extLst>
        </p:spPr>
      </p:pic>
      <p:pic>
        <p:nvPicPr>
          <p:cNvPr id="17" name="図 16">
            <a:extLst>
              <a:ext uri="{FF2B5EF4-FFF2-40B4-BE49-F238E27FC236}">
                <a16:creationId xmlns:a16="http://schemas.microsoft.com/office/drawing/2014/main" id="{42E2BF52-41DE-4369-9838-1DFB3C2B5C5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r="14590" b="5149"/>
          <a:stretch/>
        </p:blipFill>
        <p:spPr>
          <a:xfrm>
            <a:off x="6905758" y="2997226"/>
            <a:ext cx="2850718" cy="1621340"/>
          </a:xfrm>
          <a:prstGeom prst="rect">
            <a:avLst/>
          </a:prstGeom>
        </p:spPr>
      </p:pic>
      <p:pic>
        <p:nvPicPr>
          <p:cNvPr id="18" name="図 17">
            <a:extLst>
              <a:ext uri="{FF2B5EF4-FFF2-40B4-BE49-F238E27FC236}">
                <a16:creationId xmlns:a16="http://schemas.microsoft.com/office/drawing/2014/main" id="{98E1CEE9-FE59-4678-99F6-4BF07F62CD7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2838" t="8818" r="11349" b="10692"/>
          <a:stretch/>
        </p:blipFill>
        <p:spPr>
          <a:xfrm>
            <a:off x="6905758" y="4857097"/>
            <a:ext cx="2850718" cy="1647220"/>
          </a:xfrm>
          <a:prstGeom prst="rect">
            <a:avLst/>
          </a:prstGeom>
        </p:spPr>
      </p:pic>
      <p:pic>
        <p:nvPicPr>
          <p:cNvPr id="21" name="図 20" descr="天井, 屋内, 人, 民衆 が含まれている画像&#10;&#10;自動的に生成された説明">
            <a:extLst>
              <a:ext uri="{FF2B5EF4-FFF2-40B4-BE49-F238E27FC236}">
                <a16:creationId xmlns:a16="http://schemas.microsoft.com/office/drawing/2014/main" id="{F09B5E52-F6B2-4AE1-AC8D-05C59E88446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3269" r="11069" b="5877"/>
          <a:stretch/>
        </p:blipFill>
        <p:spPr>
          <a:xfrm>
            <a:off x="6897131" y="616366"/>
            <a:ext cx="2861221" cy="1971560"/>
          </a:xfrm>
          <a:prstGeom prst="rect">
            <a:avLst/>
          </a:prstGeom>
        </p:spPr>
      </p:pic>
    </p:spTree>
    <p:extLst>
      <p:ext uri="{BB962C8B-B14F-4D97-AF65-F5344CB8AC3E}">
        <p14:creationId xmlns:p14="http://schemas.microsoft.com/office/powerpoint/2010/main" val="18551404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ケース② ：大山地域　参加者から出された意見の具体化</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5" name="角丸四角形 4"/>
          <p:cNvSpPr/>
          <p:nvPr/>
        </p:nvSpPr>
        <p:spPr>
          <a:xfrm>
            <a:off x="286808" y="751541"/>
            <a:ext cx="633985" cy="20604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t>参加者の</a:t>
            </a:r>
            <a:r>
              <a:rPr kumimoji="1" lang="ja-JP" altLang="en-US" sz="1600" b="1" dirty="0"/>
              <a:t>主な意見</a:t>
            </a:r>
          </a:p>
        </p:txBody>
      </p:sp>
      <p:sp>
        <p:nvSpPr>
          <p:cNvPr id="6" name="Rectangle 166"/>
          <p:cNvSpPr>
            <a:spLocks noChangeArrowheads="1"/>
          </p:cNvSpPr>
          <p:nvPr/>
        </p:nvSpPr>
        <p:spPr bwMode="auto">
          <a:xfrm>
            <a:off x="1207910" y="646177"/>
            <a:ext cx="8581143" cy="2331045"/>
          </a:xfrm>
          <a:prstGeom prst="rect">
            <a:avLst/>
          </a:prstGeom>
          <a:solidFill>
            <a:srgbClr val="E1E1E1"/>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2000" tIns="0" rIns="72000" bIns="25200"/>
          <a:lstStyle>
            <a:lvl1pPr marL="282575" indent="-282575">
              <a:spcBef>
                <a:spcPts val="6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2400">
                <a:solidFill>
                  <a:srgbClr val="000000"/>
                </a:solidFill>
                <a:latin typeface="ＭＳ Ｐゴシック" pitchFamily="50" charset="-128"/>
                <a:ea typeface="ＭＳ Ｐゴシック" pitchFamily="50" charset="-128"/>
              </a:defRPr>
            </a:lvl1pPr>
            <a:lvl2pPr>
              <a:spcBef>
                <a:spcPts val="6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2400">
                <a:solidFill>
                  <a:srgbClr val="000000"/>
                </a:solidFill>
                <a:latin typeface="ＭＳ Ｐゴシック" pitchFamily="50" charset="-128"/>
                <a:ea typeface="ＭＳ Ｐゴシック" pitchFamily="50" charset="-128"/>
              </a:defRPr>
            </a:lvl2pPr>
            <a:lvl3pPr>
              <a:spcBef>
                <a:spcPts val="5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2000">
                <a:solidFill>
                  <a:srgbClr val="000000"/>
                </a:solidFill>
                <a:latin typeface="ＭＳ Ｐゴシック" pitchFamily="50" charset="-128"/>
                <a:ea typeface="ＭＳ Ｐゴシック" pitchFamily="50" charset="-128"/>
              </a:defRPr>
            </a:lvl3pPr>
            <a:lvl4pPr>
              <a:spcBef>
                <a:spcPts val="45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rgbClr val="000000"/>
                </a:solidFill>
                <a:latin typeface="ＭＳ Ｐゴシック" pitchFamily="50" charset="-128"/>
                <a:ea typeface="ＭＳ Ｐゴシック" pitchFamily="50" charset="-128"/>
              </a:defRPr>
            </a:lvl4pPr>
            <a:lvl5pPr>
              <a:spcBef>
                <a:spcPts val="4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5pPr>
            <a:lvl6pPr marL="25146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6pPr>
            <a:lvl7pPr marL="29718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7pPr>
            <a:lvl8pPr marL="34290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8pPr>
            <a:lvl9pPr marL="38862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9pPr>
          </a:lstStyle>
          <a:p>
            <a:pPr marL="0" indent="0">
              <a:spcBef>
                <a:spcPts val="2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次の世代に負の遺産を残すわけにはいかない。</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少子高齢化やコンパクトシティの視点から考えても、施設複合化</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2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　などによる</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公共施設再編が必要だと思う。</a:t>
            </a:r>
            <a:endParaRPr lang="en-US" altLang="ja-JP"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2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・施設再編は理解できるが、減らしすぎて不便にならないように、</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これまで提供されていたサービスの維持</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や高齢者</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2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　のアクセスを考えてほしい。</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2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地域内にスーパーやドラッグストアがないため買い物が不便だ。</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アクセスのことも考え、で店舗が整備されるとよい。</a:t>
            </a:r>
          </a:p>
          <a:p>
            <a:pPr marL="0" indent="0">
              <a:spcBef>
                <a:spcPts val="2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・多目的スペースでも構わないので、</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成人式などの行事ができる</a:t>
            </a:r>
            <a:r>
              <a:rPr lang="en-US" altLang="ja-JP"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200〜300</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人が収容できるスペースが必要だ</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p>
          <a:p>
            <a:pPr marL="0" indent="0">
              <a:spcBef>
                <a:spcPts val="2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・子育て世代が利用しているので</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図書館機能は残してほしい。</a:t>
            </a:r>
            <a:endParaRPr lang="en-US" altLang="ja-JP"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2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・拠点となる施設については、</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駐車場の確保や施設までの公共交通の充実</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など、交通アクセスについても同時に整</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2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　備を進めてほしい。また、駅からのアクセスの良さを重視すると駅との複合も考えられる。</a:t>
            </a:r>
          </a:p>
        </p:txBody>
      </p:sp>
      <p:pic>
        <p:nvPicPr>
          <p:cNvPr id="7" name="図 5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69" y="2574041"/>
            <a:ext cx="779785" cy="8900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66"/>
          <p:cNvSpPr>
            <a:spLocks noChangeArrowheads="1"/>
          </p:cNvSpPr>
          <p:nvPr/>
        </p:nvSpPr>
        <p:spPr bwMode="auto">
          <a:xfrm>
            <a:off x="1106309" y="3948850"/>
            <a:ext cx="4140000" cy="2329005"/>
          </a:xfrm>
          <a:prstGeom prst="rect">
            <a:avLst/>
          </a:prstGeom>
          <a:solidFill>
            <a:srgbClr val="CCFFFF"/>
          </a:solidFill>
          <a:ln w="19050">
            <a:solidFill>
              <a:schemeClr val="accent1">
                <a:lumMod val="60000"/>
                <a:lumOff val="40000"/>
              </a:schemeClr>
            </a:solidFill>
          </a:ln>
          <a:effectLst/>
        </p:spPr>
        <p:txBody>
          <a:bodyPr lIns="72000" tIns="0" rIns="72000" bIns="25200" anchor="ctr" anchorCtr="0"/>
          <a:lstStyle>
            <a:lvl1pPr marL="282575" indent="-282575">
              <a:spcBef>
                <a:spcPts val="6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2400">
                <a:solidFill>
                  <a:srgbClr val="000000"/>
                </a:solidFill>
                <a:latin typeface="ＭＳ Ｐゴシック" pitchFamily="50" charset="-128"/>
                <a:ea typeface="ＭＳ Ｐゴシック" pitchFamily="50" charset="-128"/>
              </a:defRPr>
            </a:lvl1pPr>
            <a:lvl2pPr>
              <a:spcBef>
                <a:spcPts val="6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2400">
                <a:solidFill>
                  <a:srgbClr val="000000"/>
                </a:solidFill>
                <a:latin typeface="ＭＳ Ｐゴシック" pitchFamily="50" charset="-128"/>
                <a:ea typeface="ＭＳ Ｐゴシック" pitchFamily="50" charset="-128"/>
              </a:defRPr>
            </a:lvl2pPr>
            <a:lvl3pPr>
              <a:spcBef>
                <a:spcPts val="5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2000">
                <a:solidFill>
                  <a:srgbClr val="000000"/>
                </a:solidFill>
                <a:latin typeface="ＭＳ Ｐゴシック" pitchFamily="50" charset="-128"/>
                <a:ea typeface="ＭＳ Ｐゴシック" pitchFamily="50" charset="-128"/>
              </a:defRPr>
            </a:lvl3pPr>
            <a:lvl4pPr>
              <a:spcBef>
                <a:spcPts val="45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rgbClr val="000000"/>
                </a:solidFill>
                <a:latin typeface="ＭＳ Ｐゴシック" pitchFamily="50" charset="-128"/>
                <a:ea typeface="ＭＳ Ｐゴシック" pitchFamily="50" charset="-128"/>
              </a:defRPr>
            </a:lvl4pPr>
            <a:lvl5pPr>
              <a:spcBef>
                <a:spcPts val="4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5pPr>
            <a:lvl6pPr marL="25146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6pPr>
            <a:lvl7pPr marL="29718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7pPr>
            <a:lvl8pPr marL="34290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8pPr>
            <a:lvl9pPr marL="38862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9pPr>
          </a:lstStyle>
          <a:p>
            <a:pPr marL="0" indent="0">
              <a:spcBef>
                <a:spcPts val="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行政サービスセンターを核とし、周辺施設の複合化</a:t>
            </a:r>
            <a:endParaRPr lang="en-US" altLang="ja-JP"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　を図る</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200</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300</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人規模のホールを設ける</a:t>
            </a:r>
            <a:endParaRPr lang="en-US" altLang="ja-JP"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・行政サービスセンターの</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規模は縮小してもサービス</a:t>
            </a:r>
            <a:endParaRPr lang="en-US" altLang="ja-JP"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0"/>
              </a:spcBef>
            </a:pP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　内容は維持</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・十分な台数を確保した</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駐車場を整備</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・図書館を複合化し、バリアフリー化を図る</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・窓口等の</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ワンストップ化</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で利便性を高める</a:t>
            </a:r>
          </a:p>
        </p:txBody>
      </p:sp>
      <p:sp>
        <p:nvSpPr>
          <p:cNvPr id="9" name="四角形: 上の 2 つの角を丸める 72">
            <a:extLst>
              <a:ext uri="{FF2B5EF4-FFF2-40B4-BE49-F238E27FC236}">
                <a16:creationId xmlns:a16="http://schemas.microsoft.com/office/drawing/2014/main" id="{FA6C4A1E-6B4E-4535-890E-ABE6DDB34CB7}"/>
              </a:ext>
            </a:extLst>
          </p:cNvPr>
          <p:cNvSpPr/>
          <p:nvPr/>
        </p:nvSpPr>
        <p:spPr>
          <a:xfrm>
            <a:off x="1106309" y="3604387"/>
            <a:ext cx="4140000" cy="344463"/>
          </a:xfrm>
          <a:prstGeom prst="round2SameRect">
            <a:avLst>
              <a:gd name="adj1" fmla="val 0"/>
              <a:gd name="adj2" fmla="val 0"/>
            </a:avLst>
          </a:prstGeom>
          <a:solidFill>
            <a:schemeClr val="accent4">
              <a:lumMod val="40000"/>
              <a:lumOff val="6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ts val="1500"/>
              </a:lnSpc>
            </a:pP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拠点となる複合施設（抜粋）</a:t>
            </a:r>
            <a:endParaRPr kumimoji="1"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AutoShape 91"/>
          <p:cNvSpPr>
            <a:spLocks noChangeArrowheads="1"/>
          </p:cNvSpPr>
          <p:nvPr/>
        </p:nvSpPr>
        <p:spPr bwMode="auto">
          <a:xfrm>
            <a:off x="4900225" y="3084007"/>
            <a:ext cx="985679" cy="463197"/>
          </a:xfrm>
          <a:prstGeom prst="downArrow">
            <a:avLst>
              <a:gd name="adj1" fmla="val 50000"/>
              <a:gd name="adj2" fmla="val 50000"/>
            </a:avLst>
          </a:prstGeom>
          <a:solidFill>
            <a:schemeClr val="tx1"/>
          </a:solidFill>
          <a:ln>
            <a:noFill/>
          </a:ln>
          <a:effectLst/>
        </p:spPr>
        <p:txBody>
          <a:bodyPr wrap="none"/>
          <a:lstStyle/>
          <a:p>
            <a:pPr eaLnBrk="1" hangingPunct="1">
              <a:buClr>
                <a:srgbClr val="000000"/>
              </a:buClr>
              <a:buSzPct val="100000"/>
              <a:buFont typeface="Times New Roman" pitchFamily="18" charset="0"/>
              <a:buNone/>
            </a:pPr>
            <a:endParaRPr lang="ja-JP" altLang="ja-JP">
              <a:latin typeface="Meiryo UI" panose="020B0604030504040204" pitchFamily="50" charset="-128"/>
              <a:ea typeface="Meiryo UI" panose="020B0604030504040204" pitchFamily="50" charset="-128"/>
              <a:cs typeface="Meiryo UI" panose="020B0604030504040204" pitchFamily="50" charset="-128"/>
            </a:endParaRPr>
          </a:p>
        </p:txBody>
      </p:sp>
      <p:pic>
        <p:nvPicPr>
          <p:cNvPr id="11" name="図 4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3801" y="2583272"/>
            <a:ext cx="741702" cy="880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66"/>
          <p:cNvSpPr>
            <a:spLocks noChangeArrowheads="1"/>
          </p:cNvSpPr>
          <p:nvPr/>
        </p:nvSpPr>
        <p:spPr bwMode="auto">
          <a:xfrm>
            <a:off x="5498481" y="3937562"/>
            <a:ext cx="4140000" cy="2340294"/>
          </a:xfrm>
          <a:prstGeom prst="rect">
            <a:avLst/>
          </a:prstGeom>
          <a:solidFill>
            <a:srgbClr val="CCFFFF"/>
          </a:solidFill>
          <a:ln w="19050">
            <a:solidFill>
              <a:schemeClr val="accent1">
                <a:lumMod val="60000"/>
                <a:lumOff val="40000"/>
              </a:schemeClr>
            </a:solidFill>
          </a:ln>
          <a:effectLst/>
        </p:spPr>
        <p:txBody>
          <a:bodyPr lIns="72000" tIns="0" rIns="72000" bIns="25200" anchor="ctr" anchorCtr="0"/>
          <a:lstStyle>
            <a:lvl1pPr marL="282575" indent="-282575">
              <a:spcBef>
                <a:spcPts val="6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2400">
                <a:solidFill>
                  <a:srgbClr val="000000"/>
                </a:solidFill>
                <a:latin typeface="ＭＳ Ｐゴシック" pitchFamily="50" charset="-128"/>
                <a:ea typeface="ＭＳ Ｐゴシック" pitchFamily="50" charset="-128"/>
              </a:defRPr>
            </a:lvl1pPr>
            <a:lvl2pPr>
              <a:spcBef>
                <a:spcPts val="6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2400">
                <a:solidFill>
                  <a:srgbClr val="000000"/>
                </a:solidFill>
                <a:latin typeface="ＭＳ Ｐゴシック" pitchFamily="50" charset="-128"/>
                <a:ea typeface="ＭＳ Ｐゴシック" pitchFamily="50" charset="-128"/>
              </a:defRPr>
            </a:lvl2pPr>
            <a:lvl3pPr>
              <a:spcBef>
                <a:spcPts val="5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2000">
                <a:solidFill>
                  <a:srgbClr val="000000"/>
                </a:solidFill>
                <a:latin typeface="ＭＳ Ｐゴシック" pitchFamily="50" charset="-128"/>
                <a:ea typeface="ＭＳ Ｐゴシック" pitchFamily="50" charset="-128"/>
              </a:defRPr>
            </a:lvl3pPr>
            <a:lvl4pPr>
              <a:spcBef>
                <a:spcPts val="45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a:solidFill>
                  <a:srgbClr val="000000"/>
                </a:solidFill>
                <a:latin typeface="ＭＳ Ｐゴシック" pitchFamily="50" charset="-128"/>
                <a:ea typeface="ＭＳ Ｐゴシック" pitchFamily="50" charset="-128"/>
              </a:defRPr>
            </a:lvl4pPr>
            <a:lvl5pPr>
              <a:spcBef>
                <a:spcPts val="400"/>
              </a:spcBef>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5pPr>
            <a:lvl6pPr marL="25146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6pPr>
            <a:lvl7pPr marL="29718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7pPr>
            <a:lvl8pPr marL="34290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8pPr>
            <a:lvl9pPr marL="3886200" indent="-228600" defTabSz="449263" eaLnBrk="0" fontAlgn="base" hangingPunct="0">
              <a:spcBef>
                <a:spcPts val="400"/>
              </a:spcBef>
              <a:spcAft>
                <a:spcPct val="0"/>
              </a:spcAft>
              <a:buClr>
                <a:srgbClr val="000000"/>
              </a:buClr>
              <a:buSzPct val="100000"/>
              <a:buFont typeface="Times New Roman" pitchFamily="18" charset="0"/>
              <a:tabLst>
                <a:tab pos="282575" algn="l"/>
                <a:tab pos="730250" algn="l"/>
                <a:tab pos="1179513" algn="l"/>
                <a:tab pos="1628775" algn="l"/>
                <a:tab pos="2078038" algn="l"/>
                <a:tab pos="2527300" algn="l"/>
                <a:tab pos="2976563" algn="l"/>
                <a:tab pos="3425825" algn="l"/>
                <a:tab pos="3875088" algn="l"/>
                <a:tab pos="4324350" algn="l"/>
                <a:tab pos="4773613" algn="l"/>
                <a:tab pos="5222875" algn="l"/>
                <a:tab pos="5672138" algn="l"/>
                <a:tab pos="6121400" algn="l"/>
                <a:tab pos="6570663" algn="l"/>
                <a:tab pos="7019925" algn="l"/>
                <a:tab pos="7469188" algn="l"/>
                <a:tab pos="7918450" algn="l"/>
                <a:tab pos="8367713" algn="l"/>
                <a:tab pos="8816975" algn="l"/>
                <a:tab pos="9266238" algn="l"/>
              </a:tabLst>
              <a:defRPr sz="1600">
                <a:solidFill>
                  <a:srgbClr val="000000"/>
                </a:solidFill>
                <a:latin typeface="ＭＳ Ｐゴシック" pitchFamily="50" charset="-128"/>
                <a:ea typeface="ＭＳ Ｐゴシック" pitchFamily="50" charset="-128"/>
              </a:defRPr>
            </a:lvl9pPr>
          </a:lstStyle>
          <a:p>
            <a:pPr marL="0" indent="0">
              <a:spcBef>
                <a:spcPts val="1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・地域コミュニティの維持のため、生涯学習や防災活</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1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　動の場として人口に応じて</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集会施設を確保</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する</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1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・文化振興のため、資料館等の人が集まる施設・場</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1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　所への</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移転複合化</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を行う</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1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・アクセス性を考慮した再編と、施設利用者のための</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1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　駐車場の確保を行う</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1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・災害に備え、避難場所を確保する</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a:p>
            <a:pPr marL="0" indent="0">
              <a:spcBef>
                <a:spcPts val="100"/>
              </a:spcBef>
            </a:pPr>
            <a:r>
              <a:rPr lang="ja-JP" altLang="en-US" sz="1500" dirty="0">
                <a:latin typeface="Meiryo UI" panose="020B0604030504040204" pitchFamily="50" charset="-128"/>
                <a:ea typeface="Meiryo UI" panose="020B0604030504040204" pitchFamily="50" charset="-128"/>
                <a:cs typeface="Meiryo UI" panose="020B0604030504040204" pitchFamily="50" charset="-128"/>
              </a:rPr>
              <a:t>・財源確保のため、利用実態に応じた施設の</a:t>
            </a:r>
            <a:r>
              <a:rPr lang="ja-JP" altLang="en-US" sz="15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整理縮小や民間活力の導入</a:t>
            </a:r>
            <a:r>
              <a:rPr lang="ja-JP" altLang="en-US" sz="1500" dirty="0">
                <a:latin typeface="Meiryo UI" panose="020B0604030504040204" pitchFamily="50" charset="-128"/>
                <a:ea typeface="Meiryo UI" panose="020B0604030504040204" pitchFamily="50" charset="-128"/>
                <a:cs typeface="Meiryo UI" panose="020B0604030504040204" pitchFamily="50" charset="-128"/>
              </a:rPr>
              <a:t>を行う</a:t>
            </a:r>
            <a:endParaRPr lang="en-US" altLang="ja-JP" sz="15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四角形: 上の 2 つの角を丸める 72">
            <a:extLst>
              <a:ext uri="{FF2B5EF4-FFF2-40B4-BE49-F238E27FC236}">
                <a16:creationId xmlns:a16="http://schemas.microsoft.com/office/drawing/2014/main" id="{FA6C4A1E-6B4E-4535-890E-ABE6DDB34CB7}"/>
              </a:ext>
            </a:extLst>
          </p:cNvPr>
          <p:cNvSpPr/>
          <p:nvPr/>
        </p:nvSpPr>
        <p:spPr>
          <a:xfrm>
            <a:off x="5498481" y="3599349"/>
            <a:ext cx="4140000" cy="344463"/>
          </a:xfrm>
          <a:prstGeom prst="round2SameRect">
            <a:avLst>
              <a:gd name="adj1" fmla="val 0"/>
              <a:gd name="adj2" fmla="val 0"/>
            </a:avLst>
          </a:prstGeom>
          <a:solidFill>
            <a:schemeClr val="accent4">
              <a:lumMod val="40000"/>
              <a:lumOff val="60000"/>
            </a:schemeClr>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lnSpc>
                <a:spcPts val="1500"/>
              </a:lnSpc>
            </a:pPr>
            <a:r>
              <a:rPr kumimoji="1"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公共施設の再編方針（抜粋）</a:t>
            </a:r>
            <a:endParaRPr kumimoji="1"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286808" y="3718859"/>
            <a:ext cx="633985" cy="206044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600" b="1" dirty="0"/>
              <a:t>市がまとめた再編案</a:t>
            </a:r>
          </a:p>
        </p:txBody>
      </p:sp>
      <p:pic>
        <p:nvPicPr>
          <p:cNvPr id="15" name="図 6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6105" y="5563071"/>
            <a:ext cx="576064" cy="96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角丸四角形吹き出し 15"/>
          <p:cNvSpPr/>
          <p:nvPr/>
        </p:nvSpPr>
        <p:spPr>
          <a:xfrm>
            <a:off x="6254045" y="3032427"/>
            <a:ext cx="3301606" cy="465483"/>
          </a:xfrm>
          <a:prstGeom prst="wedgeRoundRectCallout">
            <a:avLst>
              <a:gd name="adj1" fmla="val -63365"/>
              <a:gd name="adj2" fmla="val -7400"/>
              <a:gd name="adj3" fmla="val 16667"/>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dirty="0">
                <a:solidFill>
                  <a:srgbClr val="FF0000"/>
                </a:solidFill>
                <a:latin typeface="Meiryo UI" panose="020B0604030504040204" pitchFamily="50" charset="-128"/>
                <a:ea typeface="Meiryo UI" panose="020B0604030504040204" pitchFamily="50" charset="-128"/>
              </a:rPr>
              <a:t>これらの意見に基づき市が案を作成</a:t>
            </a:r>
          </a:p>
        </p:txBody>
      </p:sp>
    </p:spTree>
    <p:extLst>
      <p:ext uri="{BB962C8B-B14F-4D97-AF65-F5344CB8AC3E}">
        <p14:creationId xmlns:p14="http://schemas.microsoft.com/office/powerpoint/2010/main" val="635835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ケース② ：富山市</a:t>
            </a:r>
            <a:r>
              <a:rPr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大山地域</a:t>
            </a:r>
            <a:r>
              <a:rPr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　リーディングプロジェクトの基本構想</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4" name="四角形: 上の 2 つの角を丸める 29">
            <a:extLst>
              <a:ext uri="{FF2B5EF4-FFF2-40B4-BE49-F238E27FC236}">
                <a16:creationId xmlns:a16="http://schemas.microsoft.com/office/drawing/2014/main" id="{04940CF7-412A-47D6-B4B9-A864A2C94C1B}"/>
              </a:ext>
            </a:extLst>
          </p:cNvPr>
          <p:cNvSpPr/>
          <p:nvPr/>
        </p:nvSpPr>
        <p:spPr>
          <a:xfrm>
            <a:off x="87684" y="625413"/>
            <a:ext cx="6155143" cy="337125"/>
          </a:xfrm>
          <a:prstGeom prst="round2SameRect">
            <a:avLst/>
          </a:prstGeom>
          <a:solidFill>
            <a:schemeClr val="accent1">
              <a:lumMod val="60000"/>
              <a:lumOff val="40000"/>
            </a:schemeClr>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リーディングプロジェクトの整備方針</a:t>
            </a:r>
          </a:p>
        </p:txBody>
      </p:sp>
      <p:sp>
        <p:nvSpPr>
          <p:cNvPr id="5" name="正方形/長方形 4">
            <a:extLst>
              <a:ext uri="{FF2B5EF4-FFF2-40B4-BE49-F238E27FC236}">
                <a16:creationId xmlns:a16="http://schemas.microsoft.com/office/drawing/2014/main" id="{C9B13F4D-C13D-404D-B395-604E56524EBF}"/>
              </a:ext>
            </a:extLst>
          </p:cNvPr>
          <p:cNvSpPr/>
          <p:nvPr/>
        </p:nvSpPr>
        <p:spPr>
          <a:xfrm>
            <a:off x="58277" y="1063689"/>
            <a:ext cx="6155143" cy="5501811"/>
          </a:xfrm>
          <a:prstGeom prst="rect">
            <a:avLst/>
          </a:prstGeom>
          <a:noFill/>
          <a:ln>
            <a:solidFill>
              <a:schemeClr val="accent1">
                <a:lumMod val="60000"/>
                <a:lumOff val="4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6" name="図 5">
            <a:extLst>
              <a:ext uri="{FF2B5EF4-FFF2-40B4-BE49-F238E27FC236}">
                <a16:creationId xmlns:a16="http://schemas.microsoft.com/office/drawing/2014/main" id="{8ED7B660-0577-4324-87BE-8BE8B02C94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323" b="-1"/>
          <a:stretch/>
        </p:blipFill>
        <p:spPr bwMode="auto">
          <a:xfrm>
            <a:off x="215164" y="2125805"/>
            <a:ext cx="5900181" cy="4122044"/>
          </a:xfrm>
          <a:prstGeom prst="rect">
            <a:avLst/>
          </a:prstGeom>
          <a:noFill/>
          <a:ln w="12700">
            <a:solidFill>
              <a:schemeClr val="tx1"/>
            </a:solidFill>
          </a:ln>
          <a:extLst>
            <a:ext uri="{53640926-AAD7-44D8-BBD7-CCE9431645EC}">
              <a14:shadowObscured xmlns:a14="http://schemas.microsoft.com/office/drawing/2010/main"/>
            </a:ext>
          </a:extLst>
        </p:spPr>
      </p:pic>
      <p:sp>
        <p:nvSpPr>
          <p:cNvPr id="7" name="テキスト ボックス 6">
            <a:extLst>
              <a:ext uri="{FF2B5EF4-FFF2-40B4-BE49-F238E27FC236}">
                <a16:creationId xmlns:a16="http://schemas.microsoft.com/office/drawing/2014/main" id="{517E8806-D93B-47F6-9D89-FA1BED8368A4}"/>
              </a:ext>
            </a:extLst>
          </p:cNvPr>
          <p:cNvSpPr txBox="1"/>
          <p:nvPr/>
        </p:nvSpPr>
        <p:spPr>
          <a:xfrm>
            <a:off x="129147" y="1160182"/>
            <a:ext cx="3345682" cy="246221"/>
          </a:xfrm>
          <a:prstGeom prst="rect">
            <a:avLst/>
          </a:prstGeom>
          <a:noFill/>
        </p:spPr>
        <p:txBody>
          <a:bodyPr wrap="square" rtlCol="0">
            <a:spAutoFit/>
          </a:bodyPr>
          <a:lstStyle/>
          <a:p>
            <a:pPr lvl="0">
              <a:lnSpc>
                <a:spcPts val="1200"/>
              </a:lnSpc>
              <a:spcAft>
                <a:spcPts val="300"/>
              </a:spcAft>
            </a:pP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◆リーディングプロジェクト概念図</a:t>
            </a:r>
            <a:endParaRPr lang="en-US" altLang="ja-JP"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a:extLst>
              <a:ext uri="{FF2B5EF4-FFF2-40B4-BE49-F238E27FC236}">
                <a16:creationId xmlns:a16="http://schemas.microsoft.com/office/drawing/2014/main" id="{0314EB37-6456-4D9F-8CA5-FC3F0C0C9C57}"/>
              </a:ext>
            </a:extLst>
          </p:cNvPr>
          <p:cNvSpPr txBox="1"/>
          <p:nvPr/>
        </p:nvSpPr>
        <p:spPr>
          <a:xfrm>
            <a:off x="6313697" y="625413"/>
            <a:ext cx="3504764" cy="5940088"/>
          </a:xfrm>
          <a:prstGeom prst="rect">
            <a:avLst/>
          </a:prstGeom>
          <a:noFill/>
          <a:ln>
            <a:solidFill>
              <a:schemeClr val="tx1"/>
            </a:solidFill>
          </a:ln>
        </p:spPr>
        <p:txBody>
          <a:bodyPr wrap="square" rtlCol="0">
            <a:spAutoFit/>
          </a:bodyPr>
          <a:lstStyle/>
          <a:p>
            <a:pPr lvl="0">
              <a:lnSpc>
                <a:spcPts val="1900"/>
              </a:lnSpc>
            </a:pPr>
            <a:r>
              <a:rPr lang="ja-JP" altLang="en-US" sz="1400" b="1" dirty="0">
                <a:latin typeface="Meiryo UI" panose="020B0604030504040204" pitchFamily="50" charset="-128"/>
                <a:ea typeface="Meiryo UI" panose="020B0604030504040204" pitchFamily="50" charset="-128"/>
                <a:cs typeface="Meiryo UI" panose="020B0604030504040204" pitchFamily="50" charset="-128"/>
              </a:rPr>
              <a:t>◆整備する施設の内容</a:t>
            </a: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900"/>
              </a:lnSpc>
            </a:pPr>
            <a:endParaRPr lang="en-US" altLang="ja-JP" sz="1400" b="1" dirty="0">
              <a:latin typeface="Meiryo UI" panose="020B0604030504040204" pitchFamily="50" charset="-128"/>
              <a:ea typeface="Meiryo UI" panose="020B0604030504040204" pitchFamily="50" charset="-128"/>
              <a:cs typeface="Meiryo UI" panose="020B0604030504040204" pitchFamily="50" charset="-128"/>
            </a:endParaRPr>
          </a:p>
          <a:p>
            <a:pPr marL="171450" lvl="0" indent="-171450">
              <a:lnSpc>
                <a:spcPts val="19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大山行政サービスセンター、大山文化会館、大山地域市民センター、上滝地区コミュニティセンター、上滝公民館、大山図書館、</a:t>
            </a:r>
            <a:r>
              <a:rPr lang="ja-JP" altLang="en-US" sz="1400"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大山歴史民俗資料館の機能を持つ</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複合施設を整備</a:t>
            </a:r>
            <a:endPar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9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1450" lvl="0" indent="-171450">
              <a:lnSpc>
                <a:spcPts val="19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大山行政サービスセンターの</a:t>
            </a: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施設規模は縮小するが、現在のサービス機能は維持</a:t>
            </a:r>
            <a:endPar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9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1450" lvl="0" indent="-171450">
              <a:lnSpc>
                <a:spcPts val="1900"/>
              </a:lnSpc>
              <a:buFont typeface="Arial" panose="020B0604020202020204" pitchFamily="34" charset="0"/>
              <a:buChar char="•"/>
            </a:pP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集会機能やホール機能は、多様な使い方が可能なように確保</a:t>
            </a:r>
            <a:endParaRPr lang="en-US" altLang="ja-JP"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a:p>
            <a:pPr lvl="0">
              <a:lnSpc>
                <a:spcPts val="19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1450" lvl="0" indent="-171450">
              <a:lnSpc>
                <a:spcPts val="1900"/>
              </a:lnSpc>
              <a:buFont typeface="Arial" panose="020B0604020202020204" pitchFamily="34" charset="0"/>
              <a:buChar char="•"/>
            </a:pPr>
            <a:r>
              <a:rPr lang="ja-JP" altLang="en-US" sz="1400" u="sng" dirty="0">
                <a:solidFill>
                  <a:srgbClr val="FF0000"/>
                </a:solidFill>
                <a:latin typeface="Meiryo UI" panose="020B0604030504040204" pitchFamily="50" charset="-128"/>
                <a:ea typeface="Meiryo UI" panose="020B0604030504040204" pitchFamily="50" charset="-128"/>
                <a:cs typeface="Meiryo UI" panose="020B0604030504040204" pitchFamily="50" charset="-128"/>
              </a:rPr>
              <a:t>商業機能のためのスペースを確保</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し、地域に不足している物販施設の導入を検討</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9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1450" lvl="0" indent="-171450">
              <a:lnSpc>
                <a:spcPts val="19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駅について、実現可能性について今後検討</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9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1450" lvl="0" indent="-171450">
              <a:lnSpc>
                <a:spcPts val="19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再生可能エネルギーを積極的に活用し、環境にやさしい施設整備を検討</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lvl="0">
              <a:lnSpc>
                <a:spcPts val="1900"/>
              </a:lnSpc>
            </a:pP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1450" lvl="0" indent="-171450">
              <a:lnSpc>
                <a:spcPts val="1900"/>
              </a:lnSpc>
              <a:buFont typeface="Arial" panose="020B0604020202020204" pitchFamily="34" charset="0"/>
              <a:buChar char="•"/>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地域に親しまれ、誇りをもてる外観・デザインとなるような設計</a:t>
            </a:r>
          </a:p>
        </p:txBody>
      </p:sp>
      <p:sp>
        <p:nvSpPr>
          <p:cNvPr id="9" name="四角形: 1 つの角を丸める 46">
            <a:extLst>
              <a:ext uri="{FF2B5EF4-FFF2-40B4-BE49-F238E27FC236}">
                <a16:creationId xmlns:a16="http://schemas.microsoft.com/office/drawing/2014/main" id="{27C9AC19-F058-4E02-B9E5-F93F430017D6}"/>
              </a:ext>
            </a:extLst>
          </p:cNvPr>
          <p:cNvSpPr/>
          <p:nvPr/>
        </p:nvSpPr>
        <p:spPr>
          <a:xfrm>
            <a:off x="238539" y="1461520"/>
            <a:ext cx="4230823" cy="471975"/>
          </a:xfrm>
          <a:prstGeom prst="round1Rect">
            <a:avLst>
              <a:gd name="adj" fmla="val 0"/>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b="1" dirty="0">
                <a:latin typeface="Meiryo UI" panose="020B0604030504040204" pitchFamily="50" charset="-128"/>
                <a:ea typeface="Meiryo UI" panose="020B0604030504040204" pitchFamily="50" charset="-128"/>
              </a:rPr>
              <a:t>施設コンセプト：「まちの活力を向上させる</a:t>
            </a:r>
            <a:r>
              <a:rPr kumimoji="1" lang="ja-JP" altLang="en-US" sz="1600" b="1" dirty="0">
                <a:latin typeface="Meiryo UI" panose="020B0604030504040204" pitchFamily="50" charset="-128"/>
                <a:ea typeface="Meiryo UI" panose="020B0604030504040204" pitchFamily="50" charset="-128"/>
              </a:rPr>
              <a:t>」</a:t>
            </a:r>
          </a:p>
        </p:txBody>
      </p:sp>
      <p:sp>
        <p:nvSpPr>
          <p:cNvPr id="10" name="四角形: 1 つの角を丸める 46">
            <a:extLst>
              <a:ext uri="{FF2B5EF4-FFF2-40B4-BE49-F238E27FC236}">
                <a16:creationId xmlns:a16="http://schemas.microsoft.com/office/drawing/2014/main" id="{27C9AC19-F058-4E02-B9E5-F93F430017D6}"/>
              </a:ext>
            </a:extLst>
          </p:cNvPr>
          <p:cNvSpPr/>
          <p:nvPr/>
        </p:nvSpPr>
        <p:spPr>
          <a:xfrm>
            <a:off x="238540" y="1940387"/>
            <a:ext cx="4230822" cy="370837"/>
          </a:xfrm>
          <a:prstGeom prst="round1Rect">
            <a:avLst>
              <a:gd name="adj" fmla="val 0"/>
            </a:avLst>
          </a:prstGeom>
          <a:solidFill>
            <a:srgbClr val="F49092"/>
          </a:solidFill>
          <a:ln>
            <a:solidFill>
              <a:srgbClr val="F7C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300" b="1" dirty="0">
                <a:latin typeface="Meiryo UI" panose="020B0604030504040204" pitchFamily="50" charset="-128"/>
                <a:ea typeface="Meiryo UI" panose="020B0604030504040204" pitchFamily="50" charset="-128"/>
              </a:rPr>
              <a:t>エリア：行政サービスセンター又は文化会館跡地エリア</a:t>
            </a:r>
          </a:p>
        </p:txBody>
      </p:sp>
    </p:spTree>
    <p:extLst>
      <p:ext uri="{BB962C8B-B14F-4D97-AF65-F5344CB8AC3E}">
        <p14:creationId xmlns:p14="http://schemas.microsoft.com/office/powerpoint/2010/main" val="39417237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ケース② ：富山市</a:t>
            </a:r>
            <a:r>
              <a:rPr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大山地域</a:t>
            </a:r>
            <a:r>
              <a:rPr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　大山地域公共施設複合化事業</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5" name="テキスト ボックス 2"/>
          <p:cNvSpPr txBox="1">
            <a:spLocks noChangeArrowheads="1"/>
          </p:cNvSpPr>
          <p:nvPr/>
        </p:nvSpPr>
        <p:spPr bwMode="auto">
          <a:xfrm>
            <a:off x="229778" y="3468226"/>
            <a:ext cx="3836699" cy="3302485"/>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ja-JP" sz="1200" b="1" dirty="0">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4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【大山地域公共施設複合化事業】</a:t>
            </a:r>
            <a:endParaRPr kumimoji="0" lang="ja-JP" altLang="ja-JP" sz="7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ja-JP" altLang="ja-JP"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大山地域の</a:t>
            </a:r>
            <a:r>
              <a:rPr kumimoji="0" lang="ja-JP" altLang="ja-JP" sz="1400" b="0" i="0" u="sng" strike="noStrike" cap="none" normalizeH="0" baseline="0" dirty="0">
                <a:ln>
                  <a:noFill/>
                </a:ln>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新規複合施設の整備</a:t>
            </a:r>
            <a:r>
              <a:rPr kumimoji="0" lang="ja-JP" altLang="ja-JP"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、既存施設解体撤去、維持管理を</a:t>
            </a:r>
            <a:r>
              <a:rPr kumimoji="0" lang="en-US" altLang="ja-JP"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PFI-BTO</a:t>
            </a:r>
            <a:r>
              <a:rPr kumimoji="0" lang="ja-JP" altLang="en-US"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方式（サービス購入型）で実施する。</a:t>
            </a:r>
            <a:endParaRPr kumimoji="0" lang="en-US" altLang="ja-JP"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pPr>
            <a:endParaRPr kumimoji="0" lang="en-US" altLang="ja-JP"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en-US" sz="6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r>
              <a:rPr kumimoji="0" lang="ja-JP" altLang="en-US" sz="14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公有地活用事業</a:t>
            </a:r>
            <a:r>
              <a:rPr kumimoji="0" lang="en-US" altLang="ja-JP" sz="14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a:t>
            </a:r>
            <a:endParaRPr kumimoji="0" lang="en-US" altLang="ja-JP" sz="7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ja-JP" altLang="en-US"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新規複合施設が完成し、既存の大山行政サービスセンター、地域市民センター、情報公開センター</a:t>
            </a:r>
            <a:r>
              <a:rPr kumimoji="0" lang="ja-JP" altLang="en-US" sz="1400" b="0" i="0" u="sng"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解体後の跡地を</a:t>
            </a:r>
            <a:r>
              <a:rPr kumimoji="0" lang="ja-JP" altLang="en-US" sz="1400" b="0" i="0" u="sng" strike="noStrike" cap="none" normalizeH="0" baseline="0" dirty="0">
                <a:ln>
                  <a:noFill/>
                </a:ln>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商業施設での利用を目的として民間事業者に貸付</a:t>
            </a:r>
            <a:r>
              <a:rPr kumimoji="0" lang="ja-JP" altLang="en-US" sz="1400" b="0" i="0" u="none" strike="noStrike" cap="none" normalizeH="0" baseline="0" dirty="0">
                <a:ln>
                  <a:noFill/>
                </a:ln>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ける。</a:t>
            </a:r>
            <a:endParaRPr kumimoji="0" lang="en-US" altLang="ja-JP" sz="1400" b="0" i="0" u="none" strike="noStrike" cap="none" normalizeH="0" baseline="0" dirty="0">
              <a:ln>
                <a:noFill/>
              </a:ln>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endParaRPr>
          </a:p>
          <a:p>
            <a:pPr marR="0" lvl="0" algn="l" defTabSz="914400" rtl="0" eaLnBrk="0" fontAlgn="base" latinLnBrk="0" hangingPunct="0">
              <a:lnSpc>
                <a:spcPct val="100000"/>
              </a:lnSpc>
              <a:spcBef>
                <a:spcPct val="0"/>
              </a:spcBef>
              <a:spcAft>
                <a:spcPct val="0"/>
              </a:spcAft>
              <a:buClrTx/>
              <a:buSzTx/>
              <a:tabLst/>
            </a:pPr>
            <a:endParaRPr kumimoji="0" lang="en-US" altLang="ja-JP"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ja-JP" altLang="en-US" sz="7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ja-JP" altLang="en-US"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事業者は公募することとし、事業用定期借地権設定方式を採用する予定。</a:t>
            </a:r>
            <a:endParaRPr kumimoji="0" lang="ja-JP" altLang="en-US" sz="7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grpSp>
        <p:nvGrpSpPr>
          <p:cNvPr id="6" name="グループ化 5"/>
          <p:cNvGrpSpPr/>
          <p:nvPr/>
        </p:nvGrpSpPr>
        <p:grpSpPr>
          <a:xfrm>
            <a:off x="354563" y="785218"/>
            <a:ext cx="9050046" cy="2528021"/>
            <a:chOff x="0" y="0"/>
            <a:chExt cx="10193655" cy="2571194"/>
          </a:xfrm>
        </p:grpSpPr>
        <p:pic>
          <p:nvPicPr>
            <p:cNvPr id="7" name="図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0193655" cy="2562225"/>
            </a:xfrm>
            <a:prstGeom prst="rect">
              <a:avLst/>
            </a:prstGeom>
            <a:noFill/>
            <a:ln>
              <a:noFill/>
            </a:ln>
          </p:spPr>
        </p:pic>
        <p:pic>
          <p:nvPicPr>
            <p:cNvPr id="8" name="図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638800" y="0"/>
              <a:ext cx="4094497" cy="2571194"/>
            </a:xfrm>
            <a:prstGeom prst="rect">
              <a:avLst/>
            </a:prstGeom>
            <a:noFill/>
            <a:ln>
              <a:noFill/>
            </a:ln>
          </p:spPr>
        </p:pic>
      </p:grpSp>
      <p:sp>
        <p:nvSpPr>
          <p:cNvPr id="9" name="正方形/長方形 8">
            <a:extLst>
              <a:ext uri="{FF2B5EF4-FFF2-40B4-BE49-F238E27FC236}">
                <a16:creationId xmlns:a16="http://schemas.microsoft.com/office/drawing/2014/main" id="{B593566F-7792-4973-A9FC-DE1F4FFC5BDB}"/>
              </a:ext>
            </a:extLst>
          </p:cNvPr>
          <p:cNvSpPr/>
          <p:nvPr/>
        </p:nvSpPr>
        <p:spPr>
          <a:xfrm>
            <a:off x="229778" y="785218"/>
            <a:ext cx="9060298" cy="2640201"/>
          </a:xfrm>
          <a:prstGeom prst="rect">
            <a:avLst/>
          </a:prstGeom>
          <a:no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p>
            <a:endParaRPr lang="ja-JP" altLang="en-US">
              <a:latin typeface="Meiryo UI" panose="020B0604030504040204" pitchFamily="50" charset="-128"/>
              <a:ea typeface="Meiryo UI" panose="020B0604030504040204" pitchFamily="50" charset="-128"/>
            </a:endParaRPr>
          </a:p>
        </p:txBody>
      </p:sp>
      <p:sp>
        <p:nvSpPr>
          <p:cNvPr id="10" name="Text Box 7"/>
          <p:cNvSpPr txBox="1">
            <a:spLocks noChangeArrowheads="1"/>
          </p:cNvSpPr>
          <p:nvPr/>
        </p:nvSpPr>
        <p:spPr bwMode="auto">
          <a:xfrm>
            <a:off x="509646" y="1761058"/>
            <a:ext cx="1666626" cy="326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新規複合施設</a:t>
            </a:r>
            <a:endParaRPr kumimoji="0" lang="ja-JP" altLang="ja-JP"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1" name="Text Box 1"/>
          <p:cNvSpPr txBox="1">
            <a:spLocks noChangeArrowheads="1"/>
          </p:cNvSpPr>
          <p:nvPr/>
        </p:nvSpPr>
        <p:spPr bwMode="auto">
          <a:xfrm>
            <a:off x="5839968" y="2119958"/>
            <a:ext cx="2669549" cy="633195"/>
          </a:xfrm>
          <a:prstGeom prst="rect">
            <a:avLst/>
          </a:prstGeom>
          <a:solidFill>
            <a:srgbClr val="FFFFFF"/>
          </a:solidFill>
          <a:ln>
            <a:noFill/>
          </a:ln>
          <a:extLst>
            <a:ext uri="{91240B29-F687-4F45-9708-019B960494DF}">
              <a14:hiddenLine xmlns:a14="http://schemas.microsoft.com/office/drawing/2010/main" w="635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ja-JP" altLang="ja-JP" sz="9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施設解体後の跡地を商業施設利用を目的に民間事業者へ貸し付ける</a:t>
            </a:r>
            <a:endParaRPr kumimoji="0" lang="ja-JP" altLang="ja-JP" sz="11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2" name="Text Box 9"/>
          <p:cNvSpPr txBox="1">
            <a:spLocks noChangeArrowheads="1"/>
          </p:cNvSpPr>
          <p:nvPr/>
        </p:nvSpPr>
        <p:spPr bwMode="auto">
          <a:xfrm>
            <a:off x="1980306" y="1651998"/>
            <a:ext cx="1397376" cy="246221"/>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（新規整備施設）</a:t>
            </a:r>
            <a:endParaRPr kumimoji="0" lang="ja-JP" altLang="ja-JP"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3" name="Text Box 6"/>
          <p:cNvSpPr txBox="1">
            <a:spLocks noChangeArrowheads="1"/>
          </p:cNvSpPr>
          <p:nvPr/>
        </p:nvSpPr>
        <p:spPr bwMode="auto">
          <a:xfrm>
            <a:off x="1846649" y="2309924"/>
            <a:ext cx="3294517" cy="6817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indent="1397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139700" algn="l" defTabSz="914400" rtl="0" eaLnBrk="0" fontAlgn="base" latinLnBrk="0" hangingPunct="0">
              <a:lnSpc>
                <a:spcPct val="100000"/>
              </a:lnSpc>
              <a:spcBef>
                <a:spcPct val="0"/>
              </a:spcBef>
              <a:spcAft>
                <a:spcPct val="0"/>
              </a:spcAft>
              <a:buClrTx/>
              <a:buSzTx/>
              <a:buFontTx/>
              <a:buNone/>
              <a:tabLst/>
            </a:pPr>
            <a:r>
              <a:rPr kumimoji="0"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（解体施設）</a:t>
            </a:r>
            <a:endParaRPr kumimoji="0" lang="ja-JP" altLang="ja-JP" sz="10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139700" algn="l" defTabSz="914400" rtl="0" eaLnBrk="0" fontAlgn="base" latinLnBrk="0" hangingPunct="0">
              <a:lnSpc>
                <a:spcPct val="100000"/>
              </a:lnSpc>
              <a:spcBef>
                <a:spcPct val="0"/>
              </a:spcBef>
              <a:spcAft>
                <a:spcPct val="0"/>
              </a:spcAft>
              <a:buClrTx/>
              <a:buSzTx/>
              <a:buFontTx/>
              <a:buNone/>
              <a:tabLst/>
            </a:pPr>
            <a:r>
              <a:rPr kumimoji="0"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・大山行政サービスセンター・大山文化会館</a:t>
            </a:r>
            <a:endParaRPr kumimoji="0" lang="ja-JP" altLang="ja-JP" sz="5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139700" algn="l" defTabSz="914400" rtl="0" eaLnBrk="0" fontAlgn="base" latinLnBrk="0" hangingPunct="0">
              <a:lnSpc>
                <a:spcPct val="100000"/>
              </a:lnSpc>
              <a:spcBef>
                <a:spcPct val="0"/>
              </a:spcBef>
              <a:spcAft>
                <a:spcPct val="0"/>
              </a:spcAft>
              <a:buClrTx/>
              <a:buSzTx/>
              <a:buFontTx/>
              <a:buNone/>
              <a:tabLst/>
            </a:pPr>
            <a:r>
              <a:rPr kumimoji="0"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・地域市民センター　・竪穴住居跡展示館</a:t>
            </a:r>
            <a:endParaRPr kumimoji="0" lang="ja-JP" altLang="ja-JP" sz="5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a:p>
            <a:pPr marL="0" marR="0" lvl="0" indent="139700" algn="l" defTabSz="914400" rtl="0" eaLnBrk="0" fontAlgn="base" latinLnBrk="0" hangingPunct="0">
              <a:lnSpc>
                <a:spcPct val="100000"/>
              </a:lnSpc>
              <a:spcBef>
                <a:spcPct val="0"/>
              </a:spcBef>
              <a:spcAft>
                <a:spcPct val="0"/>
              </a:spcAft>
              <a:buClrTx/>
              <a:buSzTx/>
              <a:buFontTx/>
              <a:buNone/>
              <a:tabLst/>
            </a:pPr>
            <a:r>
              <a:rPr kumimoji="0" lang="ja-JP" altLang="ja-JP" sz="10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・情報公開センター　・図書館　等</a:t>
            </a:r>
            <a:endParaRPr kumimoji="0" lang="ja-JP" altLang="ja-JP"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4" name="Text Box 11"/>
          <p:cNvSpPr txBox="1">
            <a:spLocks noChangeArrowheads="1"/>
          </p:cNvSpPr>
          <p:nvPr/>
        </p:nvSpPr>
        <p:spPr bwMode="auto">
          <a:xfrm>
            <a:off x="698094" y="878460"/>
            <a:ext cx="3860689" cy="38205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1" i="0" u="none" strike="noStrike" cap="none" normalizeH="0" baseline="0" dirty="0">
                <a:ln>
                  <a:noFill/>
                </a:ln>
                <a:solidFill>
                  <a:srgbClr val="FF0000"/>
                </a:solidFill>
                <a:effectLst/>
                <a:latin typeface="Meiryo UI" panose="020B0604030504040204" pitchFamily="50" charset="-128"/>
                <a:ea typeface="Meiryo UI" panose="020B0604030504040204" pitchFamily="50" charset="-128"/>
                <a:cs typeface="Times New Roman" panose="02020603050405020304" pitchFamily="18" charset="0"/>
              </a:rPr>
              <a:t>大山地域公共施設複合化事業</a:t>
            </a:r>
            <a:endParaRPr kumimoji="0" lang="ja-JP" altLang="ja-JP"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5" name="Text Box 3"/>
          <p:cNvSpPr txBox="1">
            <a:spLocks noChangeArrowheads="1"/>
          </p:cNvSpPr>
          <p:nvPr/>
        </p:nvSpPr>
        <p:spPr bwMode="auto">
          <a:xfrm>
            <a:off x="5901060" y="817380"/>
            <a:ext cx="2608458" cy="4431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b="1" i="0" u="none" strike="noStrike" cap="none" normalizeH="0" baseline="0" dirty="0">
                <a:ln>
                  <a:noFill/>
                </a:ln>
                <a:solidFill>
                  <a:srgbClr val="0000FF"/>
                </a:solidFill>
                <a:effectLst/>
                <a:latin typeface="Meiryo UI" panose="020B0604030504040204" pitchFamily="50" charset="-128"/>
                <a:ea typeface="Meiryo UI" panose="020B0604030504040204" pitchFamily="50" charset="-128"/>
                <a:cs typeface="Times New Roman" panose="02020603050405020304" pitchFamily="18" charset="0"/>
              </a:rPr>
              <a:t>公有地活用事業</a:t>
            </a:r>
            <a:endParaRPr kumimoji="0" lang="ja-JP" altLang="ja-JP"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16" name="Rectangle 18"/>
          <p:cNvSpPr>
            <a:spLocks noChangeArrowheads="1"/>
          </p:cNvSpPr>
          <p:nvPr/>
        </p:nvSpPr>
        <p:spPr bwMode="auto">
          <a:xfrm>
            <a:off x="895350" y="134112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ja-JP" altLang="en-US"/>
          </a:p>
        </p:txBody>
      </p:sp>
      <p:sp>
        <p:nvSpPr>
          <p:cNvPr id="17" name="Rectangle 20"/>
          <p:cNvSpPr>
            <a:spLocks noChangeArrowheads="1"/>
          </p:cNvSpPr>
          <p:nvPr/>
        </p:nvSpPr>
        <p:spPr bwMode="auto">
          <a:xfrm>
            <a:off x="762000" y="134112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800" b="0" i="0" u="none" strike="noStrike" cap="none" normalizeH="0" baseline="0">
                <a:ln>
                  <a:noFill/>
                </a:ln>
                <a:solidFill>
                  <a:schemeClr val="tx1"/>
                </a:solidFill>
                <a:effectLst/>
                <a:latin typeface="Arial" panose="020B0604020202020204" pitchFamily="34" charset="0"/>
              </a:rPr>
            </a:br>
            <a:endParaRPr kumimoji="0" lang="ja-JP" altLang="ja-JP"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8" name="Rectangle 23"/>
          <p:cNvSpPr>
            <a:spLocks noChangeArrowheads="1"/>
          </p:cNvSpPr>
          <p:nvPr/>
        </p:nvSpPr>
        <p:spPr bwMode="auto">
          <a:xfrm>
            <a:off x="762000" y="134112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ja-JP" altLang="ja-JP" sz="1800" b="0" i="0" u="none" strike="noStrike" cap="none" normalizeH="0" baseline="0">
                <a:ln>
                  <a:noFill/>
                </a:ln>
                <a:solidFill>
                  <a:schemeClr val="tx1"/>
                </a:solidFill>
                <a:effectLst/>
                <a:latin typeface="Arial" panose="020B0604020202020204" pitchFamily="34" charset="0"/>
              </a:rPr>
            </a:br>
            <a:endParaRPr kumimoji="0" lang="ja-JP" altLang="ja-JP"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p:txBody>
      </p:sp>
      <p:sp>
        <p:nvSpPr>
          <p:cNvPr id="19" name="Rectangle 25"/>
          <p:cNvSpPr>
            <a:spLocks noChangeArrowheads="1"/>
          </p:cNvSpPr>
          <p:nvPr/>
        </p:nvSpPr>
        <p:spPr bwMode="auto">
          <a:xfrm>
            <a:off x="895350" y="1341120"/>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ja-JP" altLang="ja-JP" sz="1800" b="0" i="0" u="none" strike="noStrike" cap="none" normalizeH="0" baseline="0">
              <a:ln>
                <a:noFill/>
              </a:ln>
              <a:solidFill>
                <a:schemeClr val="tx1"/>
              </a:solidFill>
              <a:effectLst/>
              <a:latin typeface="Arial" panose="020B0604020202020204" pitchFamily="34" charset="0"/>
            </a:endParaRPr>
          </a:p>
        </p:txBody>
      </p:sp>
      <p:pic>
        <p:nvPicPr>
          <p:cNvPr id="20" name="図 2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403" y="2123741"/>
            <a:ext cx="1392409" cy="340359"/>
          </a:xfrm>
          <a:prstGeom prst="rect">
            <a:avLst/>
          </a:prstGeom>
          <a:solidFill>
            <a:schemeClr val="bg1"/>
          </a:solidFill>
        </p:spPr>
      </p:pic>
      <p:sp>
        <p:nvSpPr>
          <p:cNvPr id="21" name="Text Box 11"/>
          <p:cNvSpPr txBox="1">
            <a:spLocks noChangeArrowheads="1"/>
          </p:cNvSpPr>
          <p:nvPr/>
        </p:nvSpPr>
        <p:spPr bwMode="auto">
          <a:xfrm>
            <a:off x="283259" y="569657"/>
            <a:ext cx="2423360" cy="306042"/>
          </a:xfrm>
          <a:prstGeom prst="rect">
            <a:avLst/>
          </a:prstGeom>
          <a:solidFill>
            <a:srgbClr val="FFFFFF"/>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400" b="1" i="0" u="none" strike="noStrike" cap="none" normalizeH="0" baseline="0" dirty="0">
                <a:ln>
                  <a:noFill/>
                </a:ln>
                <a:effectLst/>
                <a:latin typeface="Meiryo UI" panose="020B0604030504040204" pitchFamily="50" charset="-128"/>
                <a:ea typeface="Meiryo UI" panose="020B0604030504040204" pitchFamily="50" charset="-128"/>
                <a:cs typeface="Times New Roman" panose="02020603050405020304" pitchFamily="18" charset="0"/>
              </a:rPr>
              <a:t>リーディングプロジェクト</a:t>
            </a:r>
            <a:endParaRPr kumimoji="0" lang="ja-JP" altLang="ja-JP" sz="1100" b="0" i="0" u="none" strike="noStrike" cap="none" normalizeH="0" baseline="0" dirty="0">
              <a:ln>
                <a:noFill/>
              </a:ln>
              <a:effectLst/>
              <a:latin typeface="Meiryo UI" panose="020B0604030504040204" pitchFamily="50" charset="-128"/>
              <a:ea typeface="Meiryo UI" panose="020B0604030504040204" pitchFamily="50" charset="-128"/>
            </a:endParaRPr>
          </a:p>
        </p:txBody>
      </p:sp>
      <p:grpSp>
        <p:nvGrpSpPr>
          <p:cNvPr id="22" name="グループ化 21"/>
          <p:cNvGrpSpPr/>
          <p:nvPr/>
        </p:nvGrpSpPr>
        <p:grpSpPr>
          <a:xfrm>
            <a:off x="4239436" y="3526041"/>
            <a:ext cx="5050640" cy="3271020"/>
            <a:chOff x="0" y="0"/>
            <a:chExt cx="5514975" cy="3881755"/>
          </a:xfrm>
        </p:grpSpPr>
        <p:grpSp>
          <p:nvGrpSpPr>
            <p:cNvPr id="23" name="グループ化 22"/>
            <p:cNvGrpSpPr/>
            <p:nvPr/>
          </p:nvGrpSpPr>
          <p:grpSpPr>
            <a:xfrm>
              <a:off x="0" y="0"/>
              <a:ext cx="5514975" cy="3881755"/>
              <a:chOff x="0" y="0"/>
              <a:chExt cx="5514975" cy="3881755"/>
            </a:xfrm>
          </p:grpSpPr>
          <p:pic>
            <p:nvPicPr>
              <p:cNvPr id="30" name="図 2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 y="0"/>
                <a:ext cx="5484495" cy="3881755"/>
              </a:xfrm>
              <a:prstGeom prst="rect">
                <a:avLst/>
              </a:prstGeom>
              <a:noFill/>
              <a:ln>
                <a:noFill/>
              </a:ln>
            </p:spPr>
          </p:pic>
          <p:sp>
            <p:nvSpPr>
              <p:cNvPr id="31" name="フリーフォーム 30"/>
              <p:cNvSpPr/>
              <p:nvPr/>
            </p:nvSpPr>
            <p:spPr>
              <a:xfrm>
                <a:off x="0" y="1219200"/>
                <a:ext cx="4488180" cy="2651760"/>
              </a:xfrm>
              <a:custGeom>
                <a:avLst/>
                <a:gdLst>
                  <a:gd name="connsiteX0" fmla="*/ 4526280 w 4526280"/>
                  <a:gd name="connsiteY0" fmla="*/ 1120140 h 2651760"/>
                  <a:gd name="connsiteX1" fmla="*/ 4465320 w 4526280"/>
                  <a:gd name="connsiteY1" fmla="*/ 2651760 h 2651760"/>
                  <a:gd name="connsiteX2" fmla="*/ 0 w 4526280"/>
                  <a:gd name="connsiteY2" fmla="*/ 2628900 h 2651760"/>
                  <a:gd name="connsiteX3" fmla="*/ 15240 w 4526280"/>
                  <a:gd name="connsiteY3" fmla="*/ 0 h 2651760"/>
                  <a:gd name="connsiteX4" fmla="*/ 2811780 w 4526280"/>
                  <a:gd name="connsiteY4" fmla="*/ 243840 h 2651760"/>
                  <a:gd name="connsiteX5" fmla="*/ 4526280 w 4526280"/>
                  <a:gd name="connsiteY5" fmla="*/ 1120140 h 2651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26280" h="2651760">
                    <a:moveTo>
                      <a:pt x="4526280" y="1120140"/>
                    </a:moveTo>
                    <a:lnTo>
                      <a:pt x="4465320" y="2651760"/>
                    </a:lnTo>
                    <a:lnTo>
                      <a:pt x="0" y="2628900"/>
                    </a:lnTo>
                    <a:lnTo>
                      <a:pt x="15240" y="0"/>
                    </a:lnTo>
                    <a:lnTo>
                      <a:pt x="2811780" y="243840"/>
                    </a:lnTo>
                    <a:lnTo>
                      <a:pt x="4526280" y="1120140"/>
                    </a:lnTo>
                    <a:close/>
                  </a:path>
                </a:pathLst>
              </a:custGeom>
              <a:solidFill>
                <a:srgbClr val="FFC000">
                  <a:alpha val="14000"/>
                </a:srgbClr>
              </a:solidFill>
              <a:ln w="1270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Meiryo UI" panose="020B0604030504040204" pitchFamily="50" charset="-128"/>
                  <a:ea typeface="Meiryo UI" panose="020B0604030504040204" pitchFamily="50" charset="-128"/>
                </a:endParaRPr>
              </a:p>
            </p:txBody>
          </p:sp>
          <p:sp>
            <p:nvSpPr>
              <p:cNvPr id="32" name="フリーフォーム 31"/>
              <p:cNvSpPr/>
              <p:nvPr/>
            </p:nvSpPr>
            <p:spPr>
              <a:xfrm>
                <a:off x="4419600" y="2796540"/>
                <a:ext cx="1074420" cy="1074420"/>
              </a:xfrm>
              <a:custGeom>
                <a:avLst/>
                <a:gdLst>
                  <a:gd name="connsiteX0" fmla="*/ 0 w 1021080"/>
                  <a:gd name="connsiteY0" fmla="*/ 1074420 h 1074420"/>
                  <a:gd name="connsiteX1" fmla="*/ 1021080 w 1021080"/>
                  <a:gd name="connsiteY1" fmla="*/ 0 h 1074420"/>
                  <a:gd name="connsiteX2" fmla="*/ 1005840 w 1021080"/>
                  <a:gd name="connsiteY2" fmla="*/ 1051560 h 1074420"/>
                  <a:gd name="connsiteX3" fmla="*/ 0 w 1021080"/>
                  <a:gd name="connsiteY3" fmla="*/ 1074420 h 1074420"/>
                </a:gdLst>
                <a:ahLst/>
                <a:cxnLst>
                  <a:cxn ang="0">
                    <a:pos x="connsiteX0" y="connsiteY0"/>
                  </a:cxn>
                  <a:cxn ang="0">
                    <a:pos x="connsiteX1" y="connsiteY1"/>
                  </a:cxn>
                  <a:cxn ang="0">
                    <a:pos x="connsiteX2" y="connsiteY2"/>
                  </a:cxn>
                  <a:cxn ang="0">
                    <a:pos x="connsiteX3" y="connsiteY3"/>
                  </a:cxn>
                </a:cxnLst>
                <a:rect l="l" t="t" r="r" b="b"/>
                <a:pathLst>
                  <a:path w="1021080" h="1074420">
                    <a:moveTo>
                      <a:pt x="0" y="1074420"/>
                    </a:moveTo>
                    <a:lnTo>
                      <a:pt x="1021080" y="0"/>
                    </a:lnTo>
                    <a:lnTo>
                      <a:pt x="1005840" y="1051560"/>
                    </a:lnTo>
                    <a:lnTo>
                      <a:pt x="0" y="1074420"/>
                    </a:lnTo>
                    <a:close/>
                  </a:path>
                </a:pathLst>
              </a:custGeom>
              <a:solidFill>
                <a:srgbClr val="FFC000">
                  <a:alpha val="15000"/>
                </a:srgbClr>
              </a:solidFill>
              <a:ln w="12700"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Meiryo UI" panose="020B0604030504040204" pitchFamily="50" charset="-128"/>
                  <a:ea typeface="Meiryo UI" panose="020B0604030504040204" pitchFamily="50" charset="-128"/>
                </a:endParaRPr>
              </a:p>
            </p:txBody>
          </p:sp>
        </p:grpSp>
        <p:grpSp>
          <p:nvGrpSpPr>
            <p:cNvPr id="24" name="グループ化 23"/>
            <p:cNvGrpSpPr/>
            <p:nvPr/>
          </p:nvGrpSpPr>
          <p:grpSpPr>
            <a:xfrm>
              <a:off x="2994660" y="1303020"/>
              <a:ext cx="2461260" cy="1524000"/>
              <a:chOff x="1" y="-152400"/>
              <a:chExt cx="2461260" cy="1524000"/>
            </a:xfrm>
          </p:grpSpPr>
          <p:sp>
            <p:nvSpPr>
              <p:cNvPr id="28" name="テキスト ボックス 2"/>
              <p:cNvSpPr txBox="1">
                <a:spLocks noChangeArrowheads="1"/>
              </p:cNvSpPr>
              <p:nvPr/>
            </p:nvSpPr>
            <p:spPr bwMode="auto">
              <a:xfrm>
                <a:off x="449581" y="-152400"/>
                <a:ext cx="2011680" cy="390600"/>
              </a:xfrm>
              <a:prstGeom prst="rect">
                <a:avLst/>
              </a:prstGeom>
              <a:solidFill>
                <a:srgbClr val="FFFFFF"/>
              </a:solidFill>
              <a:ln w="12700">
                <a:solidFill>
                  <a:srgbClr val="00B050"/>
                </a:solidFill>
                <a:miter lim="800000"/>
                <a:headEnd/>
                <a:tailEnd/>
              </a:ln>
            </p:spPr>
            <p:txBody>
              <a:bodyPr rot="0" vert="horz" wrap="square" lIns="91440" tIns="45720" rIns="91440" bIns="45720" anchor="t" anchorCtr="0">
                <a:noAutofit/>
              </a:bodyPr>
              <a:lstStyle/>
              <a:p>
                <a:pPr algn="ctr">
                  <a:spcAft>
                    <a:spcPts val="0"/>
                  </a:spcAft>
                </a:pPr>
                <a:r>
                  <a:rPr lang="ja-JP" sz="1050" b="1" kern="100" dirty="0">
                    <a:solidFill>
                      <a:srgbClr val="00B050"/>
                    </a:solidFill>
                    <a:effectLst/>
                    <a:latin typeface="Meiryo UI" panose="020B0604030504040204" pitchFamily="50" charset="-128"/>
                    <a:ea typeface="Meiryo UI" panose="020B0604030504040204" pitchFamily="50" charset="-128"/>
                    <a:cs typeface="Times New Roman" panose="02020603050405020304" pitchFamily="18" charset="0"/>
                  </a:rPr>
                  <a:t>公共施設複合化事業予定地</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cxnSp>
            <p:nvCxnSpPr>
              <p:cNvPr id="29" name="直線矢印コネクタ 28"/>
              <p:cNvCxnSpPr>
                <a:stCxn id="28" idx="1"/>
              </p:cNvCxnSpPr>
              <p:nvPr/>
            </p:nvCxnSpPr>
            <p:spPr>
              <a:xfrm flipH="1">
                <a:off x="1" y="42900"/>
                <a:ext cx="449580" cy="1328700"/>
              </a:xfrm>
              <a:prstGeom prst="straightConnector1">
                <a:avLst/>
              </a:prstGeom>
              <a:noFill/>
              <a:ln w="12700" cap="flat" cmpd="sng" algn="ctr">
                <a:solidFill>
                  <a:srgbClr val="00B050"/>
                </a:solidFill>
                <a:prstDash val="solid"/>
                <a:tailEnd type="triangle"/>
              </a:ln>
              <a:effectLst/>
            </p:spPr>
          </p:cxnSp>
        </p:grpSp>
        <p:grpSp>
          <p:nvGrpSpPr>
            <p:cNvPr id="25" name="グループ化 24"/>
            <p:cNvGrpSpPr/>
            <p:nvPr/>
          </p:nvGrpSpPr>
          <p:grpSpPr>
            <a:xfrm>
              <a:off x="3002278" y="266700"/>
              <a:ext cx="2179318" cy="1272539"/>
              <a:chOff x="2964182" y="114300"/>
              <a:chExt cx="2219978" cy="1523998"/>
            </a:xfrm>
          </p:grpSpPr>
          <p:cxnSp>
            <p:nvCxnSpPr>
              <p:cNvPr id="26" name="直線矢印コネクタ 25"/>
              <p:cNvCxnSpPr>
                <a:stCxn id="27" idx="1"/>
              </p:cNvCxnSpPr>
              <p:nvPr/>
            </p:nvCxnSpPr>
            <p:spPr>
              <a:xfrm flipH="1">
                <a:off x="2964182" y="309600"/>
                <a:ext cx="609599" cy="1328698"/>
              </a:xfrm>
              <a:prstGeom prst="straightConnector1">
                <a:avLst/>
              </a:prstGeom>
              <a:noFill/>
              <a:ln w="12700" cap="flat" cmpd="sng" algn="ctr">
                <a:solidFill>
                  <a:schemeClr val="tx1"/>
                </a:solidFill>
                <a:prstDash val="solid"/>
                <a:tailEnd type="triangle"/>
              </a:ln>
              <a:effectLst/>
            </p:spPr>
          </p:cxnSp>
          <p:sp>
            <p:nvSpPr>
              <p:cNvPr id="27" name="テキスト ボックス 2"/>
              <p:cNvSpPr txBox="1">
                <a:spLocks noChangeArrowheads="1"/>
              </p:cNvSpPr>
              <p:nvPr/>
            </p:nvSpPr>
            <p:spPr bwMode="auto">
              <a:xfrm>
                <a:off x="3573781" y="114300"/>
                <a:ext cx="1610379" cy="390600"/>
              </a:xfrm>
              <a:prstGeom prst="rect">
                <a:avLst/>
              </a:prstGeom>
              <a:solidFill>
                <a:srgbClr val="FFFFFF"/>
              </a:solidFill>
              <a:ln w="12700">
                <a:solidFill>
                  <a:schemeClr val="tx1"/>
                </a:solidFill>
                <a:prstDash val="solid"/>
                <a:miter lim="800000"/>
                <a:headEnd/>
                <a:tailEnd/>
              </a:ln>
            </p:spPr>
            <p:txBody>
              <a:bodyPr rot="0" vert="horz" wrap="square" lIns="91440" tIns="45720" rIns="91440" bIns="45720" anchor="t" anchorCtr="0">
                <a:noAutofit/>
              </a:bodyPr>
              <a:lstStyle/>
              <a:p>
                <a:pPr algn="ctr">
                  <a:spcAft>
                    <a:spcPts val="0"/>
                  </a:spcAft>
                </a:pPr>
                <a:r>
                  <a:rPr lang="ja-JP" sz="1050" b="1" kern="100" dirty="0">
                    <a:effectLst/>
                    <a:latin typeface="Meiryo UI" panose="020B0604030504040204" pitchFamily="50" charset="-128"/>
                    <a:ea typeface="Meiryo UI" panose="020B0604030504040204" pitchFamily="50" charset="-128"/>
                    <a:cs typeface="Times New Roman" panose="02020603050405020304" pitchFamily="18" charset="0"/>
                  </a:rPr>
                  <a:t>土砂災害警戒区域</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grpSp>
      </p:grpSp>
      <p:sp>
        <p:nvSpPr>
          <p:cNvPr id="33" name="テキスト ボックス 2"/>
          <p:cNvSpPr txBox="1">
            <a:spLocks noChangeArrowheads="1"/>
          </p:cNvSpPr>
          <p:nvPr/>
        </p:nvSpPr>
        <p:spPr bwMode="auto">
          <a:xfrm>
            <a:off x="5620796" y="5478559"/>
            <a:ext cx="1201411" cy="327430"/>
          </a:xfrm>
          <a:prstGeom prst="rect">
            <a:avLst/>
          </a:prstGeom>
          <a:solidFill>
            <a:srgbClr val="FF99FF"/>
          </a:solidFill>
          <a:ln w="9525">
            <a:solidFill>
              <a:srgbClr val="0000FF"/>
            </a:solidFill>
            <a:miter lim="800000"/>
            <a:headEnd/>
            <a:tailEnd/>
          </a:ln>
        </p:spPr>
        <p:txBody>
          <a:bodyPr rot="0" vert="horz" wrap="square" lIns="91440" tIns="45720" rIns="91440" bIns="45720" anchor="t" anchorCtr="0">
            <a:noAutofit/>
          </a:bodyPr>
          <a:lstStyle/>
          <a:p>
            <a:pPr algn="ctr">
              <a:spcAft>
                <a:spcPts val="0"/>
              </a:spcAft>
            </a:pPr>
            <a:r>
              <a:rPr lang="ja-JP" sz="1200" b="1" kern="100" dirty="0">
                <a:effectLst/>
                <a:latin typeface="Meiryo UI" panose="020B0604030504040204" pitchFamily="50" charset="-128"/>
                <a:ea typeface="Meiryo UI" panose="020B0604030504040204" pitchFamily="50" charset="-128"/>
                <a:cs typeface="Times New Roman" panose="02020603050405020304" pitchFamily="18" charset="0"/>
              </a:rPr>
              <a:t>新規複合施設</a:t>
            </a:r>
            <a:endParaRPr lang="ja-JP" sz="105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
        <p:nvSpPr>
          <p:cNvPr id="34" name="フリーフォーム 33"/>
          <p:cNvSpPr/>
          <p:nvPr/>
        </p:nvSpPr>
        <p:spPr>
          <a:xfrm>
            <a:off x="5428135" y="5202790"/>
            <a:ext cx="1486406" cy="802639"/>
          </a:xfrm>
          <a:custGeom>
            <a:avLst/>
            <a:gdLst>
              <a:gd name="connsiteX0" fmla="*/ 1623060 w 1623060"/>
              <a:gd name="connsiteY0" fmla="*/ 327660 h 952500"/>
              <a:gd name="connsiteX1" fmla="*/ 1577340 w 1623060"/>
              <a:gd name="connsiteY1" fmla="*/ 830580 h 952500"/>
              <a:gd name="connsiteX2" fmla="*/ 891540 w 1623060"/>
              <a:gd name="connsiteY2" fmla="*/ 769620 h 952500"/>
              <a:gd name="connsiteX3" fmla="*/ 914400 w 1623060"/>
              <a:gd name="connsiteY3" fmla="*/ 899160 h 952500"/>
              <a:gd name="connsiteX4" fmla="*/ 137160 w 1623060"/>
              <a:gd name="connsiteY4" fmla="*/ 952500 h 952500"/>
              <a:gd name="connsiteX5" fmla="*/ 167640 w 1623060"/>
              <a:gd name="connsiteY5" fmla="*/ 480060 h 952500"/>
              <a:gd name="connsiteX6" fmla="*/ 0 w 1623060"/>
              <a:gd name="connsiteY6" fmla="*/ 144780 h 952500"/>
              <a:gd name="connsiteX7" fmla="*/ 449580 w 1623060"/>
              <a:gd name="connsiteY7" fmla="*/ 0 h 952500"/>
              <a:gd name="connsiteX8" fmla="*/ 1059180 w 1623060"/>
              <a:gd name="connsiteY8" fmla="*/ 83820 h 952500"/>
              <a:gd name="connsiteX9" fmla="*/ 1623060 w 1623060"/>
              <a:gd name="connsiteY9" fmla="*/ 327660 h 95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23060" h="952500">
                <a:moveTo>
                  <a:pt x="1623060" y="327660"/>
                </a:moveTo>
                <a:lnTo>
                  <a:pt x="1577340" y="830580"/>
                </a:lnTo>
                <a:lnTo>
                  <a:pt x="891540" y="769620"/>
                </a:lnTo>
                <a:lnTo>
                  <a:pt x="914400" y="899160"/>
                </a:lnTo>
                <a:lnTo>
                  <a:pt x="137160" y="952500"/>
                </a:lnTo>
                <a:lnTo>
                  <a:pt x="167640" y="480060"/>
                </a:lnTo>
                <a:lnTo>
                  <a:pt x="0" y="144780"/>
                </a:lnTo>
                <a:lnTo>
                  <a:pt x="449580" y="0"/>
                </a:lnTo>
                <a:lnTo>
                  <a:pt x="1059180" y="83820"/>
                </a:lnTo>
                <a:lnTo>
                  <a:pt x="1623060" y="327660"/>
                </a:lnTo>
                <a:close/>
              </a:path>
            </a:pathLst>
          </a:cu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latin typeface="Meiryo UI" panose="020B0604030504040204" pitchFamily="50" charset="-128"/>
              <a:ea typeface="Meiryo UI" panose="020B0604030504040204" pitchFamily="50" charset="-128"/>
            </a:endParaRPr>
          </a:p>
        </p:txBody>
      </p:sp>
      <p:pic>
        <p:nvPicPr>
          <p:cNvPr id="35" name="図 34"/>
          <p:cNvPicPr/>
          <p:nvPr/>
        </p:nvPicPr>
        <p:blipFill>
          <a:blip r:embed="rId7">
            <a:extLst>
              <a:ext uri="{28A0092B-C50C-407E-A947-70E740481C1C}">
                <a14:useLocalDpi xmlns:a14="http://schemas.microsoft.com/office/drawing/2010/main" val="0"/>
              </a:ext>
            </a:extLst>
          </a:blip>
          <a:stretch>
            <a:fillRect/>
          </a:stretch>
        </p:blipFill>
        <p:spPr>
          <a:xfrm>
            <a:off x="5739344" y="3818388"/>
            <a:ext cx="1050254" cy="494425"/>
          </a:xfrm>
          <a:prstGeom prst="rect">
            <a:avLst/>
          </a:prstGeom>
        </p:spPr>
      </p:pic>
    </p:spTree>
    <p:extLst>
      <p:ext uri="{BB962C8B-B14F-4D97-AF65-F5344CB8AC3E}">
        <p14:creationId xmlns:p14="http://schemas.microsoft.com/office/powerpoint/2010/main" val="32818965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ケース② ：富山市</a:t>
            </a:r>
            <a:r>
              <a:rPr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大山地域</a:t>
            </a:r>
            <a:r>
              <a:rPr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　大山地域公共施設複合化事業</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4" name="図 3"/>
          <p:cNvPicPr/>
          <p:nvPr/>
        </p:nvPicPr>
        <p:blipFill>
          <a:blip r:embed="rId3"/>
          <a:stretch>
            <a:fillRect/>
          </a:stretch>
        </p:blipFill>
        <p:spPr>
          <a:xfrm>
            <a:off x="516892" y="1033365"/>
            <a:ext cx="8690028" cy="2652226"/>
          </a:xfrm>
          <a:prstGeom prst="rect">
            <a:avLst/>
          </a:prstGeom>
        </p:spPr>
      </p:pic>
      <p:sp>
        <p:nvSpPr>
          <p:cNvPr id="5" name="四角形: 上の 2 つの角を丸める 29">
            <a:extLst>
              <a:ext uri="{FF2B5EF4-FFF2-40B4-BE49-F238E27FC236}">
                <a16:creationId xmlns:a16="http://schemas.microsoft.com/office/drawing/2014/main" id="{04940CF7-412A-47D6-B4B9-A864A2C94C1B}"/>
              </a:ext>
            </a:extLst>
          </p:cNvPr>
          <p:cNvSpPr/>
          <p:nvPr/>
        </p:nvSpPr>
        <p:spPr>
          <a:xfrm>
            <a:off x="609601" y="696240"/>
            <a:ext cx="8442960" cy="337125"/>
          </a:xfrm>
          <a:prstGeom prst="round2SameRect">
            <a:avLst/>
          </a:prstGeom>
          <a:solidFill>
            <a:schemeClr val="accent1">
              <a:lumMod val="50000"/>
            </a:schemeClr>
          </a:solidFill>
          <a:ln w="1270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6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スケジュール</a:t>
            </a:r>
          </a:p>
        </p:txBody>
      </p:sp>
      <p:pic>
        <p:nvPicPr>
          <p:cNvPr id="6" name="図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6892" y="3842656"/>
            <a:ext cx="4409743" cy="2444309"/>
          </a:xfrm>
          <a:prstGeom prst="rect">
            <a:avLst/>
          </a:prstGeom>
        </p:spPr>
      </p:pic>
      <p:pic>
        <p:nvPicPr>
          <p:cNvPr id="7" name="図 6"/>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38530" y="3842656"/>
            <a:ext cx="4168390" cy="2444309"/>
          </a:xfrm>
          <a:prstGeom prst="rect">
            <a:avLst/>
          </a:prstGeom>
          <a:noFill/>
          <a:ln>
            <a:noFill/>
          </a:ln>
        </p:spPr>
      </p:pic>
      <p:sp>
        <p:nvSpPr>
          <p:cNvPr id="8" name="Text Box 7"/>
          <p:cNvSpPr txBox="1">
            <a:spLocks noChangeArrowheads="1"/>
          </p:cNvSpPr>
          <p:nvPr/>
        </p:nvSpPr>
        <p:spPr bwMode="auto">
          <a:xfrm>
            <a:off x="431145" y="3842656"/>
            <a:ext cx="1666626" cy="326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ja-JP" sz="1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新規複合施設</a:t>
            </a:r>
            <a:r>
              <a:rPr kumimoji="0" lang="ja-JP" altLang="en-US" sz="1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部分</a:t>
            </a:r>
            <a:endParaRPr kumimoji="0" lang="ja-JP" altLang="ja-JP"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
        <p:nvSpPr>
          <p:cNvPr id="9" name="Text Box 7"/>
          <p:cNvSpPr txBox="1">
            <a:spLocks noChangeArrowheads="1"/>
          </p:cNvSpPr>
          <p:nvPr/>
        </p:nvSpPr>
        <p:spPr bwMode="auto">
          <a:xfrm>
            <a:off x="5005409" y="3842656"/>
            <a:ext cx="1666626" cy="32623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ja-JP" altLang="en-US" sz="1200" b="1"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Times New Roman" panose="02020603050405020304" pitchFamily="18" charset="0"/>
              </a:rPr>
              <a:t>公有地活用部分</a:t>
            </a:r>
            <a:endParaRPr kumimoji="0" lang="ja-JP" altLang="ja-JP" sz="12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793637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富山市</a:t>
            </a:r>
            <a:r>
              <a:rPr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大山地域</a:t>
            </a:r>
            <a:r>
              <a:rPr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a:t>
            </a: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cs typeface="Meiryo UI" panose="020B0604030504040204" pitchFamily="50" charset="-128"/>
              </a:rPr>
              <a:t>　大山地域公共施設複合化事業</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10" name="図 9"/>
          <p:cNvPicPr>
            <a:picLocks noChangeAspect="1"/>
          </p:cNvPicPr>
          <p:nvPr/>
        </p:nvPicPr>
        <p:blipFill rotWithShape="1">
          <a:blip r:embed="rId3"/>
          <a:srcRect r="16160"/>
          <a:stretch/>
        </p:blipFill>
        <p:spPr>
          <a:xfrm>
            <a:off x="540268" y="3612333"/>
            <a:ext cx="4409743" cy="2677863"/>
          </a:xfrm>
          <a:prstGeom prst="rect">
            <a:avLst/>
          </a:prstGeom>
        </p:spPr>
      </p:pic>
      <p:pic>
        <p:nvPicPr>
          <p:cNvPr id="11" name="図 10"/>
          <p:cNvPicPr>
            <a:picLocks noChangeAspect="1"/>
          </p:cNvPicPr>
          <p:nvPr/>
        </p:nvPicPr>
        <p:blipFill rotWithShape="1">
          <a:blip r:embed="rId4"/>
          <a:srcRect r="22341"/>
          <a:stretch/>
        </p:blipFill>
        <p:spPr>
          <a:xfrm>
            <a:off x="5441851" y="3612333"/>
            <a:ext cx="4176116" cy="2677863"/>
          </a:xfrm>
          <a:prstGeom prst="rect">
            <a:avLst/>
          </a:prstGeom>
        </p:spPr>
      </p:pic>
      <p:pic>
        <p:nvPicPr>
          <p:cNvPr id="12" name="図 11"/>
          <p:cNvPicPr>
            <a:picLocks noChangeAspect="1"/>
          </p:cNvPicPr>
          <p:nvPr/>
        </p:nvPicPr>
        <p:blipFill>
          <a:blip r:embed="rId5"/>
          <a:stretch>
            <a:fillRect/>
          </a:stretch>
        </p:blipFill>
        <p:spPr>
          <a:xfrm>
            <a:off x="540268" y="616364"/>
            <a:ext cx="4404267" cy="2756564"/>
          </a:xfrm>
          <a:prstGeom prst="rect">
            <a:avLst/>
          </a:prstGeom>
        </p:spPr>
      </p:pic>
      <p:pic>
        <p:nvPicPr>
          <p:cNvPr id="13" name="図 12"/>
          <p:cNvPicPr>
            <a:picLocks noChangeAspect="1"/>
          </p:cNvPicPr>
          <p:nvPr/>
        </p:nvPicPr>
        <p:blipFill rotWithShape="1">
          <a:blip r:embed="rId6"/>
          <a:srcRect l="18131" t="-313" r="3049" b="313"/>
          <a:stretch/>
        </p:blipFill>
        <p:spPr>
          <a:xfrm>
            <a:off x="5441851" y="616364"/>
            <a:ext cx="4167975" cy="2756564"/>
          </a:xfrm>
          <a:prstGeom prst="rect">
            <a:avLst/>
          </a:prstGeom>
        </p:spPr>
      </p:pic>
    </p:spTree>
    <p:extLst>
      <p:ext uri="{BB962C8B-B14F-4D97-AF65-F5344CB8AC3E}">
        <p14:creationId xmlns:p14="http://schemas.microsoft.com/office/powerpoint/2010/main" val="375523525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1738D70-AAD2-4068-AC5E-21A3FB255A97}"/>
              </a:ext>
            </a:extLst>
          </p:cNvPr>
          <p:cNvSpPr>
            <a:spLocks noGrp="1"/>
          </p:cNvSpPr>
          <p:nvPr>
            <p:ph type="title"/>
          </p:nvPr>
        </p:nvSpPr>
        <p:spPr/>
        <p:txBody>
          <a:bodyPr/>
          <a:lstStyle/>
          <a:p>
            <a:endParaRPr kumimoji="1" lang="ja-JP" altLang="en-US" dirty="0">
              <a:solidFill>
                <a:schemeClr val="tx1">
                  <a:lumMod val="75000"/>
                  <a:lumOff val="25000"/>
                </a:schemeClr>
              </a:solidFill>
            </a:endParaRPr>
          </a:p>
        </p:txBody>
      </p:sp>
      <p:sp>
        <p:nvSpPr>
          <p:cNvPr id="2" name="テキスト ボックス 1">
            <a:extLst>
              <a:ext uri="{FF2B5EF4-FFF2-40B4-BE49-F238E27FC236}">
                <a16:creationId xmlns:a16="http://schemas.microsoft.com/office/drawing/2014/main" id="{757D8F4D-1D1A-455A-9213-098E45D4E4D6}"/>
              </a:ext>
            </a:extLst>
          </p:cNvPr>
          <p:cNvSpPr txBox="1"/>
          <p:nvPr/>
        </p:nvSpPr>
        <p:spPr>
          <a:xfrm>
            <a:off x="157717" y="1835536"/>
            <a:ext cx="9601200" cy="2123658"/>
          </a:xfrm>
          <a:prstGeom prst="rect">
            <a:avLst/>
          </a:prstGeom>
          <a:noFill/>
        </p:spPr>
        <p:txBody>
          <a:bodyPr wrap="square" rtlCol="0">
            <a:spAutoFit/>
          </a:bodyPr>
          <a:lstStyle/>
          <a:p>
            <a:pPr algn="ctr">
              <a:lnSpc>
                <a:spcPct val="150000"/>
              </a:lnSpc>
            </a:pPr>
            <a:r>
              <a:rPr lang="ja-JP" altLang="en-US" sz="4400" dirty="0">
                <a:solidFill>
                  <a:schemeClr val="tx1">
                    <a:lumMod val="75000"/>
                    <a:lumOff val="25000"/>
                  </a:schemeClr>
                </a:solidFill>
                <a:latin typeface="BIZ UDPゴシック" panose="020B0400000000000000" pitchFamily="50" charset="-128"/>
                <a:ea typeface="BIZ UDPゴシック" panose="020B0400000000000000" pitchFamily="50" charset="-128"/>
              </a:rPr>
              <a:t>３．</a:t>
            </a:r>
            <a:r>
              <a:rPr lang="en-US" altLang="ja-JP" sz="4400" dirty="0">
                <a:solidFill>
                  <a:schemeClr val="tx1">
                    <a:lumMod val="75000"/>
                    <a:lumOff val="25000"/>
                  </a:schemeClr>
                </a:solidFill>
                <a:latin typeface="BIZ UDPゴシック" panose="020B0400000000000000" pitchFamily="50" charset="-128"/>
                <a:ea typeface="BIZ UDPゴシック" panose="020B0400000000000000" pitchFamily="50" charset="-128"/>
              </a:rPr>
              <a:t> PPP/PFI</a:t>
            </a:r>
            <a:r>
              <a:rPr lang="ja-JP" altLang="en-US" sz="4400" dirty="0">
                <a:solidFill>
                  <a:schemeClr val="tx1">
                    <a:lumMod val="75000"/>
                    <a:lumOff val="25000"/>
                  </a:schemeClr>
                </a:solidFill>
                <a:latin typeface="BIZ UDPゴシック" panose="020B0400000000000000" pitchFamily="50" charset="-128"/>
                <a:ea typeface="BIZ UDPゴシック" panose="020B0400000000000000" pitchFamily="50" charset="-128"/>
              </a:rPr>
              <a:t>を推進する上での課題に対する富山市の取組と効果</a:t>
            </a:r>
          </a:p>
        </p:txBody>
      </p:sp>
    </p:spTree>
    <p:extLst>
      <p:ext uri="{BB962C8B-B14F-4D97-AF65-F5344CB8AC3E}">
        <p14:creationId xmlns:p14="http://schemas.microsoft.com/office/powerpoint/2010/main" val="38885650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矢印: 上向き折線 50">
            <a:extLst>
              <a:ext uri="{FF2B5EF4-FFF2-40B4-BE49-F238E27FC236}">
                <a16:creationId xmlns:a16="http://schemas.microsoft.com/office/drawing/2014/main" id="{AA3138DD-01CD-4BD5-97E0-FAB6B9B55FE5}"/>
              </a:ext>
            </a:extLst>
          </p:cNvPr>
          <p:cNvSpPr/>
          <p:nvPr/>
        </p:nvSpPr>
        <p:spPr>
          <a:xfrm rot="5400000">
            <a:off x="-140788" y="3001927"/>
            <a:ext cx="1619421" cy="534126"/>
          </a:xfrm>
          <a:prstGeom prst="bentUpArrow">
            <a:avLst>
              <a:gd name="adj1" fmla="val 30189"/>
              <a:gd name="adj2" fmla="val 49021"/>
              <a:gd name="adj3" fmla="val 44779"/>
            </a:avLst>
          </a:prstGeom>
          <a:gradFill>
            <a:gsLst>
              <a:gs pos="9766">
                <a:srgbClr val="FFDE76"/>
              </a:gs>
              <a:gs pos="0">
                <a:srgbClr val="FFE89F"/>
              </a:gs>
              <a:gs pos="69000">
                <a:srgbClr val="FBA305"/>
              </a:gs>
              <a:gs pos="38000">
                <a:srgbClr val="FFC000"/>
              </a:gs>
              <a:gs pos="100000">
                <a:srgbClr val="F88008"/>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正方形/長方形 51">
            <a:extLst>
              <a:ext uri="{FF2B5EF4-FFF2-40B4-BE49-F238E27FC236}">
                <a16:creationId xmlns:a16="http://schemas.microsoft.com/office/drawing/2014/main" id="{9AD2FD6D-F793-46B9-A69E-DA11C8FF403D}"/>
              </a:ext>
            </a:extLst>
          </p:cNvPr>
          <p:cNvSpPr/>
          <p:nvPr/>
        </p:nvSpPr>
        <p:spPr>
          <a:xfrm>
            <a:off x="1984888" y="5208276"/>
            <a:ext cx="7655656" cy="990539"/>
          </a:xfrm>
          <a:prstGeom prst="rect">
            <a:avLst/>
          </a:prstGeom>
          <a:solidFill>
            <a:srgbClr val="F88919"/>
          </a:solidFill>
          <a:ln>
            <a:noFill/>
          </a:ln>
          <a:effectLst>
            <a:glow rad="266700">
              <a:srgbClr val="F88919">
                <a:alpha val="94000"/>
              </a:srgbClr>
            </a:glow>
            <a:softEdge rad="63500"/>
          </a:effectLst>
        </p:spPr>
        <p:style>
          <a:lnRef idx="2">
            <a:schemeClr val="accent2"/>
          </a:lnRef>
          <a:fillRef idx="1">
            <a:schemeClr val="lt1"/>
          </a:fillRef>
          <a:effectRef idx="0">
            <a:schemeClr val="accent2"/>
          </a:effectRef>
          <a:fontRef idx="minor">
            <a:schemeClr val="dk1"/>
          </a:fontRef>
        </p:style>
        <p:txBody>
          <a:bodyPr rtlCol="0" anchor="ctr"/>
          <a:lstStyle/>
          <a:p>
            <a:r>
              <a:rPr lang="ja-JP" altLang="en-US" sz="2000" dirty="0">
                <a:solidFill>
                  <a:schemeClr val="bg2">
                    <a:lumMod val="25000"/>
                  </a:schemeClr>
                </a:solidFill>
                <a:latin typeface="HGPｺﾞｼｯｸM" panose="020B0600000000000000" pitchFamily="50" charset="-128"/>
                <a:ea typeface="HGPｺﾞｼｯｸM" panose="020B0600000000000000" pitchFamily="50" charset="-128"/>
              </a:rPr>
              <a:t>　</a:t>
            </a:r>
          </a:p>
        </p:txBody>
      </p:sp>
      <p:sp>
        <p:nvSpPr>
          <p:cNvPr id="2" name="タイトル 1">
            <a:extLst>
              <a:ext uri="{FF2B5EF4-FFF2-40B4-BE49-F238E27FC236}">
                <a16:creationId xmlns:a16="http://schemas.microsoft.com/office/drawing/2014/main" id="{8B825EDE-A52F-488F-AA4C-37D332B1D5F2}"/>
              </a:ext>
            </a:extLst>
          </p:cNvPr>
          <p:cNvSpPr>
            <a:spLocks noGrp="1"/>
          </p:cNvSpPr>
          <p:nvPr>
            <p:ph type="title"/>
          </p:nvPr>
        </p:nvSpPr>
        <p:spPr/>
        <p:txBody>
          <a:bodyPr>
            <a:normAutofit/>
          </a:bodyPr>
          <a:lstStyle/>
          <a:p>
            <a:r>
              <a:rPr lang="en-US" altLang="ja-JP" sz="2200" dirty="0">
                <a:solidFill>
                  <a:schemeClr val="tx1">
                    <a:lumMod val="75000"/>
                    <a:lumOff val="25000"/>
                  </a:schemeClr>
                </a:solidFill>
                <a:latin typeface="BIZ UDPゴシック" panose="020B0400000000000000" pitchFamily="50" charset="-128"/>
                <a:ea typeface="BIZ UDPゴシック" panose="020B0400000000000000" pitchFamily="50" charset="-128"/>
              </a:rPr>
              <a:t>PPP/PFI</a:t>
            </a:r>
            <a:r>
              <a:rPr lang="ja-JP" altLang="en-US" sz="2200" dirty="0">
                <a:solidFill>
                  <a:schemeClr val="tx1">
                    <a:lumMod val="75000"/>
                    <a:lumOff val="25000"/>
                  </a:schemeClr>
                </a:solidFill>
                <a:latin typeface="BIZ UDPゴシック" panose="020B0400000000000000" pitchFamily="50" charset="-128"/>
                <a:ea typeface="BIZ UDPゴシック" panose="020B0400000000000000" pitchFamily="50" charset="-128"/>
              </a:rPr>
              <a:t>を推進する上での課題に対する富山市の取組と効果（１／２）</a:t>
            </a:r>
            <a:endParaRPr kumimoji="1" lang="ja-JP" altLang="en-US" sz="22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95CA11F1-1F18-44B5-91D1-FED3D7FC7683}"/>
              </a:ext>
            </a:extLst>
          </p:cNvPr>
          <p:cNvSpPr/>
          <p:nvPr/>
        </p:nvSpPr>
        <p:spPr>
          <a:xfrm>
            <a:off x="1377851" y="2622949"/>
            <a:ext cx="8173286" cy="2232230"/>
          </a:xfrm>
          <a:prstGeom prst="rect">
            <a:avLst/>
          </a:prstGeom>
          <a:solidFill>
            <a:srgbClr val="FFE89F"/>
          </a:solidFill>
          <a:ln>
            <a:noFill/>
          </a:ln>
          <a:effectLst>
            <a:softEdge rad="63500"/>
          </a:effectLst>
        </p:spPr>
        <p:style>
          <a:lnRef idx="2">
            <a:schemeClr val="accent2"/>
          </a:lnRef>
          <a:fillRef idx="1">
            <a:schemeClr val="lt1"/>
          </a:fillRef>
          <a:effectRef idx="0">
            <a:schemeClr val="accent2"/>
          </a:effectRef>
          <a:fontRef idx="minor">
            <a:schemeClr val="dk1"/>
          </a:fontRef>
        </p:style>
        <p:txBody>
          <a:bodyPr rtlCol="0" anchor="ctr"/>
          <a:lstStyle/>
          <a:p>
            <a:r>
              <a:rPr lang="ja-JP" altLang="en-US" sz="2000" dirty="0">
                <a:solidFill>
                  <a:schemeClr val="bg2">
                    <a:lumMod val="25000"/>
                  </a:schemeClr>
                </a:solidFill>
                <a:latin typeface="HGPｺﾞｼｯｸM" panose="020B0600000000000000" pitchFamily="50" charset="-128"/>
                <a:ea typeface="HGPｺﾞｼｯｸM" panose="020B0600000000000000" pitchFamily="50" charset="-128"/>
              </a:rPr>
              <a:t>　</a:t>
            </a:r>
          </a:p>
        </p:txBody>
      </p:sp>
      <p:sp>
        <p:nvSpPr>
          <p:cNvPr id="8" name="正方形/長方形 7">
            <a:extLst>
              <a:ext uri="{FF2B5EF4-FFF2-40B4-BE49-F238E27FC236}">
                <a16:creationId xmlns:a16="http://schemas.microsoft.com/office/drawing/2014/main" id="{003790CC-B93B-441C-BE6C-2B4AC200BF75}"/>
              </a:ext>
            </a:extLst>
          </p:cNvPr>
          <p:cNvSpPr/>
          <p:nvPr/>
        </p:nvSpPr>
        <p:spPr>
          <a:xfrm>
            <a:off x="1072166" y="2720583"/>
            <a:ext cx="534127" cy="2023696"/>
          </a:xfrm>
          <a:prstGeom prst="rect">
            <a:avLst/>
          </a:prstGeom>
          <a:solidFill>
            <a:srgbClr val="FFC000"/>
          </a:solidFill>
          <a:ln>
            <a:noFill/>
          </a:ln>
          <a:effectLst>
            <a:glow rad="63500">
              <a:srgbClr val="FFBF05"/>
            </a:glow>
            <a:softEdge rad="31750"/>
          </a:effectLst>
        </p:spPr>
        <p:style>
          <a:lnRef idx="3">
            <a:schemeClr val="lt1"/>
          </a:lnRef>
          <a:fillRef idx="1">
            <a:schemeClr val="accent2"/>
          </a:fillRef>
          <a:effectRef idx="1">
            <a:schemeClr val="accent2"/>
          </a:effectRef>
          <a:fontRef idx="minor">
            <a:schemeClr val="lt1"/>
          </a:fontRef>
        </p:style>
        <p:txBody>
          <a:bodyPr vert="eaVert" rtlCol="0" anchor="ctr"/>
          <a:lstStyle/>
          <a:p>
            <a:pPr algn="ctr"/>
            <a:r>
              <a:rPr lang="ja-JP" altLang="en-US" sz="2000" b="1" spc="-100" dirty="0">
                <a:solidFill>
                  <a:schemeClr val="bg1"/>
                </a:solidFill>
                <a:latin typeface="HGPｺﾞｼｯｸM" panose="020B0600000000000000" pitchFamily="50" charset="-128"/>
                <a:ea typeface="HGPｺﾞｼｯｸM" panose="020B0600000000000000" pitchFamily="50" charset="-128"/>
              </a:rPr>
              <a:t>解決に向けた取組</a:t>
            </a:r>
            <a:endParaRPr kumimoji="1" lang="ja-JP" altLang="en-US" sz="2000" b="1" spc="-100" dirty="0">
              <a:solidFill>
                <a:schemeClr val="bg1"/>
              </a:solidFill>
              <a:latin typeface="HGPｺﾞｼｯｸM" panose="020B0600000000000000" pitchFamily="50" charset="-128"/>
              <a:ea typeface="HGPｺﾞｼｯｸM" panose="020B0600000000000000" pitchFamily="50" charset="-128"/>
            </a:endParaRPr>
          </a:p>
        </p:txBody>
      </p:sp>
      <p:sp>
        <p:nvSpPr>
          <p:cNvPr id="9" name="テキスト ボックス 8">
            <a:extLst>
              <a:ext uri="{FF2B5EF4-FFF2-40B4-BE49-F238E27FC236}">
                <a16:creationId xmlns:a16="http://schemas.microsoft.com/office/drawing/2014/main" id="{C05BD569-BC4F-4601-9C1D-D4DB2B12723C}"/>
              </a:ext>
            </a:extLst>
          </p:cNvPr>
          <p:cNvSpPr txBox="1"/>
          <p:nvPr/>
        </p:nvSpPr>
        <p:spPr>
          <a:xfrm>
            <a:off x="1784960" y="2718537"/>
            <a:ext cx="7766177" cy="2246769"/>
          </a:xfrm>
          <a:prstGeom prst="rect">
            <a:avLst/>
          </a:prstGeom>
          <a:noFill/>
        </p:spPr>
        <p:txBody>
          <a:bodyPr wrap="square" rtlCol="0">
            <a:spAutoFit/>
          </a:bodyPr>
          <a:lstStyle/>
          <a:p>
            <a:pPr>
              <a:lnSpc>
                <a:spcPts val="2400"/>
              </a:lnSpc>
            </a:pPr>
            <a:r>
              <a:rPr kumimoji="1" lang="ja-JP" altLang="en-US" dirty="0">
                <a:solidFill>
                  <a:srgbClr val="FF4747"/>
                </a:solidFill>
                <a:latin typeface="HGPｺﾞｼｯｸM" panose="020B0600000000000000" pitchFamily="50" charset="-128"/>
                <a:ea typeface="HGPｺﾞｼｯｸM" panose="020B0600000000000000" pitchFamily="50" charset="-128"/>
              </a:rPr>
              <a:t>■事業手法検討過程のルール化</a:t>
            </a:r>
            <a:endParaRPr kumimoji="1" lang="en-US" altLang="ja-JP" dirty="0">
              <a:solidFill>
                <a:srgbClr val="FF4747"/>
              </a:solidFill>
              <a:latin typeface="HGPｺﾞｼｯｸM" panose="020B0600000000000000" pitchFamily="50" charset="-128"/>
              <a:ea typeface="HGPｺﾞｼｯｸM" panose="020B0600000000000000" pitchFamily="50" charset="-128"/>
            </a:endParaRPr>
          </a:p>
          <a:p>
            <a:pPr>
              <a:lnSpc>
                <a:spcPts val="2400"/>
              </a:lnSpc>
            </a:pPr>
            <a:r>
              <a:rPr lang="ja-JP" altLang="en-US" dirty="0">
                <a:solidFill>
                  <a:srgbClr val="FF4747"/>
                </a:solidFill>
                <a:latin typeface="HGPｺﾞｼｯｸM" panose="020B0600000000000000" pitchFamily="50" charset="-128"/>
                <a:ea typeface="HGPｺﾞｼｯｸM" panose="020B0600000000000000" pitchFamily="50" charset="-128"/>
              </a:rPr>
              <a:t>　　（</a:t>
            </a:r>
            <a:r>
              <a:rPr lang="en-US" altLang="ja-JP" dirty="0">
                <a:solidFill>
                  <a:srgbClr val="FF4747"/>
                </a:solidFill>
                <a:latin typeface="HGPｺﾞｼｯｸM" panose="020B0600000000000000" pitchFamily="50" charset="-128"/>
                <a:ea typeface="HGPｺﾞｼｯｸM" panose="020B0600000000000000" pitchFamily="50" charset="-128"/>
              </a:rPr>
              <a:t>PPP/PFI</a:t>
            </a:r>
            <a:r>
              <a:rPr lang="ja-JP" altLang="en-US" dirty="0">
                <a:solidFill>
                  <a:srgbClr val="FF4747"/>
                </a:solidFill>
                <a:latin typeface="HGPｺﾞｼｯｸM" panose="020B0600000000000000" pitchFamily="50" charset="-128"/>
                <a:ea typeface="HGPｺﾞｼｯｸM" panose="020B0600000000000000" pitchFamily="50" charset="-128"/>
              </a:rPr>
              <a:t>手法導入優先的検討規程、</a:t>
            </a:r>
            <a:r>
              <a:rPr lang="en-US" altLang="ja-JP" dirty="0">
                <a:solidFill>
                  <a:srgbClr val="FF4747"/>
                </a:solidFill>
                <a:latin typeface="HGPｺﾞｼｯｸM" panose="020B0600000000000000" pitchFamily="50" charset="-128"/>
                <a:ea typeface="HGPｺﾞｼｯｸM" panose="020B0600000000000000" pitchFamily="50" charset="-128"/>
              </a:rPr>
              <a:t>PPP</a:t>
            </a:r>
            <a:r>
              <a:rPr lang="ja-JP" altLang="en-US" dirty="0">
                <a:solidFill>
                  <a:srgbClr val="FF4747"/>
                </a:solidFill>
                <a:latin typeface="HGPｺﾞｼｯｸM" panose="020B0600000000000000" pitchFamily="50" charset="-128"/>
                <a:ea typeface="HGPｺﾞｼｯｸM" panose="020B0600000000000000" pitchFamily="50" charset="-128"/>
              </a:rPr>
              <a:t>事業手法検討委員会等）</a:t>
            </a:r>
            <a:endParaRPr kumimoji="1" lang="en-US" altLang="ja-JP" dirty="0">
              <a:solidFill>
                <a:srgbClr val="FF4747"/>
              </a:solidFill>
              <a:latin typeface="HGPｺﾞｼｯｸM" panose="020B0600000000000000" pitchFamily="50" charset="-128"/>
              <a:ea typeface="HGPｺﾞｼｯｸM" panose="020B0600000000000000" pitchFamily="50" charset="-128"/>
            </a:endParaRPr>
          </a:p>
          <a:p>
            <a:pPr>
              <a:lnSpc>
                <a:spcPts val="2400"/>
              </a:lnSpc>
            </a:pPr>
            <a:r>
              <a:rPr lang="ja-JP" altLang="en-US" dirty="0">
                <a:solidFill>
                  <a:srgbClr val="FF4747"/>
                </a:solidFill>
                <a:latin typeface="HGPｺﾞｼｯｸM" panose="020B0600000000000000" pitchFamily="50" charset="-128"/>
                <a:ea typeface="HGPｺﾞｼｯｸM" panose="020B0600000000000000" pitchFamily="50" charset="-128"/>
              </a:rPr>
              <a:t>■</a:t>
            </a:r>
            <a:r>
              <a:rPr lang="en-US" altLang="ja-JP" dirty="0">
                <a:solidFill>
                  <a:srgbClr val="FF4747"/>
                </a:solidFill>
                <a:latin typeface="HGPｺﾞｼｯｸM" panose="020B0600000000000000" pitchFamily="50" charset="-128"/>
                <a:ea typeface="HGPｺﾞｼｯｸM" panose="020B0600000000000000" pitchFamily="50" charset="-128"/>
              </a:rPr>
              <a:t>PPP</a:t>
            </a:r>
            <a:r>
              <a:rPr lang="ja-JP" altLang="en-US" dirty="0">
                <a:solidFill>
                  <a:srgbClr val="FF4747"/>
                </a:solidFill>
                <a:latin typeface="HGPｺﾞｼｯｸM" panose="020B0600000000000000" pitchFamily="50" charset="-128"/>
                <a:ea typeface="HGPｺﾞｼｯｸM" panose="020B0600000000000000" pitchFamily="50" charset="-128"/>
              </a:rPr>
              <a:t>事業手法検討委員会、各種アドバイザー等からの助言　</a:t>
            </a:r>
            <a:endParaRPr lang="en-US" altLang="ja-JP" dirty="0">
              <a:solidFill>
                <a:srgbClr val="FF4747"/>
              </a:solidFill>
              <a:latin typeface="HGPｺﾞｼｯｸM" panose="020B0600000000000000" pitchFamily="50" charset="-128"/>
              <a:ea typeface="HGPｺﾞｼｯｸM" panose="020B0600000000000000" pitchFamily="50" charset="-128"/>
            </a:endParaRPr>
          </a:p>
          <a:p>
            <a:pPr>
              <a:lnSpc>
                <a:spcPts val="2400"/>
              </a:lnSpc>
            </a:pPr>
            <a:r>
              <a:rPr lang="ja-JP" altLang="en-US" dirty="0">
                <a:solidFill>
                  <a:srgbClr val="FF4747"/>
                </a:solidFill>
                <a:latin typeface="HGPｺﾞｼｯｸM" panose="020B0600000000000000" pitchFamily="50" charset="-128"/>
                <a:ea typeface="HGPｺﾞｼｯｸM" panose="020B0600000000000000" pitchFamily="50" charset="-128"/>
              </a:rPr>
              <a:t>■部局間調整・庁内コンサル的組織の設置</a:t>
            </a:r>
            <a:endParaRPr lang="en-US" altLang="ja-JP" dirty="0">
              <a:solidFill>
                <a:srgbClr val="FF4747"/>
              </a:solidFill>
              <a:latin typeface="HGPｺﾞｼｯｸM" panose="020B0600000000000000" pitchFamily="50" charset="-128"/>
              <a:ea typeface="HGPｺﾞｼｯｸM" panose="020B0600000000000000" pitchFamily="50" charset="-128"/>
            </a:endParaRPr>
          </a:p>
          <a:p>
            <a:pPr>
              <a:lnSpc>
                <a:spcPts val="24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その他、国の支援メニュー活用、職員研修（先進自治体、国、金融機関等）、</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4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議員研修（有識者）、地域プラットフォームセミナー、シンポジウム等を実施</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400"/>
              </a:lnSpc>
            </a:pPr>
            <a:endParaRPr kumimoji="1"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endParaRPr>
          </a:p>
        </p:txBody>
      </p:sp>
      <p:sp>
        <p:nvSpPr>
          <p:cNvPr id="12" name="テキスト ボックス 11">
            <a:extLst>
              <a:ext uri="{FF2B5EF4-FFF2-40B4-BE49-F238E27FC236}">
                <a16:creationId xmlns:a16="http://schemas.microsoft.com/office/drawing/2014/main" id="{F5C8E061-B5BA-464E-A989-B8429ECABC13}"/>
              </a:ext>
            </a:extLst>
          </p:cNvPr>
          <p:cNvSpPr txBox="1"/>
          <p:nvPr/>
        </p:nvSpPr>
        <p:spPr>
          <a:xfrm>
            <a:off x="2485175" y="5201208"/>
            <a:ext cx="6216233" cy="1052532"/>
          </a:xfrm>
          <a:prstGeom prst="rect">
            <a:avLst/>
          </a:prstGeom>
          <a:noFill/>
        </p:spPr>
        <p:txBody>
          <a:bodyPr wrap="square" rtlCol="0">
            <a:spAutoFit/>
          </a:bodyPr>
          <a:lstStyle/>
          <a:p>
            <a:pPr>
              <a:lnSpc>
                <a:spcPts val="2600"/>
              </a:lnSpc>
            </a:pPr>
            <a:r>
              <a:rPr lang="ja-JP" altLang="en-US" b="1" u="sng" dirty="0">
                <a:solidFill>
                  <a:schemeClr val="bg1"/>
                </a:solidFill>
                <a:latin typeface="HGPｺﾞｼｯｸM" panose="020B0600000000000000" pitchFamily="50" charset="-128"/>
                <a:ea typeface="HGPｺﾞｼｯｸM" panose="020B0600000000000000" pitchFamily="50" charset="-128"/>
              </a:rPr>
              <a:t>庁内や議会説明において“</a:t>
            </a:r>
            <a:r>
              <a:rPr lang="en-US" altLang="ja-JP" b="1" u="sng" dirty="0">
                <a:solidFill>
                  <a:schemeClr val="bg1"/>
                </a:solidFill>
                <a:latin typeface="HGPｺﾞｼｯｸM" panose="020B0600000000000000" pitchFamily="50" charset="-128"/>
                <a:ea typeface="HGPｺﾞｼｯｸM" panose="020B0600000000000000" pitchFamily="50" charset="-128"/>
              </a:rPr>
              <a:t>PPP</a:t>
            </a:r>
            <a:r>
              <a:rPr lang="ja-JP" altLang="en-US" b="1" u="sng" dirty="0">
                <a:solidFill>
                  <a:schemeClr val="bg1"/>
                </a:solidFill>
                <a:latin typeface="HGPｺﾞｼｯｸM" panose="020B0600000000000000" pitchFamily="50" charset="-128"/>
                <a:ea typeface="HGPｺﾞｼｯｸM" panose="020B0600000000000000" pitchFamily="50" charset="-128"/>
              </a:rPr>
              <a:t>”があたり前に</a:t>
            </a:r>
            <a:endParaRPr lang="en-US" altLang="ja-JP" b="1" u="sng" dirty="0">
              <a:solidFill>
                <a:schemeClr val="bg1"/>
              </a:solidFill>
              <a:latin typeface="HGPｺﾞｼｯｸM" panose="020B0600000000000000" pitchFamily="50" charset="-128"/>
              <a:ea typeface="HGPｺﾞｼｯｸM" panose="020B0600000000000000" pitchFamily="50" charset="-128"/>
            </a:endParaRPr>
          </a:p>
          <a:p>
            <a:pPr>
              <a:lnSpc>
                <a:spcPts val="2600"/>
              </a:lnSpc>
            </a:pPr>
            <a:r>
              <a:rPr lang="ja-JP" altLang="en-US" dirty="0">
                <a:solidFill>
                  <a:schemeClr val="bg1"/>
                </a:solidFill>
                <a:latin typeface="HGPｺﾞｼｯｸM" panose="020B0600000000000000" pitchFamily="50" charset="-128"/>
                <a:ea typeface="HGPｺﾞｼｯｸM" panose="020B0600000000000000" pitchFamily="50" charset="-128"/>
              </a:rPr>
              <a:t>・「よく分からないのでやらない・反対」の声は減少</a:t>
            </a:r>
            <a:endParaRPr lang="en-US" altLang="ja-JP" dirty="0">
              <a:solidFill>
                <a:schemeClr val="bg1"/>
              </a:solidFill>
              <a:latin typeface="HGPｺﾞｼｯｸM" panose="020B0600000000000000" pitchFamily="50" charset="-128"/>
              <a:ea typeface="HGPｺﾞｼｯｸM" panose="020B0600000000000000" pitchFamily="50" charset="-128"/>
            </a:endParaRPr>
          </a:p>
          <a:p>
            <a:pPr>
              <a:lnSpc>
                <a:spcPts val="2600"/>
              </a:lnSpc>
            </a:pPr>
            <a:r>
              <a:rPr lang="ja-JP" altLang="en-US" dirty="0">
                <a:solidFill>
                  <a:schemeClr val="bg1"/>
                </a:solidFill>
                <a:latin typeface="HGPｺﾞｼｯｸM" panose="020B0600000000000000" pitchFamily="50" charset="-128"/>
                <a:ea typeface="HGPｺﾞｼｯｸM" panose="020B0600000000000000" pitchFamily="50" charset="-128"/>
              </a:rPr>
              <a:t>・</a:t>
            </a:r>
            <a:r>
              <a:rPr lang="en-US" altLang="ja-JP" dirty="0">
                <a:solidFill>
                  <a:schemeClr val="bg1"/>
                </a:solidFill>
                <a:latin typeface="HGPｺﾞｼｯｸM" panose="020B0600000000000000" pitchFamily="50" charset="-128"/>
                <a:ea typeface="HGPｺﾞｼｯｸM" panose="020B0600000000000000" pitchFamily="50" charset="-128"/>
              </a:rPr>
              <a:t>PPP</a:t>
            </a:r>
            <a:r>
              <a:rPr lang="ja-JP" altLang="en-US" dirty="0">
                <a:solidFill>
                  <a:schemeClr val="bg1"/>
                </a:solidFill>
                <a:latin typeface="HGPｺﾞｼｯｸM" panose="020B0600000000000000" pitchFamily="50" charset="-128"/>
                <a:ea typeface="HGPｺﾞｼｯｸM" panose="020B0600000000000000" pitchFamily="50" charset="-128"/>
              </a:rPr>
              <a:t>でないことに説明責任</a:t>
            </a:r>
            <a:endParaRPr lang="en-US" altLang="ja-JP" dirty="0">
              <a:solidFill>
                <a:schemeClr val="bg1"/>
              </a:solidFill>
              <a:latin typeface="HGPｺﾞｼｯｸM" panose="020B0600000000000000" pitchFamily="50" charset="-128"/>
              <a:ea typeface="HGPｺﾞｼｯｸM" panose="020B0600000000000000" pitchFamily="50" charset="-128"/>
            </a:endParaRPr>
          </a:p>
        </p:txBody>
      </p:sp>
      <p:sp>
        <p:nvSpPr>
          <p:cNvPr id="13" name="テキスト ボックス 12">
            <a:extLst>
              <a:ext uri="{FF2B5EF4-FFF2-40B4-BE49-F238E27FC236}">
                <a16:creationId xmlns:a16="http://schemas.microsoft.com/office/drawing/2014/main" id="{A8C45B7F-620F-4E7C-AC00-131478FFF018}"/>
              </a:ext>
            </a:extLst>
          </p:cNvPr>
          <p:cNvSpPr txBox="1"/>
          <p:nvPr/>
        </p:nvSpPr>
        <p:spPr>
          <a:xfrm>
            <a:off x="1999721" y="5486482"/>
            <a:ext cx="438582" cy="822655"/>
          </a:xfrm>
          <a:prstGeom prst="rect">
            <a:avLst/>
          </a:prstGeom>
          <a:noFill/>
        </p:spPr>
        <p:txBody>
          <a:bodyPr vert="eaVert" wrap="square" rtlCol="0">
            <a:spAutoFit/>
          </a:bodyPr>
          <a:lstStyle/>
          <a:p>
            <a:pPr algn="ctr">
              <a:lnSpc>
                <a:spcPts val="1800"/>
              </a:lnSpc>
            </a:pPr>
            <a:r>
              <a:rPr lang="ja-JP" altLang="en-US" sz="2100" b="1" dirty="0">
                <a:solidFill>
                  <a:schemeClr val="bg1"/>
                </a:solidFill>
                <a:latin typeface="HGPｺﾞｼｯｸM" panose="020B0600000000000000" pitchFamily="50" charset="-128"/>
                <a:ea typeface="HGPｺﾞｼｯｸM" panose="020B0600000000000000" pitchFamily="50" charset="-128"/>
              </a:rPr>
              <a:t>効果</a:t>
            </a:r>
            <a:endParaRPr lang="en-US" altLang="ja-JP" sz="2100" b="1" dirty="0">
              <a:solidFill>
                <a:schemeClr val="bg1"/>
              </a:solidFill>
              <a:latin typeface="HGPｺﾞｼｯｸM" panose="020B0600000000000000" pitchFamily="50" charset="-128"/>
              <a:ea typeface="HGPｺﾞｼｯｸM" panose="020B0600000000000000" pitchFamily="50" charset="-128"/>
            </a:endParaRPr>
          </a:p>
        </p:txBody>
      </p:sp>
      <p:grpSp>
        <p:nvGrpSpPr>
          <p:cNvPr id="47" name="グループ化 46">
            <a:extLst>
              <a:ext uri="{FF2B5EF4-FFF2-40B4-BE49-F238E27FC236}">
                <a16:creationId xmlns:a16="http://schemas.microsoft.com/office/drawing/2014/main" id="{F2DFFD91-CAA5-451E-8D22-FA65F650AB90}"/>
              </a:ext>
            </a:extLst>
          </p:cNvPr>
          <p:cNvGrpSpPr/>
          <p:nvPr/>
        </p:nvGrpSpPr>
        <p:grpSpPr>
          <a:xfrm>
            <a:off x="265456" y="764280"/>
            <a:ext cx="9375088" cy="1830869"/>
            <a:chOff x="37921" y="663515"/>
            <a:chExt cx="9365181" cy="1830869"/>
          </a:xfrm>
        </p:grpSpPr>
        <p:sp>
          <p:nvSpPr>
            <p:cNvPr id="4" name="正方形/長方形 3">
              <a:extLst>
                <a:ext uri="{FF2B5EF4-FFF2-40B4-BE49-F238E27FC236}">
                  <a16:creationId xmlns:a16="http://schemas.microsoft.com/office/drawing/2014/main" id="{9E09319B-A59E-4BC0-A288-CC76E7DDEE95}"/>
                </a:ext>
              </a:extLst>
            </p:cNvPr>
            <p:cNvSpPr/>
            <p:nvPr/>
          </p:nvSpPr>
          <p:spPr>
            <a:xfrm>
              <a:off x="38144" y="665119"/>
              <a:ext cx="9364958" cy="1800000"/>
            </a:xfrm>
            <a:prstGeom prst="rect">
              <a:avLst/>
            </a:prstGeom>
            <a:ln w="12700">
              <a:solidFill>
                <a:schemeClr val="tx1">
                  <a:lumMod val="50000"/>
                  <a:lumOff val="50000"/>
                </a:schemeClr>
              </a:solidFill>
              <a:prstDash val="sysDash"/>
            </a:ln>
          </p:spPr>
          <p:style>
            <a:lnRef idx="2">
              <a:schemeClr val="accent3"/>
            </a:lnRef>
            <a:fillRef idx="1">
              <a:schemeClr val="lt1"/>
            </a:fillRef>
            <a:effectRef idx="0">
              <a:schemeClr val="accent3"/>
            </a:effectRef>
            <a:fontRef idx="minor">
              <a:schemeClr val="dk1"/>
            </a:fontRef>
          </p:style>
          <p:txBody>
            <a:bodyPr tIns="108000" rIns="36000" bIns="108000" rtlCol="0" anchor="ctr"/>
            <a:lstStyle/>
            <a:p>
              <a:pPr>
                <a:lnSpc>
                  <a:spcPts val="2600"/>
                </a:lnSpc>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・対象事業や検討・決定方法が曖昧（</a:t>
              </a:r>
              <a:r>
                <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が</a:t>
              </a:r>
              <a:r>
                <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あたり前”ではない）</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6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・所管課だけでの対応に限界（人的措置の限界と専門的知識不足）</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6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・企画部門や行革部門では理解があっても、全庁的な理解が不足</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6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・議会（≒住民の代表）における合意形成が難しい</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6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に対する不慣れ</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p:txBody>
        </p:sp>
        <p:sp>
          <p:nvSpPr>
            <p:cNvPr id="7" name="正方形/長方形 6">
              <a:extLst>
                <a:ext uri="{FF2B5EF4-FFF2-40B4-BE49-F238E27FC236}">
                  <a16:creationId xmlns:a16="http://schemas.microsoft.com/office/drawing/2014/main" id="{31FA6CEE-FA65-40C7-8EE0-2CD8FD9A9337}"/>
                </a:ext>
              </a:extLst>
            </p:cNvPr>
            <p:cNvSpPr/>
            <p:nvPr/>
          </p:nvSpPr>
          <p:spPr>
            <a:xfrm>
              <a:off x="37921" y="663515"/>
              <a:ext cx="462659" cy="1800000"/>
            </a:xfrm>
            <a:prstGeom prst="rect">
              <a:avLst/>
            </a:prstGeom>
            <a:solidFill>
              <a:schemeClr val="tx1">
                <a:lumMod val="50000"/>
                <a:lumOff val="50000"/>
              </a:schemeClr>
            </a:solidFill>
            <a:ln>
              <a:solidFill>
                <a:schemeClr val="tx1">
                  <a:lumMod val="50000"/>
                  <a:lumOff val="50000"/>
                </a:schemeClr>
              </a:solidFill>
            </a:ln>
          </p:spPr>
          <p:style>
            <a:lnRef idx="3">
              <a:schemeClr val="lt1"/>
            </a:lnRef>
            <a:fillRef idx="1">
              <a:schemeClr val="accent3"/>
            </a:fillRef>
            <a:effectRef idx="1">
              <a:schemeClr val="accent3"/>
            </a:effectRef>
            <a:fontRef idx="minor">
              <a:schemeClr val="lt1"/>
            </a:fontRef>
          </p:style>
          <p:txBody>
            <a:bodyPr vert="eaVert" tIns="0" bIns="0" rtlCol="0" anchor="ctr"/>
            <a:lstStyle/>
            <a:p>
              <a:pPr algn="ctr"/>
              <a:r>
                <a:rPr lang="ja-JP" altLang="en-US" sz="2000" b="1" dirty="0">
                  <a:solidFill>
                    <a:schemeClr val="bg1"/>
                  </a:solidFill>
                  <a:latin typeface="HGPｺﾞｼｯｸM" panose="020B0600000000000000" pitchFamily="50" charset="-128"/>
                  <a:ea typeface="HGPｺﾞｼｯｸM" panose="020B0600000000000000" pitchFamily="50" charset="-128"/>
                </a:rPr>
                <a:t>　  官側の</a:t>
              </a:r>
              <a:r>
                <a:rPr kumimoji="1" lang="ja-JP" altLang="en-US" sz="2000" b="1" dirty="0">
                  <a:solidFill>
                    <a:schemeClr val="bg1"/>
                  </a:solidFill>
                  <a:latin typeface="HGPｺﾞｼｯｸM" panose="020B0600000000000000" pitchFamily="50" charset="-128"/>
                  <a:ea typeface="HGPｺﾞｼｯｸM" panose="020B0600000000000000" pitchFamily="50" charset="-128"/>
                </a:rPr>
                <a:t>課題</a:t>
              </a:r>
            </a:p>
          </p:txBody>
        </p:sp>
        <p:pic>
          <p:nvPicPr>
            <p:cNvPr id="36" name="グラフィックス 35" descr="疑問">
              <a:extLst>
                <a:ext uri="{FF2B5EF4-FFF2-40B4-BE49-F238E27FC236}">
                  <a16:creationId xmlns:a16="http://schemas.microsoft.com/office/drawing/2014/main" id="{C0DB3383-7209-467C-8D1B-5E5A729B570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137539" y="1333864"/>
              <a:ext cx="1160520" cy="1160520"/>
            </a:xfrm>
            <a:prstGeom prst="rect">
              <a:avLst/>
            </a:prstGeom>
          </p:spPr>
        </p:pic>
        <p:pic>
          <p:nvPicPr>
            <p:cNvPr id="38" name="グラフィックス 37" descr="心配そうな顔 (塗りつぶしなし)">
              <a:extLst>
                <a:ext uri="{FF2B5EF4-FFF2-40B4-BE49-F238E27FC236}">
                  <a16:creationId xmlns:a16="http://schemas.microsoft.com/office/drawing/2014/main" id="{B9B50FCE-183D-49A8-B7F2-A39F428527A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787" y="670236"/>
              <a:ext cx="420624" cy="420624"/>
            </a:xfrm>
            <a:prstGeom prst="rect">
              <a:avLst/>
            </a:prstGeom>
          </p:spPr>
        </p:pic>
      </p:grpSp>
      <p:sp>
        <p:nvSpPr>
          <p:cNvPr id="48" name="吹き出し: 角を丸めた四角形 47">
            <a:extLst>
              <a:ext uri="{FF2B5EF4-FFF2-40B4-BE49-F238E27FC236}">
                <a16:creationId xmlns:a16="http://schemas.microsoft.com/office/drawing/2014/main" id="{58A3B107-E023-42FA-A482-6F9A1EACB53C}"/>
              </a:ext>
            </a:extLst>
          </p:cNvPr>
          <p:cNvSpPr/>
          <p:nvPr/>
        </p:nvSpPr>
        <p:spPr>
          <a:xfrm>
            <a:off x="6192981" y="1903273"/>
            <a:ext cx="2102445" cy="576000"/>
          </a:xfrm>
          <a:prstGeom prst="wedgeRoundRectCallout">
            <a:avLst>
              <a:gd name="adj1" fmla="val 56204"/>
              <a:gd name="adj2" fmla="val 649"/>
              <a:gd name="adj3" fmla="val 16667"/>
            </a:avLst>
          </a:prstGeom>
          <a:solidFill>
            <a:schemeClr val="tx1">
              <a:lumMod val="50000"/>
              <a:lumOff val="50000"/>
            </a:schemeClr>
          </a:solidFill>
          <a:ln>
            <a:noFill/>
          </a:ln>
        </p:spPr>
        <p:style>
          <a:lnRef idx="3">
            <a:schemeClr val="lt1"/>
          </a:lnRef>
          <a:fillRef idx="1">
            <a:schemeClr val="accent3"/>
          </a:fillRef>
          <a:effectRef idx="1">
            <a:schemeClr val="accent3"/>
          </a:effectRef>
          <a:fontRef idx="minor">
            <a:schemeClr val="lt1"/>
          </a:fontRef>
        </p:style>
        <p:txBody>
          <a:bodyPr lIns="72000" tIns="0" rIns="0" bIns="0" rtlCol="0" anchor="ctr"/>
          <a:lstStyle/>
          <a:p>
            <a:r>
              <a:rPr lang="ja-JP" altLang="en-US" sz="1500" dirty="0">
                <a:latin typeface="HGPｺﾞｼｯｸM" panose="020B0600000000000000" pitchFamily="50" charset="-128"/>
                <a:ea typeface="HGPｺﾞｼｯｸM" panose="020B0600000000000000" pitchFamily="50" charset="-128"/>
              </a:rPr>
              <a:t>よく分からない</a:t>
            </a:r>
            <a:r>
              <a:rPr lang="en-US" altLang="ja-JP" sz="1500" dirty="0">
                <a:latin typeface="HGPｺﾞｼｯｸM" panose="020B0600000000000000" pitchFamily="50" charset="-128"/>
                <a:ea typeface="HGPｺﾞｼｯｸM" panose="020B0600000000000000" pitchFamily="50" charset="-128"/>
              </a:rPr>
              <a:t>…</a:t>
            </a:r>
          </a:p>
          <a:p>
            <a:r>
              <a:rPr kumimoji="1" lang="ja-JP" altLang="en-US" sz="1500" dirty="0">
                <a:latin typeface="HGPｺﾞｼｯｸM" panose="020B0600000000000000" pitchFamily="50" charset="-128"/>
                <a:ea typeface="HGPｺﾞｼｯｸM" panose="020B0600000000000000" pitchFamily="50" charset="-128"/>
              </a:rPr>
              <a:t>今までどおりでいいよね。</a:t>
            </a:r>
          </a:p>
        </p:txBody>
      </p:sp>
      <p:pic>
        <p:nvPicPr>
          <p:cNvPr id="64" name="グラフィックス 63" descr="ニヤリとした顔 (塗りつぶし)">
            <a:extLst>
              <a:ext uri="{FF2B5EF4-FFF2-40B4-BE49-F238E27FC236}">
                <a16:creationId xmlns:a16="http://schemas.microsoft.com/office/drawing/2014/main" id="{E215D282-D2B0-4337-A330-C8236C66AFDD}"/>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50069" y="5175281"/>
            <a:ext cx="420624" cy="420624"/>
          </a:xfrm>
          <a:prstGeom prst="rect">
            <a:avLst/>
          </a:prstGeom>
        </p:spPr>
      </p:pic>
      <p:pic>
        <p:nvPicPr>
          <p:cNvPr id="67" name="グラフィックス 66" descr="カスタマー レビュー">
            <a:extLst>
              <a:ext uri="{FF2B5EF4-FFF2-40B4-BE49-F238E27FC236}">
                <a16:creationId xmlns:a16="http://schemas.microsoft.com/office/drawing/2014/main" id="{2DB59E6C-CFD7-411E-8755-D96303169965}"/>
              </a:ext>
            </a:extLst>
          </p:cNvPr>
          <p:cNvPicPr>
            <a:picLocks noChangeAspect="1"/>
          </p:cNvPicPr>
          <p:nvPr/>
        </p:nvPicPr>
        <p:blipFill rotWithShape="1">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t="49011" b="-193"/>
          <a:stretch/>
        </p:blipFill>
        <p:spPr>
          <a:xfrm>
            <a:off x="8623288" y="5831760"/>
            <a:ext cx="914400" cy="468000"/>
          </a:xfrm>
          <a:prstGeom prst="rect">
            <a:avLst/>
          </a:prstGeom>
        </p:spPr>
      </p:pic>
      <p:pic>
        <p:nvPicPr>
          <p:cNvPr id="71" name="グラフィックス 70" descr="電球と歯車">
            <a:extLst>
              <a:ext uri="{FF2B5EF4-FFF2-40B4-BE49-F238E27FC236}">
                <a16:creationId xmlns:a16="http://schemas.microsoft.com/office/drawing/2014/main" id="{A737378B-9796-4725-815D-C7995BDAB9FF}"/>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rot="2201020">
            <a:off x="9173244" y="5327893"/>
            <a:ext cx="510916" cy="510916"/>
          </a:xfrm>
          <a:prstGeom prst="rect">
            <a:avLst/>
          </a:prstGeom>
        </p:spPr>
      </p:pic>
      <p:sp>
        <p:nvSpPr>
          <p:cNvPr id="73" name="吹き出し: 角を丸めた四角形 72">
            <a:extLst>
              <a:ext uri="{FF2B5EF4-FFF2-40B4-BE49-F238E27FC236}">
                <a16:creationId xmlns:a16="http://schemas.microsoft.com/office/drawing/2014/main" id="{879A0B5E-9184-44A4-8CE4-8FDF7B250A36}"/>
              </a:ext>
            </a:extLst>
          </p:cNvPr>
          <p:cNvSpPr/>
          <p:nvPr/>
        </p:nvSpPr>
        <p:spPr>
          <a:xfrm>
            <a:off x="5590231" y="5945700"/>
            <a:ext cx="2916000" cy="264990"/>
          </a:xfrm>
          <a:prstGeom prst="wedgeRoundRectCallout">
            <a:avLst>
              <a:gd name="adj1" fmla="val 54518"/>
              <a:gd name="adj2" fmla="val -37880"/>
              <a:gd name="adj3" fmla="val 16667"/>
            </a:avLst>
          </a:prstGeom>
          <a:solidFill>
            <a:schemeClr val="bg1"/>
          </a:solidFill>
        </p:spPr>
        <p:style>
          <a:lnRef idx="3">
            <a:schemeClr val="lt1"/>
          </a:lnRef>
          <a:fillRef idx="1">
            <a:schemeClr val="accent3"/>
          </a:fillRef>
          <a:effectRef idx="1">
            <a:schemeClr val="accent3"/>
          </a:effectRef>
          <a:fontRef idx="minor">
            <a:schemeClr val="lt1"/>
          </a:fontRef>
        </p:style>
        <p:txBody>
          <a:bodyPr lIns="72000" tIns="0" rIns="0" bIns="0" rtlCol="0" anchor="ctr"/>
          <a:lstStyle/>
          <a:p>
            <a:pPr>
              <a:lnSpc>
                <a:spcPts val="1600"/>
              </a:lnSpc>
            </a:pPr>
            <a:r>
              <a:rPr kumimoji="1" lang="ja-JP" altLang="en-US" sz="1500" dirty="0">
                <a:solidFill>
                  <a:srgbClr val="F88F24"/>
                </a:solidFill>
                <a:latin typeface="HGPｺﾞｼｯｸM" panose="020B0600000000000000" pitchFamily="50" charset="-128"/>
                <a:ea typeface="HGPｺﾞｼｯｸM" panose="020B0600000000000000" pitchFamily="50" charset="-128"/>
              </a:rPr>
              <a:t>市場（民間事業者）に聞いてみよう</a:t>
            </a:r>
          </a:p>
        </p:txBody>
      </p:sp>
      <p:sp>
        <p:nvSpPr>
          <p:cNvPr id="75" name="吹き出し: 角を丸めた四角形 74">
            <a:extLst>
              <a:ext uri="{FF2B5EF4-FFF2-40B4-BE49-F238E27FC236}">
                <a16:creationId xmlns:a16="http://schemas.microsoft.com/office/drawing/2014/main" id="{5C36A66B-8B62-431A-A834-ABF382B395C6}"/>
              </a:ext>
            </a:extLst>
          </p:cNvPr>
          <p:cNvSpPr/>
          <p:nvPr/>
        </p:nvSpPr>
        <p:spPr>
          <a:xfrm>
            <a:off x="7451228" y="5202436"/>
            <a:ext cx="1620000" cy="504000"/>
          </a:xfrm>
          <a:prstGeom prst="wedgeRoundRectCallout">
            <a:avLst>
              <a:gd name="adj1" fmla="val 36627"/>
              <a:gd name="adj2" fmla="val 64051"/>
              <a:gd name="adj3" fmla="val 16667"/>
            </a:avLst>
          </a:prstGeom>
          <a:solidFill>
            <a:schemeClr val="bg1"/>
          </a:solidFill>
          <a:ln>
            <a:noFill/>
          </a:ln>
        </p:spPr>
        <p:style>
          <a:lnRef idx="3">
            <a:schemeClr val="lt1"/>
          </a:lnRef>
          <a:fillRef idx="1">
            <a:schemeClr val="accent3"/>
          </a:fillRef>
          <a:effectRef idx="1">
            <a:schemeClr val="accent3"/>
          </a:effectRef>
          <a:fontRef idx="minor">
            <a:schemeClr val="lt1"/>
          </a:fontRef>
        </p:style>
        <p:txBody>
          <a:bodyPr lIns="72000" tIns="0" rIns="0" bIns="0" rtlCol="0" anchor="ctr"/>
          <a:lstStyle/>
          <a:p>
            <a:pPr>
              <a:lnSpc>
                <a:spcPts val="1600"/>
              </a:lnSpc>
            </a:pPr>
            <a:r>
              <a:rPr lang="ja-JP" altLang="en-US" sz="1500" spc="-40" dirty="0">
                <a:solidFill>
                  <a:srgbClr val="F88F24"/>
                </a:solidFill>
                <a:latin typeface="HGPｺﾞｼｯｸM" panose="020B0600000000000000" pitchFamily="50" charset="-128"/>
                <a:ea typeface="HGPｺﾞｼｯｸM" panose="020B0600000000000000" pitchFamily="50" charset="-128"/>
              </a:rPr>
              <a:t>官民連携でもっと</a:t>
            </a:r>
            <a:endParaRPr lang="en-US" altLang="ja-JP" sz="1500" spc="-40" dirty="0">
              <a:solidFill>
                <a:srgbClr val="F88F24"/>
              </a:solidFill>
              <a:latin typeface="HGPｺﾞｼｯｸM" panose="020B0600000000000000" pitchFamily="50" charset="-128"/>
              <a:ea typeface="HGPｺﾞｼｯｸM" panose="020B0600000000000000" pitchFamily="50" charset="-128"/>
            </a:endParaRPr>
          </a:p>
          <a:p>
            <a:pPr>
              <a:lnSpc>
                <a:spcPts val="1600"/>
              </a:lnSpc>
            </a:pPr>
            <a:r>
              <a:rPr lang="ja-JP" altLang="en-US" sz="1500" spc="-40" dirty="0">
                <a:solidFill>
                  <a:srgbClr val="F88F24"/>
                </a:solidFill>
                <a:latin typeface="HGPｺﾞｼｯｸM" panose="020B0600000000000000" pitchFamily="50" charset="-128"/>
                <a:ea typeface="HGPｺﾞｼｯｸM" panose="020B0600000000000000" pitchFamily="50" charset="-128"/>
              </a:rPr>
              <a:t>良くできないかな？</a:t>
            </a:r>
            <a:endParaRPr kumimoji="1" lang="ja-JP" altLang="en-US" sz="1500" spc="-40" dirty="0">
              <a:solidFill>
                <a:srgbClr val="F88F24"/>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1251225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rPr>
              <a:t>Contents</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4" name="テキスト ボックス 3"/>
          <p:cNvSpPr txBox="1"/>
          <p:nvPr/>
        </p:nvSpPr>
        <p:spPr>
          <a:xfrm>
            <a:off x="626015" y="883864"/>
            <a:ext cx="8311435" cy="5106526"/>
          </a:xfrm>
          <a:prstGeom prst="rect">
            <a:avLst/>
          </a:prstGeom>
          <a:noFill/>
        </p:spPr>
        <p:txBody>
          <a:bodyPr wrap="square" rtlCol="0">
            <a:spAutoFit/>
          </a:bodyPr>
          <a:lstStyle/>
          <a:p>
            <a:pPr>
              <a:lnSpc>
                <a:spcPts val="23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１．官民連携（</a:t>
            </a:r>
            <a:r>
              <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）とは</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3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（１）　</a:t>
            </a:r>
            <a:r>
              <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rPr>
              <a:t>PPP/PFI </a:t>
            </a: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推進の背景</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3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（２）　</a:t>
            </a:r>
            <a:r>
              <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rPr>
              <a:t>PFI</a:t>
            </a: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とは？</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3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（３）　</a:t>
            </a:r>
            <a:r>
              <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rPr>
              <a:t>PFI</a:t>
            </a: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事業から生み出される価値　</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3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3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２．官民連携（</a:t>
            </a:r>
            <a:r>
              <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）を活用した地域課題の解決</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3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（１）　都心地区の学校統合への活用</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3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（２）　中山間地の公共施設マネジメントへの活用</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300"/>
              </a:lnSpc>
            </a:pP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3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３．</a:t>
            </a:r>
            <a:r>
              <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を推進する上での課題に対する富山市の取組と効果</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3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（１）　官側の課題と解決方法</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3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（２）　民側の課題と解決方法</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3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3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４．トライアルアウンディング　～新しい官民対話のカタチ～</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300"/>
              </a:lnSpc>
            </a:pP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300"/>
              </a:lnSpc>
            </a:pP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3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付録：富山市のこれまでの主な</a:t>
            </a:r>
            <a:r>
              <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事業の取り組み</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6369024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2400" dirty="0">
                <a:latin typeface="BIZ UDPゴシック" panose="020B0400000000000000" pitchFamily="50" charset="-128"/>
                <a:ea typeface="BIZ UDPゴシック" panose="020B0400000000000000" pitchFamily="50" charset="-128"/>
              </a:rPr>
              <a:t>ＰＰＰ</a:t>
            </a:r>
            <a:r>
              <a:rPr kumimoji="1" lang="en-US" altLang="ja-JP" sz="2400" dirty="0">
                <a:latin typeface="BIZ UDPゴシック" panose="020B0400000000000000" pitchFamily="50" charset="-128"/>
                <a:ea typeface="BIZ UDPゴシック" panose="020B0400000000000000" pitchFamily="50" charset="-128"/>
              </a:rPr>
              <a:t>/</a:t>
            </a:r>
            <a:r>
              <a:rPr kumimoji="1" lang="ja-JP" altLang="en-US" sz="2400" dirty="0">
                <a:latin typeface="BIZ UDPゴシック" panose="020B0400000000000000" pitchFamily="50" charset="-128"/>
                <a:ea typeface="BIZ UDPゴシック" panose="020B0400000000000000" pitchFamily="50" charset="-128"/>
              </a:rPr>
              <a:t>ＰＦＩ事業手法優先検討規程</a:t>
            </a:r>
          </a:p>
        </p:txBody>
      </p:sp>
      <p:sp>
        <p:nvSpPr>
          <p:cNvPr id="3" name="テキスト プレースホルダー 2"/>
          <p:cNvSpPr>
            <a:spLocks noGrp="1"/>
          </p:cNvSpPr>
          <p:nvPr>
            <p:ph type="body" sz="quarter" idx="10"/>
          </p:nvPr>
        </p:nvSpPr>
        <p:spPr/>
        <p:txBody>
          <a:bodyPr/>
          <a:lstStyle/>
          <a:p>
            <a:endParaRPr kumimoji="1" lang="ja-JP" altLang="en-US"/>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6332" y="616693"/>
            <a:ext cx="3980183" cy="5752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6515" y="4127662"/>
            <a:ext cx="5771546" cy="2241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正方形/長方形 5"/>
          <p:cNvSpPr/>
          <p:nvPr/>
        </p:nvSpPr>
        <p:spPr>
          <a:xfrm>
            <a:off x="4159697" y="2502771"/>
            <a:ext cx="5693138" cy="1548238"/>
          </a:xfrm>
          <a:prstGeom prst="rect">
            <a:avLst/>
          </a:prstGeom>
          <a:gradFill flip="none" rotWithShape="1">
            <a:gsLst>
              <a:gs pos="0">
                <a:srgbClr val="FFCC66">
                  <a:tint val="66000"/>
                  <a:satMod val="160000"/>
                </a:srgbClr>
              </a:gs>
              <a:gs pos="50000">
                <a:srgbClr val="FFCC66">
                  <a:tint val="44500"/>
                  <a:satMod val="160000"/>
                </a:srgbClr>
              </a:gs>
              <a:gs pos="100000">
                <a:srgbClr val="FFCC66">
                  <a:tint val="23500"/>
                  <a:satMod val="160000"/>
                </a:srgbClr>
              </a:gs>
            </a:gsLst>
            <a:lin ang="13500000" scaled="1"/>
            <a:tileRect/>
          </a:gradFill>
          <a:ln w="25400" cap="flat" cmpd="sng" algn="ctr">
            <a:solidFill>
              <a:sysClr val="windowText" lastClr="000000"/>
            </a:solidFill>
            <a:prstDash val="solid"/>
          </a:ln>
          <a:effectLst/>
        </p:spPr>
        <p:txBody>
          <a:bodyPr rtlCol="0" anchor="t"/>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対象施設</a:t>
            </a:r>
            <a:r>
              <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363538" marR="0" lvl="0" indent="-363538" defTabSz="914400" eaLnBrk="1" fontAlgn="auto" latinLnBrk="0" hangingPunct="1">
              <a:lnSpc>
                <a:spcPct val="100000"/>
              </a:lnSpc>
              <a:spcBef>
                <a:spcPts val="0"/>
              </a:spcBef>
              <a:spcAft>
                <a:spcPts val="0"/>
              </a:spcAft>
              <a:buClrTx/>
              <a:buSzTx/>
              <a:buFontTx/>
              <a:buNone/>
              <a:tabLst/>
              <a:defRPr/>
            </a:pP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・公共施設等</a:t>
            </a: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（例えば庁舎、公営住宅、学校等の公共建築物及び道路</a:t>
            </a:r>
            <a:endParaRPr kumimoji="0" lang="en-US" altLang="ja-JP"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363538" marR="0" lvl="0" indent="-363538" defTabSz="914400" eaLnBrk="1" fontAlgn="auto" latinLnBrk="0" hangingPunct="1">
              <a:lnSpc>
                <a:spcPct val="100000"/>
              </a:lnSpc>
              <a:spcBef>
                <a:spcPts val="0"/>
              </a:spcBef>
              <a:spcAft>
                <a:spcPts val="0"/>
              </a:spcAft>
              <a:buClrTx/>
              <a:buSzTx/>
              <a:buFontTx/>
              <a:buNone/>
              <a:tabLst/>
              <a:defRPr/>
            </a:pPr>
            <a:r>
              <a:rPr kumimoji="0" lang="ja-JP" altLang="en-US" sz="14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0" lang="ja-JP" altLang="en-US" sz="1400" b="0" i="0" u="none" strike="noStrike" kern="0" cap="none" spc="0" normalizeH="0" baseline="0" noProof="0" dirty="0" err="1">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橋りょう等の社会インフラ）</a:t>
            </a:r>
            <a:endParaRPr kumimoji="0" lang="en-US" altLang="ja-JP" sz="14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0" lang="ja-JP" altLang="en-US"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対象事業</a:t>
            </a:r>
            <a:r>
              <a:rPr kumimoji="0" lang="en-US" altLang="ja-JP" sz="16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p>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　①施設建設等にかかる事業費が</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億円以上</a:t>
            </a:r>
          </a:p>
          <a:p>
            <a:pPr marL="174625" indent="-174625"/>
            <a:r>
              <a:rPr lang="ja-JP" altLang="en-US" sz="1600" dirty="0">
                <a:latin typeface="Meiryo UI" panose="020B0604030504040204" pitchFamily="50" charset="-128"/>
                <a:ea typeface="Meiryo UI" panose="020B0604030504040204" pitchFamily="50" charset="-128"/>
                <a:cs typeface="Meiryo UI" panose="020B0604030504040204" pitchFamily="50" charset="-128"/>
              </a:rPr>
              <a:t>　②単年度の運営費が１億円以上</a:t>
            </a:r>
          </a:p>
        </p:txBody>
      </p:sp>
      <p:sp>
        <p:nvSpPr>
          <p:cNvPr id="7" name="Rectangle 17"/>
          <p:cNvSpPr>
            <a:spLocks noChangeArrowheads="1"/>
          </p:cNvSpPr>
          <p:nvPr/>
        </p:nvSpPr>
        <p:spPr bwMode="auto">
          <a:xfrm>
            <a:off x="4125718" y="637950"/>
            <a:ext cx="5780282" cy="2105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indent="-457200" eaLnBrk="1" hangingPunct="1">
              <a:lnSpc>
                <a:spcPct val="150000"/>
              </a:lnSpc>
              <a:buFontTx/>
              <a:buNone/>
            </a:pP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■富山市では国からの要請に基づき、一定規模以上の公共施設の整備等において、従来手法に優先して、ＰＰＰ</a:t>
            </a:r>
            <a:r>
              <a:rPr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ＰＦＩ事業手法を検討する制度を平成</a:t>
            </a:r>
            <a:r>
              <a:rPr lang="en-US" altLang="ja-JP"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29</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年度から開始</a:t>
            </a:r>
            <a:endParaRPr lang="ja-JP" altLang="en-US" sz="2000" dirty="0">
              <a:solidFill>
                <a:schemeClr val="accent2"/>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5328256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sz="2400" dirty="0">
                <a:latin typeface="BIZ UDPゴシック" panose="020B0400000000000000" pitchFamily="50" charset="-128"/>
                <a:ea typeface="BIZ UDPゴシック" panose="020B0400000000000000" pitchFamily="50" charset="-128"/>
              </a:rPr>
              <a:t>ＰＰＰ事業手法検討委員会</a:t>
            </a:r>
          </a:p>
        </p:txBody>
      </p:sp>
      <p:sp>
        <p:nvSpPr>
          <p:cNvPr id="4" name="Rectangle 17"/>
          <p:cNvSpPr>
            <a:spLocks noChangeArrowheads="1"/>
          </p:cNvSpPr>
          <p:nvPr/>
        </p:nvSpPr>
        <p:spPr bwMode="auto">
          <a:xfrm>
            <a:off x="-13360" y="549152"/>
            <a:ext cx="9919360" cy="620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har char="•"/>
              <a:defRPr kumimoji="1" sz="3200">
                <a:solidFill>
                  <a:schemeClr val="tx1"/>
                </a:solidFill>
                <a:latin typeface="Arial" pitchFamily="34" charset="0"/>
                <a:ea typeface="ＭＳ Ｐゴシック" pitchFamily="50" charset="-128"/>
              </a:defRPr>
            </a:lvl1pPr>
            <a:lvl2pPr marL="742950" indent="-285750" eaLnBrk="0" hangingPunct="0">
              <a:spcBef>
                <a:spcPct val="20000"/>
              </a:spcBef>
              <a:buChar char="–"/>
              <a:defRPr kumimoji="1" sz="2800">
                <a:solidFill>
                  <a:schemeClr val="tx1"/>
                </a:solidFill>
                <a:latin typeface="Arial" pitchFamily="34" charset="0"/>
                <a:ea typeface="ＭＳ Ｐゴシック" pitchFamily="50" charset="-128"/>
              </a:defRPr>
            </a:lvl2pPr>
            <a:lvl3pPr marL="1143000" indent="-228600" eaLnBrk="0" hangingPunct="0">
              <a:spcBef>
                <a:spcPct val="20000"/>
              </a:spcBef>
              <a:buChar char="•"/>
              <a:defRPr kumimoji="1" sz="2400">
                <a:solidFill>
                  <a:schemeClr val="tx1"/>
                </a:solidFill>
                <a:latin typeface="Arial" pitchFamily="34" charset="0"/>
                <a:ea typeface="ＭＳ Ｐゴシック" pitchFamily="50" charset="-128"/>
              </a:defRPr>
            </a:lvl3pPr>
            <a:lvl4pPr marL="1600200" indent="-228600" eaLnBrk="0" hangingPunct="0">
              <a:spcBef>
                <a:spcPct val="20000"/>
              </a:spcBef>
              <a:buChar char="–"/>
              <a:defRPr kumimoji="1" sz="2000">
                <a:solidFill>
                  <a:schemeClr val="tx1"/>
                </a:solidFill>
                <a:latin typeface="Arial" pitchFamily="34" charset="0"/>
                <a:ea typeface="ＭＳ Ｐゴシック" pitchFamily="50" charset="-128"/>
              </a:defRPr>
            </a:lvl4pPr>
            <a:lvl5pPr marL="2057400" indent="-228600" eaLnBrk="0" hangingPunct="0">
              <a:spcBef>
                <a:spcPct val="20000"/>
              </a:spcBef>
              <a:buChar char="»"/>
              <a:defRPr kumimoji="1" sz="2000">
                <a:solidFill>
                  <a:schemeClr val="tx1"/>
                </a:solidFill>
                <a:latin typeface="Arial" pitchFamily="34"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pitchFamily="34" charset="0"/>
                <a:ea typeface="ＭＳ Ｐゴシック" pitchFamily="50" charset="-128"/>
              </a:defRPr>
            </a:lvl9pPr>
          </a:lstStyle>
          <a:p>
            <a:pPr eaLnBrk="1" hangingPunct="1">
              <a:lnSpc>
                <a:spcPct val="80000"/>
              </a:lnSpc>
              <a:buFontTx/>
              <a:buNone/>
            </a:pPr>
            <a:r>
              <a:rPr lang="ja-JP" altLang="en-US" sz="1800" dirty="0">
                <a:solidFill>
                  <a:srgbClr val="000000"/>
                </a:solidFill>
                <a:latin typeface="HGPｺﾞｼｯｸE" pitchFamily="50" charset="-128"/>
                <a:ea typeface="HGPｺﾞｼｯｸE" pitchFamily="50" charset="-128"/>
              </a:rPr>
              <a:t>　</a:t>
            </a:r>
            <a:r>
              <a:rPr lang="ja-JP" altLang="en-US" sz="1800" b="1" dirty="0">
                <a:solidFill>
                  <a:schemeClr val="accent2"/>
                </a:solidFill>
                <a:latin typeface="Meiryo UI" panose="020B0604030504040204" pitchFamily="50" charset="-128"/>
                <a:ea typeface="Meiryo UI" panose="020B0604030504040204" pitchFamily="50" charset="-128"/>
                <a:cs typeface="Meiryo UI" panose="020B0604030504040204" pitchFamily="50" charset="-128"/>
              </a:rPr>
              <a:t>■金融・不動産・ＰＦＩ等の有識者を構成メンバーとして、「富山市ＰＰＰ事業手法検討委員会」</a:t>
            </a:r>
            <a:endParaRPr lang="en-US" altLang="ja-JP" sz="1800" b="1" dirty="0">
              <a:solidFill>
                <a:schemeClr val="accent2"/>
              </a:solidFill>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80000"/>
              </a:lnSpc>
              <a:buFontTx/>
              <a:buNone/>
            </a:pPr>
            <a:r>
              <a:rPr lang="ja-JP" altLang="en-US" sz="1800" b="1" dirty="0">
                <a:solidFill>
                  <a:schemeClr val="accent2"/>
                </a:solidFill>
                <a:latin typeface="Meiryo UI" panose="020B0604030504040204" pitchFamily="50" charset="-128"/>
                <a:ea typeface="Meiryo UI" panose="020B0604030504040204" pitchFamily="50" charset="-128"/>
                <a:cs typeface="Meiryo UI" panose="020B0604030504040204" pitchFamily="50" charset="-128"/>
              </a:rPr>
              <a:t>　　を設置し、最適な事業手法を検討する。</a:t>
            </a:r>
          </a:p>
        </p:txBody>
      </p:sp>
      <p:sp>
        <p:nvSpPr>
          <p:cNvPr id="5" name="正方形/長方形 10349"/>
          <p:cNvSpPr>
            <a:spLocks noChangeArrowheads="1"/>
          </p:cNvSpPr>
          <p:nvPr/>
        </p:nvSpPr>
        <p:spPr bwMode="auto">
          <a:xfrm>
            <a:off x="92365" y="5680947"/>
            <a:ext cx="4399808" cy="1021109"/>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構成メンバー：鵜殿氏（（株）日本経済研究所）、内藤氏（不動産証券化協会）、寺沢氏（合同会社まちみらい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）、植野氏（富山市政策参与）</a:t>
            </a:r>
            <a:endParaRPr kumimoji="1" lang="en-US" altLang="ja-JP"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10348"/>
          <p:cNvSpPr>
            <a:spLocks noChangeArrowheads="1"/>
          </p:cNvSpPr>
          <p:nvPr/>
        </p:nvSpPr>
        <p:spPr bwMode="auto">
          <a:xfrm>
            <a:off x="110597" y="1144411"/>
            <a:ext cx="4399808" cy="409575"/>
          </a:xfrm>
          <a:prstGeom prst="rect">
            <a:avLst/>
          </a:prstGeom>
          <a:solidFill>
            <a:srgbClr val="4F81BD"/>
          </a:solidFill>
          <a:ln w="25400">
            <a:solidFill>
              <a:srgbClr val="243F60"/>
            </a:solid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ja-JP" sz="16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富山市</a:t>
            </a:r>
            <a:r>
              <a:rPr kumimoji="1" lang="en-US" altLang="ja-JP" sz="16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PPP</a:t>
            </a:r>
            <a:r>
              <a:rPr kumimoji="1" lang="ja-JP" altLang="en-US" sz="16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事業手法検討委員会</a:t>
            </a:r>
            <a:endParaRPr kumimoji="1" lang="ja-JP" altLang="en-US" sz="1600" b="0"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7"/>
          <p:cNvSpPr>
            <a:spLocks noChangeArrowheads="1"/>
          </p:cNvSpPr>
          <p:nvPr/>
        </p:nvSpPr>
        <p:spPr bwMode="auto">
          <a:xfrm>
            <a:off x="0" y="9583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8" name="正方形/長方形 7"/>
          <p:cNvSpPr/>
          <p:nvPr/>
        </p:nvSpPr>
        <p:spPr bwMode="auto">
          <a:xfrm>
            <a:off x="271728" y="2818484"/>
            <a:ext cx="413521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ja-JP" altLang="en-US" sz="2000" b="1" i="0" u="none" strike="noStrike" cap="none" normalizeH="0" baseline="0">
              <a:ln>
                <a:noFill/>
              </a:ln>
              <a:solidFill>
                <a:schemeClr val="tx1"/>
              </a:solidFill>
              <a:effectLst/>
              <a:latin typeface="Arial" pitchFamily="34" charset="0"/>
              <a:ea typeface="ＭＳ Ｐゴシック" pitchFamily="50" charset="-128"/>
            </a:endParaRPr>
          </a:p>
        </p:txBody>
      </p:sp>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775" t="7760" r="18280" b="11071"/>
          <a:stretch/>
        </p:blipFill>
        <p:spPr bwMode="auto">
          <a:xfrm>
            <a:off x="126970" y="2575096"/>
            <a:ext cx="4424727" cy="3059807"/>
          </a:xfrm>
          <a:prstGeom prst="rect">
            <a:avLst/>
          </a:prstGeom>
          <a:noFill/>
          <a:ln w="25400">
            <a:noFill/>
            <a:miter lim="800000"/>
            <a:headEnd/>
            <a:tailEnd/>
          </a:ln>
          <a:extLst>
            <a:ext uri="{909E8E84-426E-40DD-AFC4-6F175D3DCCD1}">
              <a14:hiddenFill xmlns:a14="http://schemas.microsoft.com/office/drawing/2010/main">
                <a:solidFill>
                  <a:schemeClr val="accent1"/>
                </a:solidFill>
              </a14:hiddenFill>
            </a:ext>
          </a:extLst>
        </p:spPr>
      </p:pic>
      <p:sp>
        <p:nvSpPr>
          <p:cNvPr id="10" name="ホームベース 9"/>
          <p:cNvSpPr/>
          <p:nvPr/>
        </p:nvSpPr>
        <p:spPr>
          <a:xfrm>
            <a:off x="4740869" y="1144411"/>
            <a:ext cx="5032523" cy="292503"/>
          </a:xfrm>
          <a:prstGeom prst="homePlate">
            <a:avLst/>
          </a:prstGeom>
          <a:solidFill>
            <a:schemeClr val="accent2">
              <a:lumMod val="20000"/>
              <a:lumOff val="80000"/>
            </a:schemeClr>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600"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①民間資金・能力活用余地の判定</a:t>
            </a:r>
            <a:r>
              <a:rPr lang="en-US" altLang="ja-JP" sz="1600"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(300</a:t>
            </a:r>
            <a:r>
              <a:rPr lang="ja-JP" altLang="en-US" sz="1600"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㎡以上</a:t>
            </a:r>
            <a:r>
              <a:rPr lang="en-US" altLang="ja-JP" sz="1600"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右中かっこ 10"/>
          <p:cNvSpPr/>
          <p:nvPr/>
        </p:nvSpPr>
        <p:spPr bwMode="auto">
          <a:xfrm rot="5400000">
            <a:off x="7127515" y="-95459"/>
            <a:ext cx="308582" cy="5032526"/>
          </a:xfrm>
          <a:prstGeom prst="rightBrace">
            <a:avLst/>
          </a:prstGeom>
          <a:noFill/>
          <a:ln w="28575" cap="flat" cmpd="sng" algn="ctr">
            <a:solidFill>
              <a:schemeClr val="accent1">
                <a:lumMod val="50000"/>
              </a:schemeClr>
            </a:solidFill>
            <a:prstDash val="sys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ja-JP" altLang="en-US" sz="2000" b="1" i="0" u="none" strike="noStrike" cap="none" normalizeH="0" baseline="0">
              <a:ln>
                <a:noFill/>
              </a:ln>
              <a:solidFill>
                <a:schemeClr val="tx1"/>
              </a:solidFill>
              <a:effectLst/>
              <a:latin typeface="Arial" pitchFamily="34" charset="0"/>
              <a:ea typeface="ＭＳ Ｐゴシック" pitchFamily="50" charset="-128"/>
            </a:endParaRPr>
          </a:p>
        </p:txBody>
      </p:sp>
      <p:sp>
        <p:nvSpPr>
          <p:cNvPr id="12" name="AutoShape 57"/>
          <p:cNvSpPr>
            <a:spLocks noChangeArrowheads="1"/>
          </p:cNvSpPr>
          <p:nvPr/>
        </p:nvSpPr>
        <p:spPr bwMode="auto">
          <a:xfrm>
            <a:off x="4720675" y="2660180"/>
            <a:ext cx="5077394" cy="316607"/>
          </a:xfrm>
          <a:prstGeom prst="roundRect">
            <a:avLst>
              <a:gd name="adj" fmla="val 16667"/>
            </a:avLst>
          </a:prstGeom>
          <a:solidFill>
            <a:srgbClr val="FFFFCC"/>
          </a:solidFill>
          <a:ln w="28575">
            <a:solidFill>
              <a:srgbClr val="000000"/>
            </a:solidFill>
            <a:prstDash val="solid"/>
          </a:ln>
          <a:effectLst>
            <a:outerShdw dist="35921" dir="2700000" algn="ctr" rotWithShape="0">
              <a:srgbClr val="5F5F5F"/>
            </a:outerShdw>
          </a:effectLst>
        </p:spPr>
        <p:txBody>
          <a:bodyPr anchor="ctr"/>
          <a:lstStyle>
            <a:lvl1pPr eaLnBrk="0" hangingPunct="0">
              <a:defRPr kumimoji="1" sz="1600">
                <a:solidFill>
                  <a:schemeClr val="tx1"/>
                </a:solidFill>
                <a:latin typeface="Tahoma" pitchFamily="34" charset="0"/>
                <a:ea typeface="ＭＳ Ｐゴシック" charset="-128"/>
              </a:defRPr>
            </a:lvl1pPr>
            <a:lvl2pPr marL="742950" indent="-285750" eaLnBrk="0" hangingPunct="0">
              <a:defRPr kumimoji="1" sz="1600">
                <a:solidFill>
                  <a:schemeClr val="tx1"/>
                </a:solidFill>
                <a:latin typeface="Tahoma" pitchFamily="34" charset="0"/>
                <a:ea typeface="ＭＳ Ｐゴシック" charset="-128"/>
              </a:defRPr>
            </a:lvl2pPr>
            <a:lvl3pPr marL="1143000" indent="-228600" eaLnBrk="0" hangingPunct="0">
              <a:defRPr kumimoji="1" sz="1600">
                <a:solidFill>
                  <a:schemeClr val="tx1"/>
                </a:solidFill>
                <a:latin typeface="Tahoma" pitchFamily="34" charset="0"/>
                <a:ea typeface="ＭＳ Ｐゴシック" charset="-128"/>
              </a:defRPr>
            </a:lvl3pPr>
            <a:lvl4pPr marL="1600200" indent="-228600" eaLnBrk="0" hangingPunct="0">
              <a:defRPr kumimoji="1" sz="1600">
                <a:solidFill>
                  <a:schemeClr val="tx1"/>
                </a:solidFill>
                <a:latin typeface="Tahoma" pitchFamily="34" charset="0"/>
                <a:ea typeface="ＭＳ Ｐゴシック" charset="-128"/>
              </a:defRPr>
            </a:lvl4pPr>
            <a:lvl5pPr marL="2057400" indent="-228600" eaLnBrk="0" hangingPunct="0">
              <a:defRPr kumimoji="1" sz="1600">
                <a:solidFill>
                  <a:schemeClr val="tx1"/>
                </a:solidFill>
                <a:latin typeface="Tahoma" pitchFamily="34" charset="0"/>
                <a:ea typeface="ＭＳ Ｐゴシック" charset="-128"/>
              </a:defRPr>
            </a:lvl5pPr>
            <a:lvl6pPr marL="2514600" indent="-228600" eaLnBrk="0" fontAlgn="base" hangingPunct="0">
              <a:spcBef>
                <a:spcPct val="50000"/>
              </a:spcBef>
              <a:spcAft>
                <a:spcPct val="0"/>
              </a:spcAft>
              <a:defRPr kumimoji="1" sz="1600">
                <a:solidFill>
                  <a:schemeClr val="tx1"/>
                </a:solidFill>
                <a:latin typeface="Tahoma" pitchFamily="34" charset="0"/>
                <a:ea typeface="ＭＳ Ｐゴシック" charset="-128"/>
              </a:defRPr>
            </a:lvl6pPr>
            <a:lvl7pPr marL="2971800" indent="-228600" eaLnBrk="0" fontAlgn="base" hangingPunct="0">
              <a:spcBef>
                <a:spcPct val="50000"/>
              </a:spcBef>
              <a:spcAft>
                <a:spcPct val="0"/>
              </a:spcAft>
              <a:defRPr kumimoji="1" sz="1600">
                <a:solidFill>
                  <a:schemeClr val="tx1"/>
                </a:solidFill>
                <a:latin typeface="Tahoma" pitchFamily="34" charset="0"/>
                <a:ea typeface="ＭＳ Ｐゴシック" charset="-128"/>
              </a:defRPr>
            </a:lvl7pPr>
            <a:lvl8pPr marL="3429000" indent="-228600" eaLnBrk="0" fontAlgn="base" hangingPunct="0">
              <a:spcBef>
                <a:spcPct val="50000"/>
              </a:spcBef>
              <a:spcAft>
                <a:spcPct val="0"/>
              </a:spcAft>
              <a:defRPr kumimoji="1" sz="1600">
                <a:solidFill>
                  <a:schemeClr val="tx1"/>
                </a:solidFill>
                <a:latin typeface="Tahoma" pitchFamily="34" charset="0"/>
                <a:ea typeface="ＭＳ Ｐゴシック" charset="-128"/>
              </a:defRPr>
            </a:lvl8pPr>
            <a:lvl9pPr marL="3886200" indent="-228600" eaLnBrk="0" fontAlgn="base" hangingPunct="0">
              <a:spcBef>
                <a:spcPct val="50000"/>
              </a:spcBef>
              <a:spcAft>
                <a:spcPct val="0"/>
              </a:spcAft>
              <a:defRPr kumimoji="1" sz="1600">
                <a:solidFill>
                  <a:schemeClr val="tx1"/>
                </a:solidFill>
                <a:latin typeface="Tahoma" pitchFamily="34" charset="0"/>
                <a:ea typeface="ＭＳ Ｐゴシック" charset="-128"/>
              </a:defRPr>
            </a:lvl9pPr>
          </a:lstStyle>
          <a:p>
            <a:pPr>
              <a:defRPr/>
            </a:pPr>
            <a:r>
              <a:rPr lang="ja-JP" altLang="en-US" dirty="0">
                <a:solidFill>
                  <a:srgbClr val="FF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３段階</a:t>
            </a:r>
            <a:r>
              <a:rPr lang="ja-JP" altLang="en-US"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で専門家の意見を取り入れ、市の方針を最終決定</a:t>
            </a:r>
          </a:p>
        </p:txBody>
      </p:sp>
      <p:sp>
        <p:nvSpPr>
          <p:cNvPr id="13" name="ホームベース 12"/>
          <p:cNvSpPr/>
          <p:nvPr/>
        </p:nvSpPr>
        <p:spPr>
          <a:xfrm>
            <a:off x="4742183" y="1522492"/>
            <a:ext cx="5032523" cy="292503"/>
          </a:xfrm>
          <a:prstGeom prst="homePlate">
            <a:avLst/>
          </a:prstGeom>
          <a:solidFill>
            <a:schemeClr val="accent2">
              <a:lumMod val="20000"/>
              <a:lumOff val="80000"/>
            </a:schemeClr>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600"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②簡易な検討</a:t>
            </a:r>
            <a:r>
              <a:rPr lang="en-US" altLang="ja-JP" sz="1600"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民間サウンディング</a:t>
            </a:r>
            <a:r>
              <a:rPr lang="en-US" altLang="ja-JP" sz="1600"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ホームベース 13"/>
          <p:cNvSpPr/>
          <p:nvPr/>
        </p:nvSpPr>
        <p:spPr>
          <a:xfrm>
            <a:off x="4718433" y="1918288"/>
            <a:ext cx="5032523" cy="292503"/>
          </a:xfrm>
          <a:prstGeom prst="homePlate">
            <a:avLst/>
          </a:prstGeom>
          <a:solidFill>
            <a:schemeClr val="accent2">
              <a:lumMod val="20000"/>
              <a:lumOff val="80000"/>
            </a:schemeClr>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ja-JP" altLang="en-US" sz="1600"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③詳細な検討</a:t>
            </a:r>
            <a:r>
              <a:rPr lang="en-US" altLang="ja-JP" sz="1600"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ＶＦＭ比較、事業手法検討</a:t>
            </a:r>
            <a:r>
              <a:rPr lang="en-US" altLang="ja-JP" sz="1600"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rPr>
              <a:t>]</a:t>
            </a:r>
            <a:endParaRPr lang="ja-JP" altLang="en-US" sz="1600" dirty="0">
              <a:solidFill>
                <a:srgbClr val="000000"/>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6158" y="5355648"/>
            <a:ext cx="1200398" cy="117056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EFAC9"/>
                  </a:outerShdw>
                </a:effectLst>
              </a14:hiddenEffects>
            </a:ext>
          </a:extLst>
        </p:spPr>
      </p:pic>
      <p:sp>
        <p:nvSpPr>
          <p:cNvPr id="16" name="角丸四角形吹き出し 15"/>
          <p:cNvSpPr/>
          <p:nvPr/>
        </p:nvSpPr>
        <p:spPr>
          <a:xfrm>
            <a:off x="7016826" y="5043143"/>
            <a:ext cx="2810488" cy="296462"/>
          </a:xfrm>
          <a:prstGeom prst="wedgeRoundRectCallout">
            <a:avLst>
              <a:gd name="adj1" fmla="val -436"/>
              <a:gd name="adj2" fmla="val 92562"/>
              <a:gd name="adj3" fmla="val 16667"/>
            </a:avLst>
          </a:prstGeom>
          <a:solidFill>
            <a:srgbClr val="95CB89"/>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公園整備に</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PFI</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手法を活用できないかな。</a:t>
            </a:r>
          </a:p>
        </p:txBody>
      </p:sp>
      <p:sp>
        <p:nvSpPr>
          <p:cNvPr id="17" name="角丸四角形吹き出し 16"/>
          <p:cNvSpPr/>
          <p:nvPr/>
        </p:nvSpPr>
        <p:spPr>
          <a:xfrm>
            <a:off x="5228683" y="5999503"/>
            <a:ext cx="2437910" cy="503831"/>
          </a:xfrm>
          <a:prstGeom prst="wedgeRoundRectCallout">
            <a:avLst>
              <a:gd name="adj1" fmla="val 68441"/>
              <a:gd name="adj2" fmla="val -29795"/>
              <a:gd name="adj3" fmla="val 16667"/>
            </a:avLst>
          </a:prstGeom>
          <a:solidFill>
            <a:schemeClr val="accent2">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市営住宅と保育所を一体的に</a:t>
            </a:r>
            <a:r>
              <a:rPr lang="en-US"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PPP</a:t>
            </a: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案件として、事業化できないかな。</a:t>
            </a:r>
            <a:endParaRPr lang="ja-JP"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吹き出し 17"/>
          <p:cNvSpPr/>
          <p:nvPr/>
        </p:nvSpPr>
        <p:spPr>
          <a:xfrm>
            <a:off x="4565259" y="5412087"/>
            <a:ext cx="2840294" cy="479773"/>
          </a:xfrm>
          <a:prstGeom prst="wedgeRoundRectCallout">
            <a:avLst>
              <a:gd name="adj1" fmla="val 80830"/>
              <a:gd name="adj2" fmla="val 30707"/>
              <a:gd name="adj3" fmla="val 16667"/>
            </a:avLst>
          </a:prstGeom>
          <a:solidFill>
            <a:srgbClr val="FFFF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t" anchorCtr="0"/>
          <a:lstStyle/>
          <a:p>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都心地区の市有地において、収益化の最大化を図るためにはどうすればいいのか。</a:t>
            </a:r>
            <a:endParaRPr lang="ja-JP" altLang="ja-JP"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角丸四角形吹き出し 18"/>
          <p:cNvSpPr/>
          <p:nvPr/>
        </p:nvSpPr>
        <p:spPr>
          <a:xfrm>
            <a:off x="6957501" y="3086114"/>
            <a:ext cx="2876582" cy="1103969"/>
          </a:xfrm>
          <a:prstGeom prst="wedgeRoundRectCallout">
            <a:avLst>
              <a:gd name="adj1" fmla="val -89025"/>
              <a:gd name="adj2" fmla="val -1010"/>
              <a:gd name="adj3" fmla="val 16667"/>
            </a:avLst>
          </a:prstGeom>
          <a:solidFill>
            <a:srgbClr val="7030A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80147" tIns="40074" rIns="80147" bIns="40074" rtlCol="0" anchor="t" anchorCtr="0"/>
          <a:lstStyle/>
          <a:p>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公共施設を複合化した際の跡地についても、既存施設の取り壊しから、新規複合施設の整備、跡地活用までを一体として、</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PPP</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事業とした方がメリットが大きいような気がするな。</a:t>
            </a:r>
            <a:endParaRPr lang="ja-JP"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0" name="Picture 2" descr="C:\Users\096014\AppData\Local\Microsoft\Windows\Temporary Internet Files\Content.IE5\O3253NNS\kaigi_man2.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10405" y="3052070"/>
            <a:ext cx="1415560" cy="1306671"/>
          </a:xfrm>
          <a:prstGeom prst="rect">
            <a:avLst/>
          </a:prstGeom>
          <a:noFill/>
          <a:extLst>
            <a:ext uri="{909E8E84-426E-40DD-AFC4-6F175D3DCCD1}">
              <a14:hiddenFill xmlns:a14="http://schemas.microsoft.com/office/drawing/2010/main">
                <a:solidFill>
                  <a:srgbClr val="FFFFFF"/>
                </a:solidFill>
              </a14:hiddenFill>
            </a:ext>
          </a:extLst>
        </p:spPr>
      </p:pic>
      <p:sp>
        <p:nvSpPr>
          <p:cNvPr id="21" name="右矢印 20"/>
          <p:cNvSpPr/>
          <p:nvPr/>
        </p:nvSpPr>
        <p:spPr bwMode="auto">
          <a:xfrm rot="14009990">
            <a:off x="6435251" y="4818667"/>
            <a:ext cx="365577" cy="526942"/>
          </a:xfrm>
          <a:prstGeom prst="rightArrow">
            <a:avLst/>
          </a:prstGeom>
          <a:solidFill>
            <a:schemeClr val="accent1">
              <a:lumMod val="75000"/>
            </a:schemeClr>
          </a:solidFill>
          <a:ln>
            <a:noFill/>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ja-JP" altLang="en-US" sz="2000" b="1" i="0" u="none" strike="noStrike" cap="none" normalizeH="0" baseline="0">
              <a:ln>
                <a:noFill/>
              </a:ln>
              <a:solidFill>
                <a:schemeClr val="tx1"/>
              </a:solidFill>
              <a:effectLst/>
              <a:latin typeface="Arial" pitchFamily="34" charset="0"/>
              <a:ea typeface="ＭＳ Ｐゴシック" pitchFamily="50" charset="-128"/>
            </a:endParaRPr>
          </a:p>
        </p:txBody>
      </p:sp>
      <p:sp>
        <p:nvSpPr>
          <p:cNvPr id="22" name="角丸四角形吹き出し 21"/>
          <p:cNvSpPr/>
          <p:nvPr/>
        </p:nvSpPr>
        <p:spPr>
          <a:xfrm>
            <a:off x="4553279" y="4334604"/>
            <a:ext cx="3113314" cy="519255"/>
          </a:xfrm>
          <a:prstGeom prst="wedgeRoundRectCallout">
            <a:avLst>
              <a:gd name="adj1" fmla="val 6300"/>
              <a:gd name="adj2" fmla="val -161531"/>
              <a:gd name="adj3" fmla="val 16667"/>
            </a:avLst>
          </a:prstGeom>
          <a:solidFill>
            <a:schemeClr val="accent3">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ja-JP" altLang="en-US" sz="1200" b="1" dirty="0">
                <a:latin typeface="Meiryo UI" panose="020B0604030504040204" pitchFamily="50" charset="-128"/>
                <a:ea typeface="Meiryo UI" panose="020B0604030504040204" pitchFamily="50" charset="-128"/>
                <a:cs typeface="Meiryo UI" panose="020B0604030504040204" pitchFamily="50" charset="-128"/>
              </a:rPr>
              <a:t>市場をコンパクト化した際にうまれる余剰地には、物流の拠点として活用できそうだな。</a:t>
            </a:r>
            <a:endParaRPr lang="ja-JP" altLang="ja-JP" sz="12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10349"/>
          <p:cNvSpPr>
            <a:spLocks noChangeArrowheads="1"/>
          </p:cNvSpPr>
          <p:nvPr/>
        </p:nvSpPr>
        <p:spPr bwMode="auto">
          <a:xfrm>
            <a:off x="110596" y="1526576"/>
            <a:ext cx="4399808" cy="1021109"/>
          </a:xfrm>
          <a:prstGeom prst="rect">
            <a:avLst/>
          </a:prstGeom>
          <a:noFill/>
          <a:ln w="25400">
            <a:solidFill>
              <a:srgbClr val="243F6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lvl1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1pPr>
            <a:lvl2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2pPr>
            <a:lvl3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3pPr>
            <a:lvl4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4pPr>
            <a:lvl5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5pPr>
            <a:lvl6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6pPr>
            <a:lvl7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7pPr>
            <a:lvl8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8pPr>
            <a:lvl9pPr fontAlgn="base">
              <a:spcBef>
                <a:spcPct val="0"/>
              </a:spcBef>
              <a:spcAft>
                <a:spcPct val="0"/>
              </a:spcAft>
              <a:defRPr kumimoji="1">
                <a:solidFill>
                  <a:schemeClr val="tx1"/>
                </a:solidFill>
                <a:latin typeface="Arial" pitchFamily="34" charset="0"/>
                <a:ea typeface="ＭＳ Ｐゴシック" pitchFamily="50" charset="-128"/>
                <a:cs typeface="ＭＳ Ｐゴシック" pitchFamily="50"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組</a:t>
            </a:r>
            <a:r>
              <a:rPr kumimoji="1"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　 </a:t>
            </a:r>
            <a:r>
              <a:rPr kumimoji="1" lang="ja-JP"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織：委員長、委員で構成</a:t>
            </a:r>
            <a:endParaRPr kumimoji="1" lang="en-US"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事務</a:t>
            </a:r>
            <a:r>
              <a:rPr kumimoji="1"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局</a:t>
            </a:r>
            <a:r>
              <a:rPr kumimoji="1" lang="ja-JP"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行政管理課</a:t>
            </a:r>
            <a:endParaRPr kumimoji="1" lang="en-US"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0" fontAlgn="base" latinLnBrk="0" hangingPunct="0">
              <a:lnSpc>
                <a:spcPct val="100000"/>
              </a:lnSpc>
              <a:spcBef>
                <a:spcPct val="0"/>
              </a:spcBef>
              <a:spcAft>
                <a:spcPct val="0"/>
              </a:spcAft>
              <a:buClrTx/>
              <a:buSzTx/>
              <a:buFontTx/>
              <a:buNone/>
              <a:tabLst/>
            </a:pPr>
            <a:r>
              <a:rPr kumimoji="1" lang="ja-JP" altLang="ja-JP" sz="1400" b="0" i="0" u="none" strike="noStrike" cap="none" normalizeH="0" baseline="0" dirty="0">
                <a:ln>
                  <a:noFill/>
                </a:ln>
                <a:solidFill>
                  <a:srgbClr val="000000"/>
                </a:solidFill>
                <a:effectLst/>
                <a:latin typeface="Meiryo UI" panose="020B0604030504040204" pitchFamily="50" charset="-128"/>
                <a:ea typeface="Meiryo UI" panose="020B0604030504040204" pitchFamily="50" charset="-128"/>
                <a:cs typeface="Meiryo UI" panose="020B0604030504040204" pitchFamily="50" charset="-128"/>
              </a:rPr>
              <a:t>「簡易な検討」や「詳細な検討」の検証、専門性の高い業務への助言、採用手法選択への支援事務</a:t>
            </a:r>
            <a:endParaRPr kumimoji="1" lang="ja-JP" altLang="ja-JP" sz="1400" b="0" i="0" u="none" strike="noStrike" cap="none" normalizeH="0" baseline="0" dirty="0">
              <a:ln>
                <a:noFill/>
              </a:ln>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1701147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表 8">
            <a:extLst>
              <a:ext uri="{FF2B5EF4-FFF2-40B4-BE49-F238E27FC236}">
                <a16:creationId xmlns:a16="http://schemas.microsoft.com/office/drawing/2014/main" id="{F8A00F6C-9F76-47C8-870C-A31F0E4941AA}"/>
              </a:ext>
            </a:extLst>
          </p:cNvPr>
          <p:cNvGraphicFramePr>
            <a:graphicFrameLocks noGrp="1"/>
          </p:cNvGraphicFramePr>
          <p:nvPr>
            <p:extLst>
              <p:ext uri="{D42A27DB-BD31-4B8C-83A1-F6EECF244321}">
                <p14:modId xmlns:p14="http://schemas.microsoft.com/office/powerpoint/2010/main" val="3404415980"/>
              </p:ext>
            </p:extLst>
          </p:nvPr>
        </p:nvGraphicFramePr>
        <p:xfrm>
          <a:off x="319642" y="780454"/>
          <a:ext cx="9176448" cy="5953534"/>
        </p:xfrm>
        <a:graphic>
          <a:graphicData uri="http://schemas.openxmlformats.org/drawingml/2006/table">
            <a:tbl>
              <a:tblPr firstRow="1" firstCol="1" bandRow="1">
                <a:tableStyleId>{F5AB1C69-6EDB-4FF4-983F-18BD219EF322}</a:tableStyleId>
              </a:tblPr>
              <a:tblGrid>
                <a:gridCol w="248670">
                  <a:extLst>
                    <a:ext uri="{9D8B030D-6E8A-4147-A177-3AD203B41FA5}">
                      <a16:colId xmlns:a16="http://schemas.microsoft.com/office/drawing/2014/main" val="3285938569"/>
                    </a:ext>
                  </a:extLst>
                </a:gridCol>
                <a:gridCol w="1349924">
                  <a:extLst>
                    <a:ext uri="{9D8B030D-6E8A-4147-A177-3AD203B41FA5}">
                      <a16:colId xmlns:a16="http://schemas.microsoft.com/office/drawing/2014/main" val="1966672399"/>
                    </a:ext>
                  </a:extLst>
                </a:gridCol>
                <a:gridCol w="1503696">
                  <a:extLst>
                    <a:ext uri="{9D8B030D-6E8A-4147-A177-3AD203B41FA5}">
                      <a16:colId xmlns:a16="http://schemas.microsoft.com/office/drawing/2014/main" val="2130908667"/>
                    </a:ext>
                  </a:extLst>
                </a:gridCol>
                <a:gridCol w="1503696">
                  <a:extLst>
                    <a:ext uri="{9D8B030D-6E8A-4147-A177-3AD203B41FA5}">
                      <a16:colId xmlns:a16="http://schemas.microsoft.com/office/drawing/2014/main" val="988783757"/>
                    </a:ext>
                  </a:extLst>
                </a:gridCol>
                <a:gridCol w="1503696">
                  <a:extLst>
                    <a:ext uri="{9D8B030D-6E8A-4147-A177-3AD203B41FA5}">
                      <a16:colId xmlns:a16="http://schemas.microsoft.com/office/drawing/2014/main" val="3402722870"/>
                    </a:ext>
                  </a:extLst>
                </a:gridCol>
                <a:gridCol w="1503696">
                  <a:extLst>
                    <a:ext uri="{9D8B030D-6E8A-4147-A177-3AD203B41FA5}">
                      <a16:colId xmlns:a16="http://schemas.microsoft.com/office/drawing/2014/main" val="3692931433"/>
                    </a:ext>
                  </a:extLst>
                </a:gridCol>
                <a:gridCol w="1563070">
                  <a:extLst>
                    <a:ext uri="{9D8B030D-6E8A-4147-A177-3AD203B41FA5}">
                      <a16:colId xmlns:a16="http://schemas.microsoft.com/office/drawing/2014/main" val="791689096"/>
                    </a:ext>
                  </a:extLst>
                </a:gridCol>
              </a:tblGrid>
              <a:tr h="302696">
                <a:tc gridSpan="2">
                  <a:txBody>
                    <a:bodyPr/>
                    <a:lstStyle/>
                    <a:p>
                      <a:pPr algn="l"/>
                      <a:r>
                        <a:rPr kumimoji="1" lang="ja-JP" altLang="en-US" sz="1400" b="1" dirty="0">
                          <a:solidFill>
                            <a:schemeClr val="tx1">
                              <a:lumMod val="65000"/>
                              <a:lumOff val="35000"/>
                            </a:schemeClr>
                          </a:solidFill>
                          <a:latin typeface="BIZ UDPゴシック" panose="020B0400000000000000" pitchFamily="50" charset="-128"/>
                          <a:ea typeface="BIZ UDPゴシック" panose="020B0400000000000000" pitchFamily="50" charset="-128"/>
                        </a:rPr>
                        <a:t>　</a:t>
                      </a:r>
                      <a:r>
                        <a:rPr kumimoji="1" lang="en-US" altLang="ja-JP" sz="1400" b="1" dirty="0">
                          <a:solidFill>
                            <a:schemeClr val="tx1">
                              <a:lumMod val="65000"/>
                              <a:lumOff val="35000"/>
                            </a:schemeClr>
                          </a:solidFill>
                          <a:latin typeface="BIZ UDPゴシック" panose="020B0400000000000000" pitchFamily="50" charset="-128"/>
                          <a:ea typeface="BIZ UDPゴシック" panose="020B0400000000000000" pitchFamily="50" charset="-128"/>
                        </a:rPr>
                        <a:t>…</a:t>
                      </a:r>
                      <a:r>
                        <a:rPr kumimoji="1" lang="ja-JP" altLang="en-US" sz="1400" b="1" dirty="0">
                          <a:solidFill>
                            <a:schemeClr val="tx1">
                              <a:lumMod val="65000"/>
                              <a:lumOff val="35000"/>
                            </a:schemeClr>
                          </a:solidFill>
                          <a:latin typeface="BIZ UDPゴシック" panose="020B0400000000000000" pitchFamily="50" charset="-128"/>
                          <a:ea typeface="BIZ UDPゴシック" panose="020B0400000000000000" pitchFamily="50" charset="-128"/>
                        </a:rPr>
                        <a:t>  </a:t>
                      </a:r>
                      <a:r>
                        <a:rPr kumimoji="1" lang="en-US" altLang="ja-JP" sz="1400" b="1" dirty="0">
                          <a:solidFill>
                            <a:schemeClr val="tx1">
                              <a:lumMod val="65000"/>
                              <a:lumOff val="35000"/>
                            </a:schemeClr>
                          </a:solidFill>
                          <a:latin typeface="BIZ UDPゴシック" panose="020B0400000000000000" pitchFamily="50" charset="-128"/>
                          <a:ea typeface="BIZ UDPゴシック" panose="020B0400000000000000" pitchFamily="50" charset="-128"/>
                        </a:rPr>
                        <a:t>2015(H27)</a:t>
                      </a:r>
                      <a:endParaRPr kumimoji="1" lang="ja-JP" altLang="en-US" sz="1400" b="1"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marL="0" marR="0">
                    <a:solidFill>
                      <a:srgbClr val="E5EBF7"/>
                    </a:solidFill>
                  </a:tcPr>
                </a:tc>
                <a:tc hMerge="1">
                  <a:txBody>
                    <a:bodyPr/>
                    <a:lstStyle/>
                    <a:p>
                      <a:pPr algn="ctr"/>
                      <a:endParaRPr kumimoji="1" lang="ja-JP" altLang="en-US" b="1"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0" marR="0">
                    <a:solidFill>
                      <a:srgbClr val="E5EBF7"/>
                    </a:solidFill>
                  </a:tcPr>
                </a:tc>
                <a:tc>
                  <a:txBody>
                    <a:bodyPr/>
                    <a:lstStyle/>
                    <a:p>
                      <a:pPr algn="l"/>
                      <a:r>
                        <a:rPr kumimoji="1" lang="ja-JP" altLang="en-US" sz="1400" b="1" dirty="0">
                          <a:solidFill>
                            <a:schemeClr val="tx1">
                              <a:lumMod val="65000"/>
                              <a:lumOff val="35000"/>
                            </a:schemeClr>
                          </a:solidFill>
                          <a:latin typeface="BIZ UDPゴシック" panose="020B0400000000000000" pitchFamily="50" charset="-128"/>
                          <a:ea typeface="BIZ UDPゴシック" panose="020B0400000000000000" pitchFamily="50" charset="-128"/>
                        </a:rPr>
                        <a:t>　 </a:t>
                      </a:r>
                      <a:r>
                        <a:rPr kumimoji="1" lang="en-US" altLang="ja-JP" sz="1400" b="1" dirty="0">
                          <a:solidFill>
                            <a:schemeClr val="tx1">
                              <a:lumMod val="65000"/>
                              <a:lumOff val="35000"/>
                            </a:schemeClr>
                          </a:solidFill>
                          <a:latin typeface="BIZ UDPゴシック" panose="020B0400000000000000" pitchFamily="50" charset="-128"/>
                          <a:ea typeface="BIZ UDPゴシック" panose="020B0400000000000000" pitchFamily="50" charset="-128"/>
                        </a:rPr>
                        <a:t>2016(H28)</a:t>
                      </a:r>
                      <a:endParaRPr kumimoji="1" lang="ja-JP" altLang="en-US" sz="1400" b="1"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marL="0" marR="0">
                    <a:noFill/>
                  </a:tcPr>
                </a:tc>
                <a:tc>
                  <a:txBody>
                    <a:bodyPr/>
                    <a:lstStyle/>
                    <a:p>
                      <a:pPr algn="l"/>
                      <a:r>
                        <a:rPr kumimoji="1" lang="ja-JP" altLang="en-US" sz="1400" b="1" dirty="0">
                          <a:solidFill>
                            <a:schemeClr val="tx1">
                              <a:lumMod val="65000"/>
                              <a:lumOff val="35000"/>
                            </a:schemeClr>
                          </a:solidFill>
                          <a:latin typeface="BIZ UDPゴシック" panose="020B0400000000000000" pitchFamily="50" charset="-128"/>
                          <a:ea typeface="BIZ UDPゴシック" panose="020B0400000000000000" pitchFamily="50" charset="-128"/>
                        </a:rPr>
                        <a:t>　 </a:t>
                      </a:r>
                      <a:r>
                        <a:rPr kumimoji="1" lang="en-US" altLang="ja-JP" sz="1400" b="1" dirty="0">
                          <a:solidFill>
                            <a:schemeClr val="tx1">
                              <a:lumMod val="65000"/>
                              <a:lumOff val="35000"/>
                            </a:schemeClr>
                          </a:solidFill>
                          <a:latin typeface="BIZ UDPゴシック" panose="020B0400000000000000" pitchFamily="50" charset="-128"/>
                          <a:ea typeface="BIZ UDPゴシック" panose="020B0400000000000000" pitchFamily="50" charset="-128"/>
                        </a:rPr>
                        <a:t>2017(H29)</a:t>
                      </a:r>
                      <a:endParaRPr kumimoji="1" lang="ja-JP" altLang="en-US" sz="1400" b="1"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marL="0" marR="0">
                    <a:solidFill>
                      <a:srgbClr val="E5EBF7"/>
                    </a:solidFill>
                  </a:tcPr>
                </a:tc>
                <a:tc>
                  <a:txBody>
                    <a:bodyPr/>
                    <a:lstStyle/>
                    <a:p>
                      <a:pPr algn="l"/>
                      <a:r>
                        <a:rPr kumimoji="1" lang="ja-JP" altLang="en-US" sz="1400" b="1" dirty="0">
                          <a:solidFill>
                            <a:schemeClr val="tx1">
                              <a:lumMod val="65000"/>
                              <a:lumOff val="35000"/>
                            </a:schemeClr>
                          </a:solidFill>
                          <a:latin typeface="BIZ UDPゴシック" panose="020B0400000000000000" pitchFamily="50" charset="-128"/>
                          <a:ea typeface="BIZ UDPゴシック" panose="020B0400000000000000" pitchFamily="50" charset="-128"/>
                        </a:rPr>
                        <a:t>　 </a:t>
                      </a:r>
                      <a:r>
                        <a:rPr kumimoji="1" lang="en-US" altLang="ja-JP" sz="1400" b="1" dirty="0">
                          <a:solidFill>
                            <a:schemeClr val="tx1">
                              <a:lumMod val="65000"/>
                              <a:lumOff val="35000"/>
                            </a:schemeClr>
                          </a:solidFill>
                          <a:latin typeface="BIZ UDPゴシック" panose="020B0400000000000000" pitchFamily="50" charset="-128"/>
                          <a:ea typeface="BIZ UDPゴシック" panose="020B0400000000000000" pitchFamily="50" charset="-128"/>
                        </a:rPr>
                        <a:t>2018(H30)</a:t>
                      </a:r>
                      <a:endParaRPr kumimoji="1" lang="ja-JP" altLang="en-US" sz="1400" b="1"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marL="0" marR="0">
                    <a:noFill/>
                  </a:tcPr>
                </a:tc>
                <a:tc>
                  <a:txBody>
                    <a:bodyPr/>
                    <a:lstStyle/>
                    <a:p>
                      <a:pPr algn="l"/>
                      <a:r>
                        <a:rPr kumimoji="1" lang="ja-JP" altLang="en-US" sz="1400" b="1" dirty="0">
                          <a:solidFill>
                            <a:schemeClr val="tx1">
                              <a:lumMod val="65000"/>
                              <a:lumOff val="35000"/>
                            </a:schemeClr>
                          </a:solidFill>
                          <a:latin typeface="BIZ UDPゴシック" panose="020B0400000000000000" pitchFamily="50" charset="-128"/>
                          <a:ea typeface="BIZ UDPゴシック" panose="020B0400000000000000" pitchFamily="50" charset="-128"/>
                        </a:rPr>
                        <a:t>　 </a:t>
                      </a:r>
                      <a:r>
                        <a:rPr kumimoji="1" lang="en-US" altLang="ja-JP" sz="1400" b="1" dirty="0">
                          <a:solidFill>
                            <a:schemeClr val="tx1">
                              <a:lumMod val="65000"/>
                              <a:lumOff val="35000"/>
                            </a:schemeClr>
                          </a:solidFill>
                          <a:latin typeface="BIZ UDPゴシック" panose="020B0400000000000000" pitchFamily="50" charset="-128"/>
                          <a:ea typeface="BIZ UDPゴシック" panose="020B0400000000000000" pitchFamily="50" charset="-128"/>
                        </a:rPr>
                        <a:t>2019(R1)</a:t>
                      </a:r>
                      <a:endParaRPr kumimoji="1" lang="ja-JP" altLang="en-US" sz="1400" b="1"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marL="0" marR="0">
                    <a:solidFill>
                      <a:srgbClr val="E5EBF7"/>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dirty="0">
                          <a:solidFill>
                            <a:schemeClr val="tx1">
                              <a:lumMod val="65000"/>
                              <a:lumOff val="35000"/>
                            </a:schemeClr>
                          </a:solidFill>
                          <a:latin typeface="BIZ UDPゴシック" panose="020B0400000000000000" pitchFamily="50" charset="-128"/>
                          <a:ea typeface="BIZ UDPゴシック" panose="020B0400000000000000" pitchFamily="50" charset="-128"/>
                        </a:rPr>
                        <a:t>　 </a:t>
                      </a:r>
                      <a:r>
                        <a:rPr kumimoji="1" lang="en-US" altLang="ja-JP" sz="1400" b="1" dirty="0">
                          <a:solidFill>
                            <a:schemeClr val="tx1">
                              <a:lumMod val="65000"/>
                              <a:lumOff val="35000"/>
                            </a:schemeClr>
                          </a:solidFill>
                          <a:latin typeface="BIZ UDPゴシック" panose="020B0400000000000000" pitchFamily="50" charset="-128"/>
                          <a:ea typeface="BIZ UDPゴシック" panose="020B0400000000000000" pitchFamily="50" charset="-128"/>
                        </a:rPr>
                        <a:t>20</a:t>
                      </a:r>
                      <a:r>
                        <a:rPr kumimoji="1" lang="ja-JP" altLang="en-US" sz="1400" b="1" dirty="0">
                          <a:solidFill>
                            <a:schemeClr val="tx1">
                              <a:lumMod val="65000"/>
                              <a:lumOff val="35000"/>
                            </a:schemeClr>
                          </a:solidFill>
                          <a:latin typeface="BIZ UDPゴシック" panose="020B0400000000000000" pitchFamily="50" charset="-128"/>
                          <a:ea typeface="BIZ UDPゴシック" panose="020B0400000000000000" pitchFamily="50" charset="-128"/>
                        </a:rPr>
                        <a:t>２０</a:t>
                      </a:r>
                      <a:r>
                        <a:rPr kumimoji="1" lang="en-US" altLang="ja-JP" sz="1400" b="1" dirty="0">
                          <a:solidFill>
                            <a:schemeClr val="tx1">
                              <a:lumMod val="65000"/>
                              <a:lumOff val="35000"/>
                            </a:schemeClr>
                          </a:solidFill>
                          <a:latin typeface="BIZ UDPゴシック" panose="020B0400000000000000" pitchFamily="50" charset="-128"/>
                          <a:ea typeface="BIZ UDPゴシック" panose="020B0400000000000000" pitchFamily="50" charset="-128"/>
                        </a:rPr>
                        <a:t>(R</a:t>
                      </a:r>
                      <a:r>
                        <a:rPr kumimoji="1" lang="ja-JP" altLang="en-US" sz="1400" b="1" dirty="0">
                          <a:solidFill>
                            <a:schemeClr val="tx1">
                              <a:lumMod val="65000"/>
                              <a:lumOff val="35000"/>
                            </a:schemeClr>
                          </a:solidFill>
                          <a:latin typeface="BIZ UDPゴシック" panose="020B0400000000000000" pitchFamily="50" charset="-128"/>
                          <a:ea typeface="BIZ UDPゴシック" panose="020B0400000000000000" pitchFamily="50" charset="-128"/>
                        </a:rPr>
                        <a:t>２</a:t>
                      </a:r>
                      <a:r>
                        <a:rPr kumimoji="1" lang="en-US" altLang="ja-JP" sz="1400" b="1" dirty="0">
                          <a:solidFill>
                            <a:schemeClr val="tx1">
                              <a:lumMod val="65000"/>
                              <a:lumOff val="35000"/>
                            </a:schemeClr>
                          </a:solidFill>
                          <a:latin typeface="BIZ UDPゴシック" panose="020B0400000000000000" pitchFamily="50" charset="-128"/>
                          <a:ea typeface="BIZ UDPゴシック" panose="020B0400000000000000" pitchFamily="50" charset="-128"/>
                        </a:rPr>
                        <a:t>)</a:t>
                      </a:r>
                      <a:endParaRPr kumimoji="1" lang="ja-JP" altLang="en-US" sz="1400" b="1"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marL="0" marR="0">
                    <a:solidFill>
                      <a:schemeClr val="bg1"/>
                    </a:solidFill>
                  </a:tcPr>
                </a:tc>
                <a:extLst>
                  <a:ext uri="{0D108BD9-81ED-4DB2-BD59-A6C34878D82A}">
                    <a16:rowId xmlns:a16="http://schemas.microsoft.com/office/drawing/2014/main" val="2155407922"/>
                  </a:ext>
                </a:extLst>
              </a:tr>
              <a:tr h="1358556">
                <a:tc>
                  <a:txBody>
                    <a:bodyPr/>
                    <a:lstStyle/>
                    <a:p>
                      <a:endParaRPr kumimoji="1" lang="ja-JP" altLang="en-US" sz="1600" b="0" dirty="0">
                        <a:solidFill>
                          <a:schemeClr val="tx1">
                            <a:lumMod val="65000"/>
                            <a:lumOff val="35000"/>
                          </a:schemeClr>
                        </a:solidFill>
                        <a:latin typeface="HGPｺﾞｼｯｸM" panose="020B0600000000000000" pitchFamily="50" charset="-128"/>
                        <a:ea typeface="HGPｺﾞｼｯｸM" panose="020B0600000000000000" pitchFamily="50" charset="-128"/>
                      </a:endParaRPr>
                    </a:p>
                  </a:txBody>
                  <a:tcPr marL="72000" marR="0" marT="144000">
                    <a:lnR w="19050" cap="flat" cmpd="sng" algn="ctr">
                      <a:solidFill>
                        <a:srgbClr val="E5EBF7"/>
                      </a:solidFill>
                      <a:prstDash val="solid"/>
                      <a:round/>
                      <a:headEnd type="none" w="med" len="med"/>
                      <a:tailEnd type="none" w="med" len="med"/>
                    </a:lnR>
                    <a:lnB w="38100" cap="flat" cmpd="sng" algn="ctr">
                      <a:solidFill>
                        <a:schemeClr val="bg1">
                          <a:lumMod val="85000"/>
                        </a:schemeClr>
                      </a:solidFill>
                      <a:prstDash val="solid"/>
                      <a:round/>
                      <a:headEnd type="none" w="med" len="med"/>
                      <a:tailEnd type="none" w="med" len="med"/>
                    </a:lnB>
                    <a:solidFill>
                      <a:srgbClr val="E5EBF7"/>
                    </a:solidFill>
                  </a:tcPr>
                </a:tc>
                <a:tc>
                  <a:txBody>
                    <a:bodyPr/>
                    <a:lstStyle/>
                    <a:p>
                      <a:r>
                        <a:rPr kumimoji="1" lang="ja-JP" altLang="en-US" sz="1400" b="1" u="none" baseline="0" dirty="0">
                          <a:solidFill>
                            <a:schemeClr val="tx1">
                              <a:lumMod val="65000"/>
                              <a:lumOff val="3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［行政管理課］</a:t>
                      </a:r>
                      <a:endParaRPr kumimoji="1" lang="en-US" altLang="ja-JP" sz="1400" b="1" u="none" baseline="0" dirty="0">
                        <a:solidFill>
                          <a:schemeClr val="tx1">
                            <a:lumMod val="65000"/>
                            <a:lumOff val="3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r>
                        <a:rPr kumimoji="1" lang="ja-JP" altLang="en-US" sz="1400" b="1" u="none" baseline="0" dirty="0">
                          <a:solidFill>
                            <a:schemeClr val="tx1">
                              <a:lumMod val="65000"/>
                              <a:lumOff val="3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 </a:t>
                      </a:r>
                      <a:r>
                        <a:rPr kumimoji="1" lang="ja-JP" altLang="en-US" sz="1300" b="0" u="none" baseline="0" dirty="0">
                          <a:solidFill>
                            <a:schemeClr val="tx1">
                              <a:lumMod val="65000"/>
                              <a:lumOff val="35000"/>
                            </a:schemeClr>
                          </a:solidFill>
                          <a:effectLst/>
                          <a:latin typeface="BIZ UDPゴシック" panose="020B0400000000000000" pitchFamily="50" charset="-128"/>
                          <a:ea typeface="BIZ UDPゴシック" panose="020B0400000000000000" pitchFamily="50" charset="-128"/>
                        </a:rPr>
                        <a:t>・</a:t>
                      </a:r>
                      <a:r>
                        <a:rPr kumimoji="1" lang="ja-JP" altLang="en-US" sz="1300" b="0" dirty="0">
                          <a:solidFill>
                            <a:schemeClr val="tx1">
                              <a:lumMod val="65000"/>
                              <a:lumOff val="35000"/>
                            </a:schemeClr>
                          </a:solidFill>
                          <a:latin typeface="BIZ UDPゴシック" panose="020B0400000000000000" pitchFamily="50" charset="-128"/>
                          <a:ea typeface="BIZ UDPゴシック" panose="020B0400000000000000" pitchFamily="50" charset="-128"/>
                        </a:rPr>
                        <a:t>行政管理係</a:t>
                      </a:r>
                      <a:r>
                        <a:rPr kumimoji="1" lang="en-US" altLang="ja-JP" sz="1300" b="0" dirty="0">
                          <a:solidFill>
                            <a:schemeClr val="tx1">
                              <a:lumMod val="65000"/>
                              <a:lumOff val="35000"/>
                            </a:schemeClr>
                          </a:solidFill>
                          <a:latin typeface="BIZ UDPゴシック" panose="020B0400000000000000" pitchFamily="50" charset="-128"/>
                          <a:ea typeface="BIZ UDPゴシック" panose="020B0400000000000000" pitchFamily="50" charset="-128"/>
                        </a:rPr>
                        <a:t>(2)</a:t>
                      </a:r>
                    </a:p>
                    <a:p>
                      <a:endParaRPr kumimoji="1" lang="en-US" altLang="ja-JP" sz="1400" b="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marL="72000" marR="0" marT="72000" marB="36000">
                    <a:lnL w="19050" cap="flat" cmpd="sng" algn="ctr">
                      <a:solidFill>
                        <a:srgbClr val="E5EBF7"/>
                      </a:solidFill>
                      <a:prstDash val="solid"/>
                      <a:round/>
                      <a:headEnd type="none" w="med" len="med"/>
                      <a:tailEnd type="none" w="med" len="med"/>
                    </a:lnL>
                    <a:lnB w="38100" cap="flat" cmpd="sng" algn="ctr">
                      <a:solidFill>
                        <a:schemeClr val="bg1">
                          <a:lumMod val="85000"/>
                        </a:schemeClr>
                      </a:solidFill>
                      <a:prstDash val="solid"/>
                      <a:round/>
                      <a:headEnd type="none" w="med" len="med"/>
                      <a:tailEnd type="none" w="med" len="med"/>
                    </a:lnB>
                    <a:solidFill>
                      <a:srgbClr val="E5EBF7"/>
                    </a:solidFill>
                  </a:tcPr>
                </a:tc>
                <a:tc>
                  <a:txBody>
                    <a:bodyPr/>
                    <a:lstStyle/>
                    <a:p>
                      <a:r>
                        <a:rPr kumimoji="1" lang="ja-JP" altLang="en-US" sz="1400" b="1" u="none" dirty="0">
                          <a:solidFill>
                            <a:schemeClr val="tx1">
                              <a:lumMod val="65000"/>
                              <a:lumOff val="3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［行政管理課］</a:t>
                      </a:r>
                      <a:endParaRPr kumimoji="1" lang="en-US" altLang="ja-JP" sz="1400" b="1" u="none" dirty="0">
                        <a:solidFill>
                          <a:schemeClr val="tx1">
                            <a:lumMod val="65000"/>
                            <a:lumOff val="3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r>
                        <a:rPr kumimoji="1" lang="ja-JP" altLang="en-US" sz="1400" b="0" dirty="0">
                          <a:solidFill>
                            <a:schemeClr val="tx1">
                              <a:lumMod val="65000"/>
                              <a:lumOff val="35000"/>
                            </a:schemeClr>
                          </a:solidFill>
                          <a:latin typeface="BIZ UDPゴシック" panose="020B0400000000000000" pitchFamily="50" charset="-128"/>
                          <a:ea typeface="BIZ UDPゴシック" panose="020B0400000000000000" pitchFamily="50" charset="-128"/>
                        </a:rPr>
                        <a:t> </a:t>
                      </a:r>
                      <a:r>
                        <a:rPr kumimoji="1" lang="ja-JP" altLang="en-US" sz="1300" b="0" dirty="0">
                          <a:solidFill>
                            <a:schemeClr val="tx1">
                              <a:lumMod val="65000"/>
                              <a:lumOff val="35000"/>
                            </a:schemeClr>
                          </a:solidFill>
                          <a:latin typeface="BIZ UDPゴシック" panose="020B0400000000000000" pitchFamily="50" charset="-128"/>
                          <a:ea typeface="BIZ UDPゴシック" panose="020B0400000000000000" pitchFamily="50" charset="-128"/>
                        </a:rPr>
                        <a:t>・行政管理係</a:t>
                      </a:r>
                      <a:r>
                        <a:rPr kumimoji="1" lang="en-US" altLang="ja-JP" sz="1300" b="0" dirty="0">
                          <a:solidFill>
                            <a:schemeClr val="tx1">
                              <a:lumMod val="65000"/>
                              <a:lumOff val="35000"/>
                            </a:schemeClr>
                          </a:solidFill>
                          <a:latin typeface="BIZ UDPゴシック" panose="020B0400000000000000" pitchFamily="50" charset="-128"/>
                          <a:ea typeface="BIZ UDPゴシック" panose="020B0400000000000000" pitchFamily="50" charset="-128"/>
                        </a:rPr>
                        <a:t>(4)</a:t>
                      </a:r>
                    </a:p>
                    <a:p>
                      <a:endParaRPr kumimoji="1" lang="en-US" altLang="ja-JP" sz="1400" b="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marL="72000" marR="0" marT="72000" marB="36000">
                    <a:lnB w="38100" cap="flat" cmpd="sng" algn="ctr">
                      <a:solidFill>
                        <a:schemeClr val="bg1">
                          <a:lumMod val="85000"/>
                        </a:schemeClr>
                      </a:solidFill>
                      <a:prstDash val="solid"/>
                      <a:round/>
                      <a:headEnd type="none" w="med" len="med"/>
                      <a:tailEnd type="none" w="med" len="med"/>
                    </a:lnB>
                    <a:noFill/>
                  </a:tcPr>
                </a:tc>
                <a:tc>
                  <a:txBody>
                    <a:bodyPr/>
                    <a:lstStyle/>
                    <a:p>
                      <a:r>
                        <a:rPr kumimoji="1" lang="ja-JP" altLang="en-US" sz="1400" b="1" u="none" dirty="0">
                          <a:solidFill>
                            <a:schemeClr val="tx1">
                              <a:lumMod val="65000"/>
                              <a:lumOff val="3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［行政管理課］</a:t>
                      </a:r>
                      <a:endParaRPr kumimoji="1" lang="en-US" altLang="ja-JP" sz="1400" b="1" u="none" dirty="0">
                        <a:solidFill>
                          <a:schemeClr val="tx1">
                            <a:lumMod val="65000"/>
                            <a:lumOff val="3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r>
                        <a:rPr kumimoji="1" lang="ja-JP" altLang="en-US" sz="1300" dirty="0">
                          <a:solidFill>
                            <a:schemeClr val="tx1">
                              <a:lumMod val="65000"/>
                              <a:lumOff val="35000"/>
                            </a:schemeClr>
                          </a:solidFill>
                          <a:latin typeface="BIZ UDPゴシック" panose="020B0400000000000000" pitchFamily="50" charset="-128"/>
                          <a:ea typeface="BIZ UDPゴシック" panose="020B0400000000000000" pitchFamily="50" charset="-128"/>
                        </a:rPr>
                        <a:t> ・行政管理係</a:t>
                      </a:r>
                      <a:r>
                        <a:rPr kumimoji="1" lang="en-US" altLang="ja-JP" sz="1300" dirty="0">
                          <a:solidFill>
                            <a:schemeClr val="tx1">
                              <a:lumMod val="65000"/>
                              <a:lumOff val="35000"/>
                            </a:schemeClr>
                          </a:solidFill>
                          <a:latin typeface="BIZ UDPゴシック" panose="020B0400000000000000" pitchFamily="50" charset="-128"/>
                          <a:ea typeface="BIZ UDPゴシック" panose="020B0400000000000000" pitchFamily="50" charset="-128"/>
                        </a:rPr>
                        <a:t>(3)</a:t>
                      </a:r>
                    </a:p>
                    <a:p>
                      <a:r>
                        <a:rPr kumimoji="1" lang="ja-JP" altLang="en-US" sz="1300" dirty="0">
                          <a:solidFill>
                            <a:schemeClr val="tx1">
                              <a:lumMod val="65000"/>
                              <a:lumOff val="35000"/>
                            </a:schemeClr>
                          </a:solidFill>
                          <a:latin typeface="BIZ UDPゴシック" panose="020B0400000000000000" pitchFamily="50" charset="-128"/>
                          <a:ea typeface="BIZ UDPゴシック" panose="020B0400000000000000" pitchFamily="50" charset="-128"/>
                        </a:rPr>
                        <a:t> ・公マネ推進班</a:t>
                      </a:r>
                      <a:r>
                        <a:rPr kumimoji="1" lang="en-US" altLang="ja-JP" sz="1300" dirty="0">
                          <a:solidFill>
                            <a:schemeClr val="tx1">
                              <a:lumMod val="65000"/>
                              <a:lumOff val="35000"/>
                            </a:schemeClr>
                          </a:solidFill>
                          <a:latin typeface="BIZ UDPゴシック" panose="020B0400000000000000" pitchFamily="50" charset="-128"/>
                          <a:ea typeface="BIZ UDPゴシック" panose="020B0400000000000000" pitchFamily="50" charset="-128"/>
                        </a:rPr>
                        <a:t>(3)</a:t>
                      </a:r>
                    </a:p>
                    <a:p>
                      <a:endParaRPr kumimoji="1" lang="en-US" altLang="ja-JP" sz="1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marL="72000" marR="0" marT="72000" marB="36000">
                    <a:lnB w="38100" cap="flat" cmpd="sng" algn="ctr">
                      <a:solidFill>
                        <a:schemeClr val="bg1">
                          <a:lumMod val="85000"/>
                        </a:schemeClr>
                      </a:solidFill>
                      <a:prstDash val="solid"/>
                      <a:round/>
                      <a:headEnd type="none" w="med" len="med"/>
                      <a:tailEnd type="none" w="med" len="med"/>
                    </a:lnB>
                    <a:solidFill>
                      <a:srgbClr val="E5EBF7"/>
                    </a:solidFill>
                  </a:tcPr>
                </a:tc>
                <a:tc>
                  <a:txBody>
                    <a:bodyPr/>
                    <a:lstStyle/>
                    <a:p>
                      <a:r>
                        <a:rPr kumimoji="1" lang="ja-JP" altLang="en-US" sz="1400" b="1" u="none" dirty="0">
                          <a:solidFill>
                            <a:schemeClr val="tx1">
                              <a:lumMod val="65000"/>
                              <a:lumOff val="3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［行政管理課］</a:t>
                      </a:r>
                      <a:endParaRPr kumimoji="1" lang="en-US" altLang="ja-JP" sz="1400" b="1" u="none" dirty="0">
                        <a:solidFill>
                          <a:schemeClr val="tx1">
                            <a:lumMod val="65000"/>
                            <a:lumOff val="3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r>
                        <a:rPr kumimoji="1" lang="ja-JP" altLang="en-US" sz="1400" dirty="0">
                          <a:solidFill>
                            <a:schemeClr val="tx1">
                              <a:lumMod val="65000"/>
                              <a:lumOff val="35000"/>
                            </a:schemeClr>
                          </a:solidFill>
                          <a:latin typeface="BIZ UDPゴシック" panose="020B0400000000000000" pitchFamily="50" charset="-128"/>
                          <a:ea typeface="BIZ UDPゴシック" panose="020B0400000000000000" pitchFamily="50" charset="-128"/>
                        </a:rPr>
                        <a:t> </a:t>
                      </a:r>
                      <a:r>
                        <a:rPr kumimoji="1" lang="ja-JP" altLang="en-US" sz="1300" dirty="0">
                          <a:solidFill>
                            <a:schemeClr val="tx1">
                              <a:lumMod val="65000"/>
                              <a:lumOff val="35000"/>
                            </a:schemeClr>
                          </a:solidFill>
                          <a:latin typeface="BIZ UDPゴシック" panose="020B0400000000000000" pitchFamily="50" charset="-128"/>
                          <a:ea typeface="BIZ UDPゴシック" panose="020B0400000000000000" pitchFamily="50" charset="-128"/>
                        </a:rPr>
                        <a:t>・担当参事</a:t>
                      </a:r>
                      <a:r>
                        <a:rPr kumimoji="1" lang="en-US" altLang="ja-JP" sz="1300" dirty="0">
                          <a:solidFill>
                            <a:schemeClr val="tx1">
                              <a:lumMod val="65000"/>
                              <a:lumOff val="35000"/>
                            </a:schemeClr>
                          </a:solidFill>
                          <a:latin typeface="BIZ UDPゴシック" panose="020B0400000000000000" pitchFamily="50" charset="-128"/>
                          <a:ea typeface="BIZ UDPゴシック" panose="020B0400000000000000" pitchFamily="50" charset="-128"/>
                        </a:rPr>
                        <a:t>(1)</a:t>
                      </a:r>
                    </a:p>
                    <a:p>
                      <a:r>
                        <a:rPr kumimoji="1" lang="ja-JP" altLang="en-US" sz="1300" dirty="0">
                          <a:solidFill>
                            <a:schemeClr val="tx1">
                              <a:lumMod val="65000"/>
                              <a:lumOff val="35000"/>
                            </a:schemeClr>
                          </a:solidFill>
                          <a:latin typeface="BIZ UDPゴシック" panose="020B0400000000000000" pitchFamily="50" charset="-128"/>
                          <a:ea typeface="BIZ UDPゴシック" panose="020B0400000000000000" pitchFamily="50" charset="-128"/>
                        </a:rPr>
                        <a:t> ・行政管理係</a:t>
                      </a:r>
                      <a:r>
                        <a:rPr kumimoji="1" lang="en-US" altLang="ja-JP" sz="1300" dirty="0">
                          <a:solidFill>
                            <a:schemeClr val="tx1">
                              <a:lumMod val="65000"/>
                              <a:lumOff val="35000"/>
                            </a:schemeClr>
                          </a:solidFill>
                          <a:latin typeface="BIZ UDPゴシック" panose="020B0400000000000000" pitchFamily="50" charset="-128"/>
                          <a:ea typeface="BIZ UDPゴシック" panose="020B0400000000000000" pitchFamily="50" charset="-128"/>
                        </a:rPr>
                        <a:t>(4)</a:t>
                      </a:r>
                    </a:p>
                    <a:p>
                      <a:r>
                        <a:rPr kumimoji="1" lang="ja-JP" altLang="en-US" sz="1300" dirty="0">
                          <a:solidFill>
                            <a:schemeClr val="tx1">
                              <a:lumMod val="65000"/>
                              <a:lumOff val="35000"/>
                            </a:schemeClr>
                          </a:solidFill>
                          <a:latin typeface="BIZ UDPゴシック" panose="020B0400000000000000" pitchFamily="50" charset="-128"/>
                          <a:ea typeface="BIZ UDPゴシック" panose="020B0400000000000000" pitchFamily="50" charset="-128"/>
                        </a:rPr>
                        <a:t> ・公マネ推進班</a:t>
                      </a:r>
                      <a:r>
                        <a:rPr kumimoji="1" lang="en-US" altLang="ja-JP" sz="1300" dirty="0">
                          <a:solidFill>
                            <a:schemeClr val="tx1">
                              <a:lumMod val="65000"/>
                              <a:lumOff val="35000"/>
                            </a:schemeClr>
                          </a:solidFill>
                          <a:latin typeface="BIZ UDPゴシック" panose="020B0400000000000000" pitchFamily="50" charset="-128"/>
                          <a:ea typeface="BIZ UDPゴシック" panose="020B0400000000000000" pitchFamily="50" charset="-128"/>
                        </a:rPr>
                        <a:t>(3)</a:t>
                      </a:r>
                    </a:p>
                  </a:txBody>
                  <a:tcPr marL="72000" marR="0" marT="72000" marB="36000">
                    <a:lnB w="38100" cap="flat" cmpd="sng" algn="ctr">
                      <a:solidFill>
                        <a:schemeClr val="bg1">
                          <a:lumMod val="85000"/>
                        </a:schemeClr>
                      </a:solidFill>
                      <a:prstDash val="solid"/>
                      <a:round/>
                      <a:headEnd type="none" w="med" len="med"/>
                      <a:tailEnd type="none" w="med" len="med"/>
                    </a:lnB>
                    <a:noFill/>
                  </a:tcPr>
                </a:tc>
                <a:tc>
                  <a:txBody>
                    <a:bodyPr/>
                    <a:lstStyle/>
                    <a:p>
                      <a:r>
                        <a:rPr kumimoji="1" lang="ja-JP" altLang="en-US" sz="1400" b="1" u="none" dirty="0">
                          <a:solidFill>
                            <a:schemeClr val="tx1">
                              <a:lumMod val="65000"/>
                              <a:lumOff val="3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rPr>
                        <a:t>［行政経営課］</a:t>
                      </a:r>
                      <a:endParaRPr kumimoji="1" lang="en-US" altLang="ja-JP" sz="1400" b="1" u="none" dirty="0">
                        <a:solidFill>
                          <a:schemeClr val="tx1">
                            <a:lumMod val="65000"/>
                            <a:lumOff val="35000"/>
                          </a:schemeClr>
                        </a:solidFill>
                        <a:effectLst>
                          <a:outerShdw blurRad="38100" dist="38100" dir="2700000" algn="tl">
                            <a:srgbClr val="000000">
                              <a:alpha val="43137"/>
                            </a:srgbClr>
                          </a:outerShdw>
                        </a:effectLst>
                        <a:latin typeface="BIZ UDPゴシック" panose="020B0400000000000000" pitchFamily="50" charset="-128"/>
                        <a:ea typeface="BIZ UDPゴシック" panose="020B0400000000000000" pitchFamily="50" charset="-128"/>
                      </a:endParaRPr>
                    </a:p>
                    <a:p>
                      <a:r>
                        <a:rPr kumimoji="1" lang="ja-JP" altLang="en-US" sz="1400" dirty="0">
                          <a:solidFill>
                            <a:schemeClr val="tx1">
                              <a:lumMod val="65000"/>
                              <a:lumOff val="35000"/>
                            </a:schemeClr>
                          </a:solidFill>
                          <a:latin typeface="BIZ UDPゴシック" panose="020B0400000000000000" pitchFamily="50" charset="-128"/>
                          <a:ea typeface="BIZ UDPゴシック" panose="020B0400000000000000" pitchFamily="50" charset="-128"/>
                        </a:rPr>
                        <a:t> </a:t>
                      </a:r>
                      <a:r>
                        <a:rPr kumimoji="1" lang="ja-JP" altLang="en-US" sz="1300" dirty="0">
                          <a:solidFill>
                            <a:schemeClr val="tx1">
                              <a:lumMod val="65000"/>
                              <a:lumOff val="35000"/>
                            </a:schemeClr>
                          </a:solidFill>
                          <a:latin typeface="BIZ UDPゴシック" panose="020B0400000000000000" pitchFamily="50" charset="-128"/>
                          <a:ea typeface="BIZ UDPゴシック" panose="020B0400000000000000" pitchFamily="50" charset="-128"/>
                        </a:rPr>
                        <a:t>・行政管理係</a:t>
                      </a:r>
                      <a:r>
                        <a:rPr kumimoji="1" lang="en-US" altLang="ja-JP" sz="1300" dirty="0">
                          <a:solidFill>
                            <a:schemeClr val="tx1">
                              <a:lumMod val="65000"/>
                              <a:lumOff val="35000"/>
                            </a:schemeClr>
                          </a:solidFill>
                          <a:latin typeface="BIZ UDPゴシック" panose="020B0400000000000000" pitchFamily="50" charset="-128"/>
                          <a:ea typeface="BIZ UDPゴシック" panose="020B0400000000000000" pitchFamily="50" charset="-128"/>
                        </a:rPr>
                        <a:t>(3)</a:t>
                      </a:r>
                    </a:p>
                    <a:p>
                      <a:r>
                        <a:rPr kumimoji="1" lang="ja-JP" altLang="en-US" sz="1300" dirty="0">
                          <a:solidFill>
                            <a:schemeClr val="tx1">
                              <a:lumMod val="65000"/>
                              <a:lumOff val="35000"/>
                            </a:schemeClr>
                          </a:solidFill>
                          <a:latin typeface="BIZ UDPゴシック" panose="020B0400000000000000" pitchFamily="50" charset="-128"/>
                          <a:ea typeface="BIZ UDPゴシック" panose="020B0400000000000000" pitchFamily="50" charset="-128"/>
                        </a:rPr>
                        <a:t> ・公マネ推進係</a:t>
                      </a:r>
                      <a:r>
                        <a:rPr kumimoji="1" lang="en-US" altLang="ja-JP" sz="1300" dirty="0">
                          <a:solidFill>
                            <a:schemeClr val="tx1">
                              <a:lumMod val="65000"/>
                              <a:lumOff val="35000"/>
                            </a:schemeClr>
                          </a:solidFill>
                          <a:latin typeface="BIZ UDPゴシック" panose="020B0400000000000000" pitchFamily="50" charset="-128"/>
                          <a:ea typeface="BIZ UDPゴシック" panose="020B0400000000000000" pitchFamily="50" charset="-128"/>
                        </a:rPr>
                        <a:t>(3)</a:t>
                      </a:r>
                    </a:p>
                    <a:p>
                      <a:r>
                        <a:rPr kumimoji="1" lang="ja-JP" altLang="en-US" sz="1300" dirty="0">
                          <a:solidFill>
                            <a:schemeClr val="tx1">
                              <a:lumMod val="65000"/>
                              <a:lumOff val="35000"/>
                            </a:schemeClr>
                          </a:solidFill>
                          <a:latin typeface="BIZ UDPゴシック" panose="020B0400000000000000" pitchFamily="50" charset="-128"/>
                          <a:ea typeface="BIZ UDPゴシック" panose="020B0400000000000000" pitchFamily="50" charset="-128"/>
                        </a:rPr>
                        <a:t> ・</a:t>
                      </a:r>
                      <a:r>
                        <a:rPr kumimoji="1" lang="ja-JP" altLang="en-US" sz="1300" spc="-110" baseline="0" dirty="0">
                          <a:solidFill>
                            <a:schemeClr val="tx1">
                              <a:lumMod val="65000"/>
                              <a:lumOff val="35000"/>
                            </a:schemeClr>
                          </a:solidFill>
                          <a:latin typeface="BIZ UDPゴシック" panose="020B0400000000000000" pitchFamily="50" charset="-128"/>
                          <a:ea typeface="BIZ UDPゴシック" panose="020B0400000000000000" pitchFamily="50" charset="-128"/>
                        </a:rPr>
                        <a:t>官民連携推進係</a:t>
                      </a:r>
                      <a:r>
                        <a:rPr kumimoji="1" lang="en-US" altLang="ja-JP" sz="1300" spc="-110" baseline="0" dirty="0">
                          <a:solidFill>
                            <a:schemeClr val="tx1">
                              <a:lumMod val="65000"/>
                              <a:lumOff val="35000"/>
                            </a:schemeClr>
                          </a:solidFill>
                          <a:latin typeface="BIZ UDPゴシック" panose="020B0400000000000000" pitchFamily="50" charset="-128"/>
                          <a:ea typeface="BIZ UDPゴシック" panose="020B0400000000000000" pitchFamily="50" charset="-128"/>
                        </a:rPr>
                        <a:t>(3)</a:t>
                      </a:r>
                    </a:p>
                  </a:txBody>
                  <a:tcPr marL="72000" marR="0" marT="72000" marB="36000">
                    <a:lnB w="38100" cap="flat" cmpd="sng" algn="ctr">
                      <a:solidFill>
                        <a:schemeClr val="bg1">
                          <a:lumMod val="85000"/>
                        </a:schemeClr>
                      </a:solidFill>
                      <a:prstDash val="solid"/>
                      <a:round/>
                      <a:headEnd type="none" w="med" len="med"/>
                      <a:tailEnd type="none" w="med" len="med"/>
                    </a:lnB>
                    <a:solidFill>
                      <a:srgbClr val="E5EBF7"/>
                    </a:solidFill>
                  </a:tcPr>
                </a:tc>
                <a:tc>
                  <a:txBody>
                    <a:bodyPr/>
                    <a:lstStyle/>
                    <a:p>
                      <a:endParaRPr kumimoji="1" lang="en-US" altLang="ja-JP" sz="1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a:txBody>
                  <a:tcPr marL="72000" marR="0" marT="72000" marB="36000">
                    <a:lnB w="38100" cap="flat" cmpd="sng" algn="ctr">
                      <a:solidFill>
                        <a:schemeClr val="bg1">
                          <a:lumMod val="8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994777433"/>
                  </a:ext>
                </a:extLst>
              </a:tr>
              <a:tr h="4290178">
                <a:tc>
                  <a:txBody>
                    <a:bodyPr/>
                    <a:lstStyle/>
                    <a:p>
                      <a:endParaRPr kumimoji="1" lang="ja-JP" altLang="en-US" dirty="0">
                        <a:solidFill>
                          <a:schemeClr val="tx1">
                            <a:lumMod val="65000"/>
                            <a:lumOff val="35000"/>
                          </a:schemeClr>
                        </a:solidFill>
                        <a:latin typeface="HGPｺﾞｼｯｸM" panose="020B0600000000000000" pitchFamily="50" charset="-128"/>
                        <a:ea typeface="HGPｺﾞｼｯｸM" panose="020B0600000000000000" pitchFamily="50" charset="-128"/>
                      </a:endParaRPr>
                    </a:p>
                  </a:txBody>
                  <a:tcPr marL="72000">
                    <a:lnR w="19050" cap="flat" cmpd="sng" algn="ctr">
                      <a:solidFill>
                        <a:srgbClr val="E5EBF7"/>
                      </a:solidFill>
                      <a:prstDash val="solid"/>
                      <a:round/>
                      <a:headEnd type="none" w="med" len="med"/>
                      <a:tailEnd type="none" w="med" len="med"/>
                    </a:lnR>
                    <a:lnT w="38100" cap="flat" cmpd="sng" algn="ctr">
                      <a:solidFill>
                        <a:schemeClr val="bg1">
                          <a:lumMod val="85000"/>
                        </a:schemeClr>
                      </a:solidFill>
                      <a:prstDash val="solid"/>
                      <a:round/>
                      <a:headEnd type="none" w="med" len="med"/>
                      <a:tailEnd type="none" w="med" len="med"/>
                    </a:lnT>
                    <a:solidFill>
                      <a:srgbClr val="E5EBF7"/>
                    </a:solidFill>
                  </a:tcPr>
                </a:tc>
                <a:tc>
                  <a:txBody>
                    <a:bodyPr/>
                    <a:lstStyle/>
                    <a:p>
                      <a:endParaRPr kumimoji="1" lang="ja-JP" altLang="en-US" dirty="0">
                        <a:solidFill>
                          <a:schemeClr val="tx1">
                            <a:lumMod val="65000"/>
                            <a:lumOff val="35000"/>
                          </a:schemeClr>
                        </a:solidFill>
                        <a:latin typeface="HGPｺﾞｼｯｸM" panose="020B0600000000000000" pitchFamily="50" charset="-128"/>
                        <a:ea typeface="HGPｺﾞｼｯｸM" panose="020B0600000000000000" pitchFamily="50" charset="-128"/>
                      </a:endParaRPr>
                    </a:p>
                  </a:txBody>
                  <a:tcPr marL="72000">
                    <a:lnL w="19050" cap="flat" cmpd="sng" algn="ctr">
                      <a:solidFill>
                        <a:srgbClr val="E5EBF7"/>
                      </a:solidFill>
                      <a:prstDash val="solid"/>
                      <a:round/>
                      <a:headEnd type="none" w="med" len="med"/>
                      <a:tailEnd type="none" w="med" len="med"/>
                    </a:lnL>
                    <a:lnT w="38100" cap="flat" cmpd="sng" algn="ctr">
                      <a:solidFill>
                        <a:schemeClr val="bg1">
                          <a:lumMod val="85000"/>
                        </a:schemeClr>
                      </a:solidFill>
                      <a:prstDash val="solid"/>
                      <a:round/>
                      <a:headEnd type="none" w="med" len="med"/>
                      <a:tailEnd type="none" w="med" len="med"/>
                    </a:lnT>
                    <a:solidFill>
                      <a:srgbClr val="E5EBF7"/>
                    </a:solidFill>
                  </a:tcPr>
                </a:tc>
                <a:tc>
                  <a:txBody>
                    <a:bodyPr/>
                    <a:lstStyle/>
                    <a:p>
                      <a:endParaRPr kumimoji="1" lang="ja-JP" altLang="en-US" dirty="0">
                        <a:solidFill>
                          <a:schemeClr val="tx1">
                            <a:lumMod val="65000"/>
                            <a:lumOff val="35000"/>
                          </a:schemeClr>
                        </a:solidFill>
                        <a:latin typeface="HGPｺﾞｼｯｸM" panose="020B0600000000000000" pitchFamily="50" charset="-128"/>
                        <a:ea typeface="HGPｺﾞｼｯｸM" panose="020B0600000000000000" pitchFamily="50" charset="-128"/>
                      </a:endParaRPr>
                    </a:p>
                  </a:txBody>
                  <a:tcPr marL="72000">
                    <a:lnT w="38100" cap="flat" cmpd="sng" algn="ctr">
                      <a:solidFill>
                        <a:schemeClr val="bg1">
                          <a:lumMod val="85000"/>
                        </a:schemeClr>
                      </a:solidFill>
                      <a:prstDash val="solid"/>
                      <a:round/>
                      <a:headEnd type="none" w="med" len="med"/>
                      <a:tailEnd type="none" w="med" len="med"/>
                    </a:lnT>
                    <a:solidFill>
                      <a:schemeClr val="bg1"/>
                    </a:solidFill>
                  </a:tcPr>
                </a:tc>
                <a:tc>
                  <a:txBody>
                    <a:bodyPr/>
                    <a:lstStyle/>
                    <a:p>
                      <a:endParaRPr kumimoji="1" lang="ja-JP" altLang="en-US" dirty="0">
                        <a:solidFill>
                          <a:schemeClr val="tx1">
                            <a:lumMod val="65000"/>
                            <a:lumOff val="35000"/>
                          </a:schemeClr>
                        </a:solidFill>
                        <a:latin typeface="HGPｺﾞｼｯｸM" panose="020B0600000000000000" pitchFamily="50" charset="-128"/>
                        <a:ea typeface="HGPｺﾞｼｯｸM" panose="020B0600000000000000" pitchFamily="50" charset="-128"/>
                      </a:endParaRPr>
                    </a:p>
                  </a:txBody>
                  <a:tcPr marL="72000">
                    <a:lnT w="38100" cap="flat" cmpd="sng" algn="ctr">
                      <a:solidFill>
                        <a:schemeClr val="bg1">
                          <a:lumMod val="85000"/>
                        </a:schemeClr>
                      </a:solidFill>
                      <a:prstDash val="solid"/>
                      <a:round/>
                      <a:headEnd type="none" w="med" len="med"/>
                      <a:tailEnd type="none" w="med" len="med"/>
                    </a:lnT>
                    <a:solidFill>
                      <a:srgbClr val="E5EBF7"/>
                    </a:solidFill>
                  </a:tcPr>
                </a:tc>
                <a:tc>
                  <a:txBody>
                    <a:bodyPr/>
                    <a:lstStyle/>
                    <a:p>
                      <a:endParaRPr kumimoji="1" lang="ja-JP" altLang="en-US" dirty="0">
                        <a:solidFill>
                          <a:schemeClr val="tx1">
                            <a:lumMod val="65000"/>
                            <a:lumOff val="35000"/>
                          </a:schemeClr>
                        </a:solidFill>
                        <a:latin typeface="HGPｺﾞｼｯｸM" panose="020B0600000000000000" pitchFamily="50" charset="-128"/>
                        <a:ea typeface="HGPｺﾞｼｯｸM" panose="020B0600000000000000" pitchFamily="50" charset="-128"/>
                      </a:endParaRPr>
                    </a:p>
                  </a:txBody>
                  <a:tcPr marL="72000">
                    <a:lnT w="38100" cap="flat" cmpd="sng" algn="ctr">
                      <a:solidFill>
                        <a:schemeClr val="bg1">
                          <a:lumMod val="85000"/>
                        </a:schemeClr>
                      </a:solidFill>
                      <a:prstDash val="solid"/>
                      <a:round/>
                      <a:headEnd type="none" w="med" len="med"/>
                      <a:tailEnd type="none" w="med" len="med"/>
                    </a:lnT>
                    <a:solidFill>
                      <a:schemeClr val="bg1"/>
                    </a:solidFill>
                  </a:tcPr>
                </a:tc>
                <a:tc>
                  <a:txBody>
                    <a:bodyPr/>
                    <a:lstStyle/>
                    <a:p>
                      <a:endParaRPr kumimoji="1" lang="ja-JP" altLang="en-US" dirty="0">
                        <a:solidFill>
                          <a:schemeClr val="tx1">
                            <a:lumMod val="65000"/>
                            <a:lumOff val="35000"/>
                          </a:schemeClr>
                        </a:solidFill>
                        <a:latin typeface="HGPｺﾞｼｯｸM" panose="020B0600000000000000" pitchFamily="50" charset="-128"/>
                        <a:ea typeface="HGPｺﾞｼｯｸM" panose="020B0600000000000000" pitchFamily="50" charset="-128"/>
                      </a:endParaRPr>
                    </a:p>
                  </a:txBody>
                  <a:tcPr marL="72000">
                    <a:lnT w="38100" cap="flat" cmpd="sng" algn="ctr">
                      <a:solidFill>
                        <a:schemeClr val="bg1">
                          <a:lumMod val="85000"/>
                        </a:schemeClr>
                      </a:solidFill>
                      <a:prstDash val="solid"/>
                      <a:round/>
                      <a:headEnd type="none" w="med" len="med"/>
                      <a:tailEnd type="none" w="med" len="med"/>
                    </a:lnT>
                    <a:solidFill>
                      <a:srgbClr val="E5EBF7"/>
                    </a:solidFill>
                  </a:tcPr>
                </a:tc>
                <a:tc>
                  <a:txBody>
                    <a:bodyPr/>
                    <a:lstStyle/>
                    <a:p>
                      <a:endParaRPr kumimoji="1" lang="ja-JP" altLang="en-US" dirty="0">
                        <a:solidFill>
                          <a:schemeClr val="tx1">
                            <a:lumMod val="65000"/>
                            <a:lumOff val="35000"/>
                          </a:schemeClr>
                        </a:solidFill>
                        <a:latin typeface="HGPｺﾞｼｯｸM" panose="020B0600000000000000" pitchFamily="50" charset="-128"/>
                        <a:ea typeface="HGPｺﾞｼｯｸM" panose="020B0600000000000000" pitchFamily="50" charset="-128"/>
                      </a:endParaRPr>
                    </a:p>
                  </a:txBody>
                  <a:tcPr marL="72000">
                    <a:lnT w="38100" cap="flat" cmpd="sng" algn="ctr">
                      <a:solidFill>
                        <a:schemeClr val="bg1">
                          <a:lumMod val="85000"/>
                        </a:schemeClr>
                      </a:solidFill>
                      <a:prstDash val="solid"/>
                      <a:round/>
                      <a:headEnd type="none" w="med" len="med"/>
                      <a:tailEnd type="none" w="med" len="med"/>
                    </a:lnT>
                    <a:solidFill>
                      <a:schemeClr val="bg1"/>
                    </a:solidFill>
                  </a:tcPr>
                </a:tc>
                <a:extLst>
                  <a:ext uri="{0D108BD9-81ED-4DB2-BD59-A6C34878D82A}">
                    <a16:rowId xmlns:a16="http://schemas.microsoft.com/office/drawing/2014/main" val="3770663029"/>
                  </a:ext>
                </a:extLst>
              </a:tr>
            </a:tbl>
          </a:graphicData>
        </a:graphic>
      </p:graphicFrame>
      <p:sp>
        <p:nvSpPr>
          <p:cNvPr id="4" name="タイトル 3">
            <a:extLst>
              <a:ext uri="{FF2B5EF4-FFF2-40B4-BE49-F238E27FC236}">
                <a16:creationId xmlns:a16="http://schemas.microsoft.com/office/drawing/2014/main" id="{6E9FEE46-17EC-4A8D-B45F-302B33FDFA29}"/>
              </a:ext>
            </a:extLst>
          </p:cNvPr>
          <p:cNvSpPr>
            <a:spLocks noGrp="1"/>
          </p:cNvSpPr>
          <p:nvPr>
            <p:ph type="title"/>
          </p:nvPr>
        </p:nvSpPr>
        <p:spPr/>
        <p:txBody>
          <a:bodyPr>
            <a:normAutofit/>
          </a:bodyPr>
          <a:lstStyle/>
          <a:p>
            <a:r>
              <a:rPr lang="ja-JP" altLang="en-US" sz="2400" dirty="0">
                <a:solidFill>
                  <a:schemeClr val="tx1">
                    <a:lumMod val="75000"/>
                    <a:lumOff val="25000"/>
                  </a:schemeClr>
                </a:solidFill>
              </a:rPr>
              <a:t>公共施設マネジメント担当組織の変遷と取組 </a:t>
            </a:r>
            <a:endParaRPr kumimoji="1" lang="ja-JP" altLang="en-US" sz="2400" dirty="0">
              <a:solidFill>
                <a:schemeClr val="tx1">
                  <a:lumMod val="75000"/>
                  <a:lumOff val="25000"/>
                </a:schemeClr>
              </a:solidFill>
            </a:endParaRPr>
          </a:p>
        </p:txBody>
      </p:sp>
      <p:sp>
        <p:nvSpPr>
          <p:cNvPr id="10" name="矢印: 右 9">
            <a:extLst>
              <a:ext uri="{FF2B5EF4-FFF2-40B4-BE49-F238E27FC236}">
                <a16:creationId xmlns:a16="http://schemas.microsoft.com/office/drawing/2014/main" id="{D9D30DA3-FD67-4525-B3E9-DF66D7EF3122}"/>
              </a:ext>
            </a:extLst>
          </p:cNvPr>
          <p:cNvSpPr/>
          <p:nvPr/>
        </p:nvSpPr>
        <p:spPr>
          <a:xfrm>
            <a:off x="349984" y="988763"/>
            <a:ext cx="9252000" cy="191788"/>
          </a:xfrm>
          <a:prstGeom prst="rightArrow">
            <a:avLst>
              <a:gd name="adj1" fmla="val 29560"/>
              <a:gd name="adj2" fmla="val 167681"/>
            </a:avLst>
          </a:prstGeom>
          <a:solidFill>
            <a:srgbClr val="2846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B0599246-5C32-4F1B-9BAE-AE6268B11E21}"/>
              </a:ext>
            </a:extLst>
          </p:cNvPr>
          <p:cNvSpPr txBox="1"/>
          <p:nvPr/>
        </p:nvSpPr>
        <p:spPr>
          <a:xfrm>
            <a:off x="838293" y="2486253"/>
            <a:ext cx="4265987" cy="292388"/>
          </a:xfrm>
          <a:prstGeom prst="rect">
            <a:avLst/>
          </a:prstGeom>
          <a:noFill/>
        </p:spPr>
        <p:txBody>
          <a:bodyPr wrap="square" rtlCol="0">
            <a:spAutoFit/>
          </a:bodyPr>
          <a:lstStyle/>
          <a:p>
            <a:r>
              <a:rPr kumimoji="1" lang="ja-JP" altLang="en-US" sz="1300" dirty="0">
                <a:solidFill>
                  <a:schemeClr val="tx1">
                    <a:lumMod val="75000"/>
                    <a:lumOff val="25000"/>
                  </a:schemeClr>
                </a:solidFill>
                <a:latin typeface="BIZ UDPゴシック" panose="020B0400000000000000" pitchFamily="50" charset="-128"/>
                <a:ea typeface="BIZ UDPゴシック" panose="020B0400000000000000" pitchFamily="50" charset="-128"/>
              </a:rPr>
              <a:t>公共施設利活用検討チーム</a:t>
            </a:r>
            <a:r>
              <a:rPr kumimoji="1" lang="en-US" altLang="ja-JP" sz="13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kumimoji="1" lang="ja-JP" altLang="en-US" sz="1300" dirty="0">
                <a:solidFill>
                  <a:schemeClr val="tx1">
                    <a:lumMod val="75000"/>
                    <a:lumOff val="25000"/>
                  </a:schemeClr>
                </a:solidFill>
                <a:latin typeface="BIZ UDPゴシック" panose="020B0400000000000000" pitchFamily="50" charset="-128"/>
                <a:ea typeface="BIZ UDPゴシック" panose="020B0400000000000000" pitchFamily="50" charset="-128"/>
              </a:rPr>
              <a:t>施設再編の推進</a:t>
            </a:r>
            <a:r>
              <a:rPr kumimoji="1" lang="en-US" altLang="ja-JP" sz="13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2" name="テキスト ボックス 11">
            <a:extLst>
              <a:ext uri="{FF2B5EF4-FFF2-40B4-BE49-F238E27FC236}">
                <a16:creationId xmlns:a16="http://schemas.microsoft.com/office/drawing/2014/main" id="{5E2B6920-A552-4C55-AF82-6915737CD34E}"/>
              </a:ext>
            </a:extLst>
          </p:cNvPr>
          <p:cNvSpPr txBox="1"/>
          <p:nvPr/>
        </p:nvSpPr>
        <p:spPr>
          <a:xfrm>
            <a:off x="2398719" y="2815039"/>
            <a:ext cx="2979096" cy="292388"/>
          </a:xfrm>
          <a:prstGeom prst="rect">
            <a:avLst/>
          </a:prstGeom>
          <a:noFill/>
        </p:spPr>
        <p:txBody>
          <a:bodyPr wrap="square" rtlCol="0">
            <a:spAutoFit/>
          </a:bodyPr>
          <a:lstStyle/>
          <a:p>
            <a:r>
              <a:rPr kumimoji="1" lang="ja-JP" altLang="en-US" sz="1300" dirty="0">
                <a:solidFill>
                  <a:schemeClr val="tx1">
                    <a:lumMod val="75000"/>
                    <a:lumOff val="25000"/>
                  </a:schemeClr>
                </a:solidFill>
                <a:latin typeface="BIZ UDPゴシック" panose="020B0400000000000000" pitchFamily="50" charset="-128"/>
                <a:ea typeface="BIZ UDPゴシック" panose="020B0400000000000000" pitchFamily="50" charset="-128"/>
              </a:rPr>
              <a:t>公共施設</a:t>
            </a:r>
            <a:r>
              <a:rPr lang="ja-JP" altLang="en-US" sz="1300" dirty="0">
                <a:solidFill>
                  <a:schemeClr val="tx1">
                    <a:lumMod val="75000"/>
                    <a:lumOff val="25000"/>
                  </a:schemeClr>
                </a:solidFill>
                <a:latin typeface="BIZ UDPゴシック" panose="020B0400000000000000" pitchFamily="50" charset="-128"/>
                <a:ea typeface="BIZ UDPゴシック" panose="020B0400000000000000" pitchFamily="50" charset="-128"/>
              </a:rPr>
              <a:t>等総合管理計画</a:t>
            </a:r>
            <a:endParaRPr kumimoji="1" lang="ja-JP" altLang="en-US" sz="1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13" name="テキスト ボックス 12">
            <a:extLst>
              <a:ext uri="{FF2B5EF4-FFF2-40B4-BE49-F238E27FC236}">
                <a16:creationId xmlns:a16="http://schemas.microsoft.com/office/drawing/2014/main" id="{1340F5C9-D428-41D8-BFDB-F3EF34B79C48}"/>
              </a:ext>
            </a:extLst>
          </p:cNvPr>
          <p:cNvSpPr txBox="1"/>
          <p:nvPr/>
        </p:nvSpPr>
        <p:spPr>
          <a:xfrm>
            <a:off x="3121465" y="3158004"/>
            <a:ext cx="4404102" cy="292388"/>
          </a:xfrm>
          <a:prstGeom prst="rect">
            <a:avLst/>
          </a:prstGeom>
          <a:noFill/>
        </p:spPr>
        <p:txBody>
          <a:bodyPr wrap="square" rtlCol="0">
            <a:spAutoFit/>
          </a:bodyPr>
          <a:lstStyle/>
          <a:p>
            <a:r>
              <a:rPr kumimoji="1" lang="ja-JP" altLang="en-US" sz="1300" dirty="0">
                <a:solidFill>
                  <a:schemeClr val="tx1">
                    <a:lumMod val="75000"/>
                    <a:lumOff val="25000"/>
                  </a:schemeClr>
                </a:solidFill>
                <a:latin typeface="BIZ UDPゴシック" panose="020B0400000000000000" pitchFamily="50" charset="-128"/>
                <a:ea typeface="BIZ UDPゴシック" panose="020B0400000000000000" pitchFamily="50" charset="-128"/>
              </a:rPr>
              <a:t>公共施設マネジメントアクションプラン</a:t>
            </a:r>
          </a:p>
        </p:txBody>
      </p:sp>
      <p:sp>
        <p:nvSpPr>
          <p:cNvPr id="14" name="テキスト ボックス 13">
            <a:extLst>
              <a:ext uri="{FF2B5EF4-FFF2-40B4-BE49-F238E27FC236}">
                <a16:creationId xmlns:a16="http://schemas.microsoft.com/office/drawing/2014/main" id="{D61CA6DF-4773-417B-8E1A-5FBB17A5C6FD}"/>
              </a:ext>
            </a:extLst>
          </p:cNvPr>
          <p:cNvSpPr txBox="1"/>
          <p:nvPr/>
        </p:nvSpPr>
        <p:spPr>
          <a:xfrm>
            <a:off x="2059162" y="3733309"/>
            <a:ext cx="4404102" cy="292388"/>
          </a:xfrm>
          <a:prstGeom prst="rect">
            <a:avLst/>
          </a:prstGeom>
          <a:noFill/>
        </p:spPr>
        <p:txBody>
          <a:bodyPr wrap="square" rtlCol="0">
            <a:spAutoFit/>
          </a:bodyPr>
          <a:lstStyle/>
          <a:p>
            <a:r>
              <a:rPr kumimoji="1" lang="ja-JP" altLang="en-US" sz="1300" dirty="0">
                <a:solidFill>
                  <a:srgbClr val="28467C"/>
                </a:solidFill>
                <a:latin typeface="BIZ UDPゴシック" panose="020B0400000000000000" pitchFamily="50" charset="-128"/>
                <a:ea typeface="BIZ UDPゴシック" panose="020B0400000000000000" pitchFamily="50" charset="-128"/>
              </a:rPr>
              <a:t>とやま地域プラットフォーム</a:t>
            </a:r>
          </a:p>
        </p:txBody>
      </p:sp>
      <p:sp>
        <p:nvSpPr>
          <p:cNvPr id="16" name="テキスト ボックス 15">
            <a:extLst>
              <a:ext uri="{FF2B5EF4-FFF2-40B4-BE49-F238E27FC236}">
                <a16:creationId xmlns:a16="http://schemas.microsoft.com/office/drawing/2014/main" id="{292C41C0-A3BC-4253-A46B-0808A81BDBD7}"/>
              </a:ext>
            </a:extLst>
          </p:cNvPr>
          <p:cNvSpPr txBox="1"/>
          <p:nvPr/>
        </p:nvSpPr>
        <p:spPr>
          <a:xfrm>
            <a:off x="2423779" y="4037319"/>
            <a:ext cx="7072311" cy="292388"/>
          </a:xfrm>
          <a:prstGeom prst="rect">
            <a:avLst/>
          </a:prstGeom>
          <a:noFill/>
        </p:spPr>
        <p:txBody>
          <a:bodyPr wrap="square" rtlCol="0">
            <a:spAutoFit/>
          </a:bodyPr>
          <a:lstStyle/>
          <a:p>
            <a:r>
              <a:rPr kumimoji="1" lang="en-US" altLang="ja-JP" sz="1300" dirty="0">
                <a:solidFill>
                  <a:srgbClr val="28467C"/>
                </a:solidFill>
                <a:latin typeface="BIZ UDPゴシック" panose="020B0400000000000000" pitchFamily="50" charset="-128"/>
                <a:ea typeface="BIZ UDPゴシック" panose="020B0400000000000000" pitchFamily="50" charset="-128"/>
              </a:rPr>
              <a:t>PPP/PFI</a:t>
            </a:r>
            <a:r>
              <a:rPr kumimoji="1" lang="ja-JP" altLang="en-US" sz="1300" dirty="0">
                <a:solidFill>
                  <a:srgbClr val="28467C"/>
                </a:solidFill>
                <a:latin typeface="BIZ UDPゴシック" panose="020B0400000000000000" pitchFamily="50" charset="-128"/>
                <a:ea typeface="BIZ UDPゴシック" panose="020B0400000000000000" pitchFamily="50" charset="-128"/>
              </a:rPr>
              <a:t>庁内検討体制（優先的検討規程、検討・実施プロセス、事業手法検討委員会）</a:t>
            </a:r>
          </a:p>
        </p:txBody>
      </p:sp>
      <p:cxnSp>
        <p:nvCxnSpPr>
          <p:cNvPr id="20" name="直線矢印コネクタ 19">
            <a:extLst>
              <a:ext uri="{FF2B5EF4-FFF2-40B4-BE49-F238E27FC236}">
                <a16:creationId xmlns:a16="http://schemas.microsoft.com/office/drawing/2014/main" id="{46FE59CF-8A7B-4DD4-8B23-DC5ACD202867}"/>
              </a:ext>
            </a:extLst>
          </p:cNvPr>
          <p:cNvCxnSpPr/>
          <p:nvPr/>
        </p:nvCxnSpPr>
        <p:spPr>
          <a:xfrm>
            <a:off x="874134" y="2799915"/>
            <a:ext cx="4032000" cy="0"/>
          </a:xfrm>
          <a:prstGeom prst="straightConnector1">
            <a:avLst/>
          </a:prstGeom>
          <a:ln w="38100">
            <a:solidFill>
              <a:schemeClr val="tx1">
                <a:lumMod val="65000"/>
                <a:lumOff val="3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直線矢印コネクタ 20">
            <a:extLst>
              <a:ext uri="{FF2B5EF4-FFF2-40B4-BE49-F238E27FC236}">
                <a16:creationId xmlns:a16="http://schemas.microsoft.com/office/drawing/2014/main" id="{E77B311B-D3D8-4454-A2FD-335924F3D88E}"/>
              </a:ext>
            </a:extLst>
          </p:cNvPr>
          <p:cNvCxnSpPr/>
          <p:nvPr/>
        </p:nvCxnSpPr>
        <p:spPr>
          <a:xfrm>
            <a:off x="3028050" y="3142475"/>
            <a:ext cx="6408000" cy="0"/>
          </a:xfrm>
          <a:prstGeom prst="straightConnector1">
            <a:avLst/>
          </a:prstGeom>
          <a:ln w="38100">
            <a:solidFill>
              <a:schemeClr val="tx1">
                <a:lumMod val="65000"/>
                <a:lumOff val="3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2" name="直線矢印コネクタ 21">
            <a:extLst>
              <a:ext uri="{FF2B5EF4-FFF2-40B4-BE49-F238E27FC236}">
                <a16:creationId xmlns:a16="http://schemas.microsoft.com/office/drawing/2014/main" id="{CD8E275E-7286-4BDB-A98C-EC3BF0E388D4}"/>
              </a:ext>
            </a:extLst>
          </p:cNvPr>
          <p:cNvCxnSpPr/>
          <p:nvPr/>
        </p:nvCxnSpPr>
        <p:spPr>
          <a:xfrm>
            <a:off x="4856485" y="3466501"/>
            <a:ext cx="4572000" cy="0"/>
          </a:xfrm>
          <a:prstGeom prst="straightConnector1">
            <a:avLst/>
          </a:prstGeom>
          <a:ln w="38100">
            <a:solidFill>
              <a:schemeClr val="tx1">
                <a:lumMod val="65000"/>
                <a:lumOff val="35000"/>
              </a:schemeClr>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3" name="直線矢印コネクタ 22">
            <a:extLst>
              <a:ext uri="{FF2B5EF4-FFF2-40B4-BE49-F238E27FC236}">
                <a16:creationId xmlns:a16="http://schemas.microsoft.com/office/drawing/2014/main" id="{1F3AA62B-E387-4869-9ACE-82570A8E3FB8}"/>
              </a:ext>
            </a:extLst>
          </p:cNvPr>
          <p:cNvCxnSpPr/>
          <p:nvPr/>
        </p:nvCxnSpPr>
        <p:spPr>
          <a:xfrm>
            <a:off x="365679" y="2799915"/>
            <a:ext cx="576000" cy="0"/>
          </a:xfrm>
          <a:prstGeom prst="straightConnector1">
            <a:avLst/>
          </a:prstGeom>
          <a:ln w="38100">
            <a:solidFill>
              <a:schemeClr val="tx1">
                <a:lumMod val="65000"/>
                <a:lumOff val="3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cxnSp>
        <p:nvCxnSpPr>
          <p:cNvPr id="24" name="直線矢印コネクタ 23">
            <a:extLst>
              <a:ext uri="{FF2B5EF4-FFF2-40B4-BE49-F238E27FC236}">
                <a16:creationId xmlns:a16="http://schemas.microsoft.com/office/drawing/2014/main" id="{47EE968E-F7B2-4928-A074-B0F72CD99967}"/>
              </a:ext>
            </a:extLst>
          </p:cNvPr>
          <p:cNvCxnSpPr/>
          <p:nvPr/>
        </p:nvCxnSpPr>
        <p:spPr>
          <a:xfrm>
            <a:off x="655013" y="3148366"/>
            <a:ext cx="2304000" cy="0"/>
          </a:xfrm>
          <a:prstGeom prst="straightConnector1">
            <a:avLst/>
          </a:prstGeom>
          <a:ln w="38100">
            <a:solidFill>
              <a:schemeClr val="tx1">
                <a:lumMod val="65000"/>
                <a:lumOff val="3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25" name="楕円 24">
            <a:extLst>
              <a:ext uri="{FF2B5EF4-FFF2-40B4-BE49-F238E27FC236}">
                <a16:creationId xmlns:a16="http://schemas.microsoft.com/office/drawing/2014/main" id="{26340D65-729C-4DED-904C-271113D43667}"/>
              </a:ext>
            </a:extLst>
          </p:cNvPr>
          <p:cNvSpPr/>
          <p:nvPr/>
        </p:nvSpPr>
        <p:spPr>
          <a:xfrm>
            <a:off x="2970460" y="3056910"/>
            <a:ext cx="144000" cy="144000"/>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26" name="楕円 25">
            <a:extLst>
              <a:ext uri="{FF2B5EF4-FFF2-40B4-BE49-F238E27FC236}">
                <a16:creationId xmlns:a16="http://schemas.microsoft.com/office/drawing/2014/main" id="{87E86C6C-759F-48D4-BF7E-28456BE5BBA4}"/>
              </a:ext>
            </a:extLst>
          </p:cNvPr>
          <p:cNvSpPr/>
          <p:nvPr/>
        </p:nvSpPr>
        <p:spPr>
          <a:xfrm>
            <a:off x="838293" y="2717040"/>
            <a:ext cx="144000" cy="144000"/>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cxnSp>
        <p:nvCxnSpPr>
          <p:cNvPr id="27" name="直線矢印コネクタ 26">
            <a:extLst>
              <a:ext uri="{FF2B5EF4-FFF2-40B4-BE49-F238E27FC236}">
                <a16:creationId xmlns:a16="http://schemas.microsoft.com/office/drawing/2014/main" id="{69FE91C5-7F0F-4E85-91BE-FAD2CDE37272}"/>
              </a:ext>
            </a:extLst>
          </p:cNvPr>
          <p:cNvCxnSpPr/>
          <p:nvPr/>
        </p:nvCxnSpPr>
        <p:spPr>
          <a:xfrm>
            <a:off x="3018806" y="3466501"/>
            <a:ext cx="1836000" cy="0"/>
          </a:xfrm>
          <a:prstGeom prst="straightConnector1">
            <a:avLst/>
          </a:prstGeom>
          <a:ln w="38100">
            <a:solidFill>
              <a:schemeClr val="tx1">
                <a:lumMod val="65000"/>
                <a:lumOff val="3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28" name="楕円 27">
            <a:extLst>
              <a:ext uri="{FF2B5EF4-FFF2-40B4-BE49-F238E27FC236}">
                <a16:creationId xmlns:a16="http://schemas.microsoft.com/office/drawing/2014/main" id="{6DCC481E-B2D5-471B-99F2-23D26C329B33}"/>
              </a:ext>
            </a:extLst>
          </p:cNvPr>
          <p:cNvSpPr/>
          <p:nvPr/>
        </p:nvSpPr>
        <p:spPr>
          <a:xfrm>
            <a:off x="4784250" y="3394501"/>
            <a:ext cx="144000" cy="144000"/>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cxnSp>
        <p:nvCxnSpPr>
          <p:cNvPr id="29" name="直線矢印コネクタ 28">
            <a:extLst>
              <a:ext uri="{FF2B5EF4-FFF2-40B4-BE49-F238E27FC236}">
                <a16:creationId xmlns:a16="http://schemas.microsoft.com/office/drawing/2014/main" id="{C781CB24-CB55-41EC-A30F-8258625EFE1F}"/>
              </a:ext>
            </a:extLst>
          </p:cNvPr>
          <p:cNvCxnSpPr/>
          <p:nvPr/>
        </p:nvCxnSpPr>
        <p:spPr>
          <a:xfrm>
            <a:off x="2844066" y="4057217"/>
            <a:ext cx="6588000" cy="0"/>
          </a:xfrm>
          <a:prstGeom prst="straightConnector1">
            <a:avLst/>
          </a:prstGeom>
          <a:ln w="38100">
            <a:solidFill>
              <a:srgbClr val="28467C"/>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0" name="直線矢印コネクタ 29">
            <a:extLst>
              <a:ext uri="{FF2B5EF4-FFF2-40B4-BE49-F238E27FC236}">
                <a16:creationId xmlns:a16="http://schemas.microsoft.com/office/drawing/2014/main" id="{2A82F920-A70E-4EB9-9E3E-1B7F294234F8}"/>
              </a:ext>
            </a:extLst>
          </p:cNvPr>
          <p:cNvCxnSpPr/>
          <p:nvPr/>
        </p:nvCxnSpPr>
        <p:spPr>
          <a:xfrm>
            <a:off x="1834227" y="4057217"/>
            <a:ext cx="1044000" cy="0"/>
          </a:xfrm>
          <a:prstGeom prst="straightConnector1">
            <a:avLst/>
          </a:prstGeom>
          <a:ln w="38100">
            <a:solidFill>
              <a:srgbClr val="28467C"/>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31" name="楕円 30">
            <a:extLst>
              <a:ext uri="{FF2B5EF4-FFF2-40B4-BE49-F238E27FC236}">
                <a16:creationId xmlns:a16="http://schemas.microsoft.com/office/drawing/2014/main" id="{32621A10-42A0-438C-A8CC-7029174FD8AD}"/>
              </a:ext>
            </a:extLst>
          </p:cNvPr>
          <p:cNvSpPr/>
          <p:nvPr/>
        </p:nvSpPr>
        <p:spPr>
          <a:xfrm>
            <a:off x="2778834" y="3985217"/>
            <a:ext cx="144000" cy="144000"/>
          </a:xfrm>
          <a:prstGeom prst="ellipse">
            <a:avLst/>
          </a:prstGeom>
          <a:solidFill>
            <a:srgbClr val="28467C"/>
          </a:solidFill>
          <a:ln>
            <a:solidFill>
              <a:srgbClr val="284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00" dirty="0">
              <a:latin typeface="BIZ UDPゴシック" panose="020B0400000000000000" pitchFamily="50" charset="-128"/>
              <a:ea typeface="BIZ UDPゴシック" panose="020B0400000000000000" pitchFamily="50" charset="-128"/>
            </a:endParaRPr>
          </a:p>
        </p:txBody>
      </p:sp>
      <p:cxnSp>
        <p:nvCxnSpPr>
          <p:cNvPr id="32" name="直線矢印コネクタ 31">
            <a:extLst>
              <a:ext uri="{FF2B5EF4-FFF2-40B4-BE49-F238E27FC236}">
                <a16:creationId xmlns:a16="http://schemas.microsoft.com/office/drawing/2014/main" id="{D5A46CCF-8CDF-4EFC-B8DC-4E21C283ADA5}"/>
              </a:ext>
            </a:extLst>
          </p:cNvPr>
          <p:cNvCxnSpPr/>
          <p:nvPr/>
        </p:nvCxnSpPr>
        <p:spPr>
          <a:xfrm>
            <a:off x="3708287" y="4378086"/>
            <a:ext cx="5724000" cy="0"/>
          </a:xfrm>
          <a:prstGeom prst="straightConnector1">
            <a:avLst/>
          </a:prstGeom>
          <a:ln w="38100">
            <a:solidFill>
              <a:srgbClr val="28467C"/>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a16="http://schemas.microsoft.com/office/drawing/2014/main" id="{14D46691-928C-4665-932B-D1D2E3491140}"/>
              </a:ext>
            </a:extLst>
          </p:cNvPr>
          <p:cNvCxnSpPr/>
          <p:nvPr/>
        </p:nvCxnSpPr>
        <p:spPr>
          <a:xfrm>
            <a:off x="2091658" y="4363128"/>
            <a:ext cx="1512000" cy="0"/>
          </a:xfrm>
          <a:prstGeom prst="straightConnector1">
            <a:avLst/>
          </a:prstGeom>
          <a:ln w="38100">
            <a:solidFill>
              <a:srgbClr val="28467C"/>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34" name="楕円 33">
            <a:extLst>
              <a:ext uri="{FF2B5EF4-FFF2-40B4-BE49-F238E27FC236}">
                <a16:creationId xmlns:a16="http://schemas.microsoft.com/office/drawing/2014/main" id="{10234436-94D5-459E-982E-EB9E2FB6B87E}"/>
              </a:ext>
            </a:extLst>
          </p:cNvPr>
          <p:cNvSpPr/>
          <p:nvPr/>
        </p:nvSpPr>
        <p:spPr>
          <a:xfrm>
            <a:off x="3599595" y="4300806"/>
            <a:ext cx="144000" cy="144000"/>
          </a:xfrm>
          <a:prstGeom prst="ellipse">
            <a:avLst/>
          </a:prstGeom>
          <a:solidFill>
            <a:srgbClr val="28467C"/>
          </a:solidFill>
          <a:ln>
            <a:solidFill>
              <a:srgbClr val="284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00" dirty="0">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5E6E7483-1BFE-40F2-B3B9-DEFE996C9592}"/>
              </a:ext>
            </a:extLst>
          </p:cNvPr>
          <p:cNvSpPr txBox="1"/>
          <p:nvPr/>
        </p:nvSpPr>
        <p:spPr>
          <a:xfrm>
            <a:off x="5050489" y="3465208"/>
            <a:ext cx="3024000" cy="292388"/>
          </a:xfrm>
          <a:prstGeom prst="rect">
            <a:avLst/>
          </a:prstGeom>
          <a:noFill/>
        </p:spPr>
        <p:txBody>
          <a:bodyPr wrap="square" rtlCol="0">
            <a:spAutoFit/>
          </a:bodyPr>
          <a:lstStyle/>
          <a:p>
            <a:r>
              <a:rPr kumimoji="1" lang="ja-JP" altLang="en-US" sz="1300" dirty="0">
                <a:solidFill>
                  <a:schemeClr val="tx1">
                    <a:lumMod val="75000"/>
                    <a:lumOff val="25000"/>
                  </a:schemeClr>
                </a:solidFill>
                <a:latin typeface="BIZ UDPゴシック" panose="020B0400000000000000" pitchFamily="50" charset="-128"/>
                <a:ea typeface="BIZ UDPゴシック" panose="020B0400000000000000" pitchFamily="50" charset="-128"/>
              </a:rPr>
              <a:t>地域別実行計画（</a:t>
            </a:r>
            <a:r>
              <a:rPr kumimoji="1" lang="en-US" altLang="ja-JP" sz="1300" dirty="0">
                <a:solidFill>
                  <a:schemeClr val="tx1">
                    <a:lumMod val="75000"/>
                    <a:lumOff val="25000"/>
                  </a:schemeClr>
                </a:solidFill>
                <a:latin typeface="BIZ UDPゴシック" panose="020B0400000000000000" pitchFamily="50" charset="-128"/>
                <a:ea typeface="BIZ UDPゴシック" panose="020B0400000000000000" pitchFamily="50" charset="-128"/>
              </a:rPr>
              <a:t>PI</a:t>
            </a:r>
            <a:r>
              <a:rPr kumimoji="1" lang="ja-JP" altLang="en-US" sz="1300" dirty="0">
                <a:solidFill>
                  <a:schemeClr val="tx1">
                    <a:lumMod val="75000"/>
                    <a:lumOff val="25000"/>
                  </a:schemeClr>
                </a:solidFill>
                <a:latin typeface="BIZ UDPゴシック" panose="020B0400000000000000" pitchFamily="50" charset="-128"/>
                <a:ea typeface="BIZ UDPゴシック" panose="020B0400000000000000" pitchFamily="50" charset="-128"/>
              </a:rPr>
              <a:t>手法の活用</a:t>
            </a:r>
            <a:r>
              <a:rPr lang="ja-JP" altLang="en-US" sz="1300" dirty="0">
                <a:solidFill>
                  <a:schemeClr val="tx1">
                    <a:lumMod val="75000"/>
                    <a:lumOff val="25000"/>
                  </a:schemeClr>
                </a:solidFill>
                <a:latin typeface="BIZ UDPゴシック" panose="020B0400000000000000" pitchFamily="50" charset="-128"/>
                <a:ea typeface="BIZ UDPゴシック" panose="020B0400000000000000" pitchFamily="50" charset="-128"/>
              </a:rPr>
              <a:t>）</a:t>
            </a:r>
            <a:endParaRPr kumimoji="1" lang="ja-JP" altLang="en-US" sz="1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cxnSp>
        <p:nvCxnSpPr>
          <p:cNvPr id="38" name="直線矢印コネクタ 37">
            <a:extLst>
              <a:ext uri="{FF2B5EF4-FFF2-40B4-BE49-F238E27FC236}">
                <a16:creationId xmlns:a16="http://schemas.microsoft.com/office/drawing/2014/main" id="{F10E3A36-CE0B-4A4C-B65A-224420AF568D}"/>
              </a:ext>
            </a:extLst>
          </p:cNvPr>
          <p:cNvCxnSpPr/>
          <p:nvPr/>
        </p:nvCxnSpPr>
        <p:spPr>
          <a:xfrm>
            <a:off x="6443661" y="3761882"/>
            <a:ext cx="2988000" cy="0"/>
          </a:xfrm>
          <a:prstGeom prst="straightConnector1">
            <a:avLst/>
          </a:prstGeom>
          <a:ln w="38100">
            <a:solidFill>
              <a:schemeClr val="tx1">
                <a:lumMod val="65000"/>
                <a:lumOff val="35000"/>
              </a:schemeClr>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39" name="直線矢印コネクタ 38">
            <a:extLst>
              <a:ext uri="{FF2B5EF4-FFF2-40B4-BE49-F238E27FC236}">
                <a16:creationId xmlns:a16="http://schemas.microsoft.com/office/drawing/2014/main" id="{4F272448-0B51-4EEE-8541-B95924FCDA02}"/>
              </a:ext>
            </a:extLst>
          </p:cNvPr>
          <p:cNvCxnSpPr/>
          <p:nvPr/>
        </p:nvCxnSpPr>
        <p:spPr>
          <a:xfrm>
            <a:off x="5017390" y="3761882"/>
            <a:ext cx="2016000" cy="0"/>
          </a:xfrm>
          <a:prstGeom prst="straightConnector1">
            <a:avLst/>
          </a:prstGeom>
          <a:ln w="38100">
            <a:solidFill>
              <a:schemeClr val="tx1">
                <a:lumMod val="65000"/>
                <a:lumOff val="35000"/>
              </a:schemeClr>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40" name="楕円 39">
            <a:extLst>
              <a:ext uri="{FF2B5EF4-FFF2-40B4-BE49-F238E27FC236}">
                <a16:creationId xmlns:a16="http://schemas.microsoft.com/office/drawing/2014/main" id="{0EDEA987-6988-42B0-B203-72322DA6ED89}"/>
              </a:ext>
            </a:extLst>
          </p:cNvPr>
          <p:cNvSpPr/>
          <p:nvPr/>
        </p:nvSpPr>
        <p:spPr>
          <a:xfrm>
            <a:off x="6351936" y="3689882"/>
            <a:ext cx="144000" cy="144000"/>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1" name="楕円 70">
            <a:extLst>
              <a:ext uri="{FF2B5EF4-FFF2-40B4-BE49-F238E27FC236}">
                <a16:creationId xmlns:a16="http://schemas.microsoft.com/office/drawing/2014/main" id="{1E86D919-E8D5-47EE-8808-92A6350190D5}"/>
              </a:ext>
            </a:extLst>
          </p:cNvPr>
          <p:cNvSpPr/>
          <p:nvPr/>
        </p:nvSpPr>
        <p:spPr>
          <a:xfrm>
            <a:off x="7856134" y="3684900"/>
            <a:ext cx="144000" cy="144000"/>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3" name="四角形: 角を丸くする 2">
            <a:extLst>
              <a:ext uri="{FF2B5EF4-FFF2-40B4-BE49-F238E27FC236}">
                <a16:creationId xmlns:a16="http://schemas.microsoft.com/office/drawing/2014/main" id="{D60CBECC-44F0-4509-8409-2FA384AA0FA1}"/>
              </a:ext>
            </a:extLst>
          </p:cNvPr>
          <p:cNvSpPr/>
          <p:nvPr/>
        </p:nvSpPr>
        <p:spPr>
          <a:xfrm>
            <a:off x="2419806" y="4478227"/>
            <a:ext cx="7076284" cy="1908000"/>
          </a:xfrm>
          <a:prstGeom prst="roundRect">
            <a:avLst>
              <a:gd name="adj" fmla="val 0"/>
            </a:avLst>
          </a:prstGeom>
          <a:solidFill>
            <a:schemeClr val="bg1">
              <a:lumMod val="75000"/>
              <a:alpha val="40000"/>
            </a:scheme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kumimoji="1" lang="ja-JP" altLang="en-US" sz="1300" dirty="0"/>
          </a:p>
        </p:txBody>
      </p:sp>
      <p:sp>
        <p:nvSpPr>
          <p:cNvPr id="46" name="テキスト ボックス 45">
            <a:extLst>
              <a:ext uri="{FF2B5EF4-FFF2-40B4-BE49-F238E27FC236}">
                <a16:creationId xmlns:a16="http://schemas.microsoft.com/office/drawing/2014/main" id="{1232C207-0DE5-4D77-AD66-B09CAE5FAC44}"/>
              </a:ext>
            </a:extLst>
          </p:cNvPr>
          <p:cNvSpPr txBox="1"/>
          <p:nvPr/>
        </p:nvSpPr>
        <p:spPr>
          <a:xfrm>
            <a:off x="2748244" y="4459521"/>
            <a:ext cx="4404102" cy="292388"/>
          </a:xfrm>
          <a:prstGeom prst="rect">
            <a:avLst/>
          </a:prstGeom>
          <a:noFill/>
        </p:spPr>
        <p:txBody>
          <a:bodyPr wrap="square" rtlCol="0">
            <a:spAutoFit/>
          </a:bodyPr>
          <a:lstStyle/>
          <a:p>
            <a:r>
              <a:rPr kumimoji="1" lang="ja-JP" altLang="en-US" sz="1300" dirty="0">
                <a:solidFill>
                  <a:srgbClr val="28467C"/>
                </a:solidFill>
                <a:latin typeface="BIZ UDPゴシック" panose="020B0400000000000000" pitchFamily="50" charset="-128"/>
                <a:ea typeface="BIZ UDPゴシック" panose="020B0400000000000000" pitchFamily="50" charset="-128"/>
              </a:rPr>
              <a:t>斎場再整備事業</a:t>
            </a:r>
          </a:p>
        </p:txBody>
      </p:sp>
      <p:cxnSp>
        <p:nvCxnSpPr>
          <p:cNvPr id="52" name="直線矢印コネクタ 51">
            <a:extLst>
              <a:ext uri="{FF2B5EF4-FFF2-40B4-BE49-F238E27FC236}">
                <a16:creationId xmlns:a16="http://schemas.microsoft.com/office/drawing/2014/main" id="{758E0B07-24F6-483E-AC49-F2C703830897}"/>
              </a:ext>
            </a:extLst>
          </p:cNvPr>
          <p:cNvCxnSpPr/>
          <p:nvPr/>
        </p:nvCxnSpPr>
        <p:spPr>
          <a:xfrm>
            <a:off x="5006184" y="4765563"/>
            <a:ext cx="4428000" cy="0"/>
          </a:xfrm>
          <a:prstGeom prst="straightConnector1">
            <a:avLst/>
          </a:prstGeom>
          <a:ln w="38100">
            <a:solidFill>
              <a:srgbClr val="28467C"/>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id="{DD92263B-A3D2-48DC-86C9-BF357F61A7DE}"/>
              </a:ext>
            </a:extLst>
          </p:cNvPr>
          <p:cNvCxnSpPr/>
          <p:nvPr/>
        </p:nvCxnSpPr>
        <p:spPr>
          <a:xfrm>
            <a:off x="2800965" y="4766488"/>
            <a:ext cx="2196000" cy="0"/>
          </a:xfrm>
          <a:prstGeom prst="straightConnector1">
            <a:avLst/>
          </a:prstGeom>
          <a:ln w="38100">
            <a:solidFill>
              <a:srgbClr val="28467C"/>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54" name="楕円 53">
            <a:extLst>
              <a:ext uri="{FF2B5EF4-FFF2-40B4-BE49-F238E27FC236}">
                <a16:creationId xmlns:a16="http://schemas.microsoft.com/office/drawing/2014/main" id="{1B4AA3E1-DB4C-4983-BF9D-DDC3BEE9B65C}"/>
              </a:ext>
            </a:extLst>
          </p:cNvPr>
          <p:cNvSpPr/>
          <p:nvPr/>
        </p:nvSpPr>
        <p:spPr>
          <a:xfrm>
            <a:off x="4947238" y="4684135"/>
            <a:ext cx="144000" cy="144000"/>
          </a:xfrm>
          <a:prstGeom prst="ellipse">
            <a:avLst/>
          </a:prstGeom>
          <a:solidFill>
            <a:srgbClr val="28467C"/>
          </a:solidFill>
          <a:ln>
            <a:solidFill>
              <a:srgbClr val="284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00" dirty="0">
              <a:latin typeface="BIZ UDPゴシック" panose="020B0400000000000000" pitchFamily="50" charset="-128"/>
              <a:ea typeface="BIZ UDPゴシック" panose="020B0400000000000000" pitchFamily="50" charset="-128"/>
            </a:endParaRPr>
          </a:p>
        </p:txBody>
      </p:sp>
      <p:sp>
        <p:nvSpPr>
          <p:cNvPr id="55" name="テキスト ボックス 54">
            <a:extLst>
              <a:ext uri="{FF2B5EF4-FFF2-40B4-BE49-F238E27FC236}">
                <a16:creationId xmlns:a16="http://schemas.microsoft.com/office/drawing/2014/main" id="{2165868E-96E4-4D63-9C21-52995DE31140}"/>
              </a:ext>
            </a:extLst>
          </p:cNvPr>
          <p:cNvSpPr txBox="1"/>
          <p:nvPr/>
        </p:nvSpPr>
        <p:spPr>
          <a:xfrm>
            <a:off x="2970876" y="4771427"/>
            <a:ext cx="4404102" cy="292388"/>
          </a:xfrm>
          <a:prstGeom prst="rect">
            <a:avLst/>
          </a:prstGeom>
          <a:noFill/>
        </p:spPr>
        <p:txBody>
          <a:bodyPr wrap="square" rtlCol="0">
            <a:spAutoFit/>
          </a:bodyPr>
          <a:lstStyle/>
          <a:p>
            <a:r>
              <a:rPr kumimoji="1" lang="ja-JP" altLang="en-US" sz="1300" dirty="0">
                <a:solidFill>
                  <a:srgbClr val="28467C"/>
                </a:solidFill>
                <a:latin typeface="BIZ UDPゴシック" panose="020B0400000000000000" pitchFamily="50" charset="-128"/>
                <a:ea typeface="BIZ UDPゴシック" panose="020B0400000000000000" pitchFamily="50" charset="-128"/>
              </a:rPr>
              <a:t>本庁舎北側公有地活用事業</a:t>
            </a:r>
          </a:p>
        </p:txBody>
      </p:sp>
      <p:cxnSp>
        <p:nvCxnSpPr>
          <p:cNvPr id="57" name="直線矢印コネクタ 56">
            <a:extLst>
              <a:ext uri="{FF2B5EF4-FFF2-40B4-BE49-F238E27FC236}">
                <a16:creationId xmlns:a16="http://schemas.microsoft.com/office/drawing/2014/main" id="{FAFB1D49-917E-4DB2-9AAE-F03A944DEB66}"/>
              </a:ext>
            </a:extLst>
          </p:cNvPr>
          <p:cNvCxnSpPr/>
          <p:nvPr/>
        </p:nvCxnSpPr>
        <p:spPr>
          <a:xfrm>
            <a:off x="4855191" y="5077677"/>
            <a:ext cx="4572000" cy="0"/>
          </a:xfrm>
          <a:prstGeom prst="straightConnector1">
            <a:avLst/>
          </a:prstGeom>
          <a:ln w="38100">
            <a:solidFill>
              <a:srgbClr val="28467C"/>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id="{3E1E607F-39A5-4106-B476-A40A237F9A27}"/>
              </a:ext>
            </a:extLst>
          </p:cNvPr>
          <p:cNvCxnSpPr/>
          <p:nvPr/>
        </p:nvCxnSpPr>
        <p:spPr>
          <a:xfrm>
            <a:off x="3141584" y="5088434"/>
            <a:ext cx="1692000" cy="0"/>
          </a:xfrm>
          <a:prstGeom prst="straightConnector1">
            <a:avLst/>
          </a:prstGeom>
          <a:ln w="38100">
            <a:solidFill>
              <a:srgbClr val="28467C"/>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59" name="楕円 58">
            <a:extLst>
              <a:ext uri="{FF2B5EF4-FFF2-40B4-BE49-F238E27FC236}">
                <a16:creationId xmlns:a16="http://schemas.microsoft.com/office/drawing/2014/main" id="{78F92AEA-ED9D-4E9B-9062-854251565BC0}"/>
              </a:ext>
            </a:extLst>
          </p:cNvPr>
          <p:cNvSpPr/>
          <p:nvPr/>
        </p:nvSpPr>
        <p:spPr>
          <a:xfrm>
            <a:off x="4786412" y="5015913"/>
            <a:ext cx="144000" cy="144000"/>
          </a:xfrm>
          <a:prstGeom prst="ellipse">
            <a:avLst/>
          </a:prstGeom>
          <a:solidFill>
            <a:srgbClr val="28467C"/>
          </a:solidFill>
          <a:ln>
            <a:solidFill>
              <a:srgbClr val="284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00" dirty="0">
              <a:latin typeface="BIZ UDPゴシック" panose="020B0400000000000000" pitchFamily="50" charset="-128"/>
              <a:ea typeface="BIZ UDPゴシック" panose="020B0400000000000000" pitchFamily="50" charset="-128"/>
            </a:endParaRPr>
          </a:p>
        </p:txBody>
      </p:sp>
      <p:cxnSp>
        <p:nvCxnSpPr>
          <p:cNvPr id="67" name="直線矢印コネクタ 66">
            <a:extLst>
              <a:ext uri="{FF2B5EF4-FFF2-40B4-BE49-F238E27FC236}">
                <a16:creationId xmlns:a16="http://schemas.microsoft.com/office/drawing/2014/main" id="{E7A34255-E478-4500-9FFC-4088537888F4}"/>
              </a:ext>
            </a:extLst>
          </p:cNvPr>
          <p:cNvCxnSpPr/>
          <p:nvPr/>
        </p:nvCxnSpPr>
        <p:spPr>
          <a:xfrm>
            <a:off x="8674543" y="5402854"/>
            <a:ext cx="756000" cy="0"/>
          </a:xfrm>
          <a:prstGeom prst="straightConnector1">
            <a:avLst/>
          </a:prstGeom>
          <a:ln w="38100">
            <a:solidFill>
              <a:srgbClr val="28467C"/>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id="{ECCFF28E-23D7-40F1-B3D6-83A7B51973AD}"/>
              </a:ext>
            </a:extLst>
          </p:cNvPr>
          <p:cNvCxnSpPr/>
          <p:nvPr/>
        </p:nvCxnSpPr>
        <p:spPr>
          <a:xfrm>
            <a:off x="3218227" y="5401056"/>
            <a:ext cx="5436000" cy="0"/>
          </a:xfrm>
          <a:prstGeom prst="straightConnector1">
            <a:avLst/>
          </a:prstGeom>
          <a:ln w="38100">
            <a:solidFill>
              <a:srgbClr val="28467C"/>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69" name="楕円 68">
            <a:extLst>
              <a:ext uri="{FF2B5EF4-FFF2-40B4-BE49-F238E27FC236}">
                <a16:creationId xmlns:a16="http://schemas.microsoft.com/office/drawing/2014/main" id="{01621497-79D9-4138-AE51-173F2140B30A}"/>
              </a:ext>
            </a:extLst>
          </p:cNvPr>
          <p:cNvSpPr/>
          <p:nvPr/>
        </p:nvSpPr>
        <p:spPr>
          <a:xfrm>
            <a:off x="8611160" y="5333798"/>
            <a:ext cx="144000" cy="144000"/>
          </a:xfrm>
          <a:prstGeom prst="ellipse">
            <a:avLst/>
          </a:prstGeom>
          <a:solidFill>
            <a:srgbClr val="28467C"/>
          </a:solidFill>
          <a:ln>
            <a:solidFill>
              <a:srgbClr val="284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00" dirty="0">
              <a:latin typeface="BIZ UDPゴシック" panose="020B0400000000000000" pitchFamily="50" charset="-128"/>
              <a:ea typeface="BIZ UDPゴシック" panose="020B0400000000000000" pitchFamily="50" charset="-128"/>
            </a:endParaRPr>
          </a:p>
        </p:txBody>
      </p:sp>
      <p:sp>
        <p:nvSpPr>
          <p:cNvPr id="70" name="テキスト ボックス 69">
            <a:extLst>
              <a:ext uri="{FF2B5EF4-FFF2-40B4-BE49-F238E27FC236}">
                <a16:creationId xmlns:a16="http://schemas.microsoft.com/office/drawing/2014/main" id="{54F6A0B5-2246-4F18-881F-12B398C63392}"/>
              </a:ext>
            </a:extLst>
          </p:cNvPr>
          <p:cNvSpPr txBox="1"/>
          <p:nvPr/>
        </p:nvSpPr>
        <p:spPr>
          <a:xfrm>
            <a:off x="4227181" y="5394678"/>
            <a:ext cx="2186552" cy="292388"/>
          </a:xfrm>
          <a:prstGeom prst="rect">
            <a:avLst/>
          </a:prstGeom>
          <a:noFill/>
        </p:spPr>
        <p:txBody>
          <a:bodyPr wrap="square" rtlCol="0">
            <a:spAutoFit/>
          </a:bodyPr>
          <a:lstStyle/>
          <a:p>
            <a:r>
              <a:rPr kumimoji="1" lang="ja-JP" altLang="en-US" sz="1300" dirty="0">
                <a:solidFill>
                  <a:srgbClr val="28467C"/>
                </a:solidFill>
                <a:latin typeface="BIZ UDPゴシック" panose="020B0400000000000000" pitchFamily="50" charset="-128"/>
                <a:ea typeface="BIZ UDPゴシック" panose="020B0400000000000000" pitchFamily="50" charset="-128"/>
              </a:rPr>
              <a:t>中規模ホール整備事業</a:t>
            </a:r>
          </a:p>
        </p:txBody>
      </p:sp>
      <p:cxnSp>
        <p:nvCxnSpPr>
          <p:cNvPr id="72" name="直線矢印コネクタ 71">
            <a:extLst>
              <a:ext uri="{FF2B5EF4-FFF2-40B4-BE49-F238E27FC236}">
                <a16:creationId xmlns:a16="http://schemas.microsoft.com/office/drawing/2014/main" id="{DED9A2EE-9C26-4E11-B3D6-BBFC4B4280D2}"/>
              </a:ext>
            </a:extLst>
          </p:cNvPr>
          <p:cNvCxnSpPr/>
          <p:nvPr/>
        </p:nvCxnSpPr>
        <p:spPr>
          <a:xfrm>
            <a:off x="6842478" y="5690881"/>
            <a:ext cx="2592000" cy="0"/>
          </a:xfrm>
          <a:prstGeom prst="straightConnector1">
            <a:avLst/>
          </a:prstGeom>
          <a:ln w="38100">
            <a:solidFill>
              <a:srgbClr val="28467C"/>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id="{6598D1CA-07C6-4CF0-9619-25C86D54323E}"/>
              </a:ext>
            </a:extLst>
          </p:cNvPr>
          <p:cNvCxnSpPr/>
          <p:nvPr/>
        </p:nvCxnSpPr>
        <p:spPr>
          <a:xfrm>
            <a:off x="4180170" y="5690881"/>
            <a:ext cx="2592000" cy="0"/>
          </a:xfrm>
          <a:prstGeom prst="straightConnector1">
            <a:avLst/>
          </a:prstGeom>
          <a:ln w="38100">
            <a:solidFill>
              <a:srgbClr val="28467C"/>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74" name="楕円 73">
            <a:extLst>
              <a:ext uri="{FF2B5EF4-FFF2-40B4-BE49-F238E27FC236}">
                <a16:creationId xmlns:a16="http://schemas.microsoft.com/office/drawing/2014/main" id="{B2DFC47F-C64F-44D9-8984-C398D586EF5C}"/>
              </a:ext>
            </a:extLst>
          </p:cNvPr>
          <p:cNvSpPr/>
          <p:nvPr/>
        </p:nvSpPr>
        <p:spPr>
          <a:xfrm>
            <a:off x="6736671" y="5611993"/>
            <a:ext cx="144000" cy="144000"/>
          </a:xfrm>
          <a:prstGeom prst="ellipse">
            <a:avLst/>
          </a:prstGeom>
          <a:solidFill>
            <a:srgbClr val="28467C"/>
          </a:solidFill>
          <a:ln>
            <a:solidFill>
              <a:srgbClr val="284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00" dirty="0">
              <a:latin typeface="BIZ UDPゴシック" panose="020B0400000000000000" pitchFamily="50" charset="-128"/>
              <a:ea typeface="BIZ UDPゴシック" panose="020B0400000000000000" pitchFamily="50" charset="-128"/>
            </a:endParaRPr>
          </a:p>
        </p:txBody>
      </p:sp>
      <p:sp>
        <p:nvSpPr>
          <p:cNvPr id="75" name="テキスト ボックス 74">
            <a:extLst>
              <a:ext uri="{FF2B5EF4-FFF2-40B4-BE49-F238E27FC236}">
                <a16:creationId xmlns:a16="http://schemas.microsoft.com/office/drawing/2014/main" id="{AE8842F3-D8A0-4D98-BE73-27EC2743A087}"/>
              </a:ext>
            </a:extLst>
          </p:cNvPr>
          <p:cNvSpPr txBox="1"/>
          <p:nvPr/>
        </p:nvSpPr>
        <p:spPr>
          <a:xfrm>
            <a:off x="3234490" y="5094294"/>
            <a:ext cx="3346761" cy="292388"/>
          </a:xfrm>
          <a:prstGeom prst="rect">
            <a:avLst/>
          </a:prstGeom>
          <a:noFill/>
        </p:spPr>
        <p:txBody>
          <a:bodyPr wrap="square" rtlCol="0">
            <a:spAutoFit/>
          </a:bodyPr>
          <a:lstStyle/>
          <a:p>
            <a:r>
              <a:rPr lang="ja-JP" altLang="en-US" sz="1300" dirty="0">
                <a:solidFill>
                  <a:srgbClr val="28467C"/>
                </a:solidFill>
                <a:latin typeface="BIZ UDPゴシック" panose="020B0400000000000000" pitchFamily="50" charset="-128"/>
                <a:ea typeface="BIZ UDPゴシック" panose="020B0400000000000000" pitchFamily="50" charset="-128"/>
              </a:rPr>
              <a:t>公設地方卸売市場再整備事業</a:t>
            </a:r>
            <a:endParaRPr kumimoji="1" lang="ja-JP" altLang="en-US" sz="1300" dirty="0">
              <a:solidFill>
                <a:srgbClr val="28467C"/>
              </a:solidFill>
              <a:latin typeface="BIZ UDPゴシック" panose="020B0400000000000000" pitchFamily="50" charset="-128"/>
              <a:ea typeface="BIZ UDPゴシック" panose="020B0400000000000000" pitchFamily="50" charset="-128"/>
            </a:endParaRPr>
          </a:p>
        </p:txBody>
      </p:sp>
      <p:cxnSp>
        <p:nvCxnSpPr>
          <p:cNvPr id="76" name="直線矢印コネクタ 75">
            <a:extLst>
              <a:ext uri="{FF2B5EF4-FFF2-40B4-BE49-F238E27FC236}">
                <a16:creationId xmlns:a16="http://schemas.microsoft.com/office/drawing/2014/main" id="{CD4CB705-0D02-4615-B2A8-05D284B40536}"/>
              </a:ext>
            </a:extLst>
          </p:cNvPr>
          <p:cNvCxnSpPr/>
          <p:nvPr/>
        </p:nvCxnSpPr>
        <p:spPr>
          <a:xfrm>
            <a:off x="8287267" y="6010698"/>
            <a:ext cx="1152000" cy="0"/>
          </a:xfrm>
          <a:prstGeom prst="straightConnector1">
            <a:avLst/>
          </a:prstGeom>
          <a:ln w="38100">
            <a:solidFill>
              <a:srgbClr val="28467C"/>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7" name="直線矢印コネクタ 76">
            <a:extLst>
              <a:ext uri="{FF2B5EF4-FFF2-40B4-BE49-F238E27FC236}">
                <a16:creationId xmlns:a16="http://schemas.microsoft.com/office/drawing/2014/main" id="{515EE817-2370-4DD6-B473-8B740570501E}"/>
              </a:ext>
            </a:extLst>
          </p:cNvPr>
          <p:cNvCxnSpPr/>
          <p:nvPr/>
        </p:nvCxnSpPr>
        <p:spPr>
          <a:xfrm>
            <a:off x="5993304" y="5993515"/>
            <a:ext cx="2160000" cy="0"/>
          </a:xfrm>
          <a:prstGeom prst="straightConnector1">
            <a:avLst/>
          </a:prstGeom>
          <a:ln w="38100">
            <a:solidFill>
              <a:srgbClr val="28467C"/>
            </a:solidFill>
            <a:prstDash val="sysDash"/>
            <a:tailEnd type="none" w="lg" len="lg"/>
          </a:ln>
        </p:spPr>
        <p:style>
          <a:lnRef idx="1">
            <a:schemeClr val="accent1"/>
          </a:lnRef>
          <a:fillRef idx="0">
            <a:schemeClr val="accent1"/>
          </a:fillRef>
          <a:effectRef idx="0">
            <a:schemeClr val="accent1"/>
          </a:effectRef>
          <a:fontRef idx="minor">
            <a:schemeClr val="tx1"/>
          </a:fontRef>
        </p:style>
      </p:cxnSp>
      <p:sp>
        <p:nvSpPr>
          <p:cNvPr id="78" name="楕円 77">
            <a:extLst>
              <a:ext uri="{FF2B5EF4-FFF2-40B4-BE49-F238E27FC236}">
                <a16:creationId xmlns:a16="http://schemas.microsoft.com/office/drawing/2014/main" id="{0EE2C0CD-B58F-4582-B807-83F29B90D35E}"/>
              </a:ext>
            </a:extLst>
          </p:cNvPr>
          <p:cNvSpPr/>
          <p:nvPr/>
        </p:nvSpPr>
        <p:spPr>
          <a:xfrm>
            <a:off x="8137089" y="5928978"/>
            <a:ext cx="144000" cy="144000"/>
          </a:xfrm>
          <a:prstGeom prst="ellipse">
            <a:avLst/>
          </a:prstGeom>
          <a:solidFill>
            <a:srgbClr val="28467C"/>
          </a:solidFill>
          <a:ln>
            <a:solidFill>
              <a:srgbClr val="284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00" dirty="0">
              <a:latin typeface="BIZ UDPゴシック" panose="020B0400000000000000" pitchFamily="50" charset="-128"/>
              <a:ea typeface="BIZ UDPゴシック" panose="020B0400000000000000" pitchFamily="50" charset="-128"/>
            </a:endParaRPr>
          </a:p>
        </p:txBody>
      </p:sp>
      <p:sp>
        <p:nvSpPr>
          <p:cNvPr id="80" name="楕円 79">
            <a:extLst>
              <a:ext uri="{FF2B5EF4-FFF2-40B4-BE49-F238E27FC236}">
                <a16:creationId xmlns:a16="http://schemas.microsoft.com/office/drawing/2014/main" id="{AE797FCB-4027-451C-B927-6AFACF7982D5}"/>
              </a:ext>
            </a:extLst>
          </p:cNvPr>
          <p:cNvSpPr/>
          <p:nvPr/>
        </p:nvSpPr>
        <p:spPr>
          <a:xfrm>
            <a:off x="8510227" y="5921515"/>
            <a:ext cx="144000" cy="144000"/>
          </a:xfrm>
          <a:prstGeom prst="ellipse">
            <a:avLst/>
          </a:prstGeom>
          <a:solidFill>
            <a:srgbClr val="28467C"/>
          </a:solidFill>
          <a:ln>
            <a:solidFill>
              <a:srgbClr val="2846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00" dirty="0">
              <a:latin typeface="BIZ UDPゴシック" panose="020B0400000000000000" pitchFamily="50" charset="-128"/>
              <a:ea typeface="BIZ UDPゴシック" panose="020B0400000000000000" pitchFamily="50" charset="-128"/>
            </a:endParaRPr>
          </a:p>
        </p:txBody>
      </p:sp>
      <p:sp>
        <p:nvSpPr>
          <p:cNvPr id="81" name="テキスト ボックス 80">
            <a:extLst>
              <a:ext uri="{FF2B5EF4-FFF2-40B4-BE49-F238E27FC236}">
                <a16:creationId xmlns:a16="http://schemas.microsoft.com/office/drawing/2014/main" id="{08C7EC90-E5C4-4F85-989C-6E8945650110}"/>
              </a:ext>
            </a:extLst>
          </p:cNvPr>
          <p:cNvSpPr txBox="1"/>
          <p:nvPr/>
        </p:nvSpPr>
        <p:spPr>
          <a:xfrm>
            <a:off x="5972125" y="5694447"/>
            <a:ext cx="3628993" cy="292388"/>
          </a:xfrm>
          <a:prstGeom prst="rect">
            <a:avLst/>
          </a:prstGeom>
          <a:noFill/>
        </p:spPr>
        <p:txBody>
          <a:bodyPr wrap="square" rtlCol="0">
            <a:spAutoFit/>
          </a:bodyPr>
          <a:lstStyle/>
          <a:p>
            <a:r>
              <a:rPr kumimoji="1" lang="ja-JP" altLang="en-US" sz="1300" dirty="0">
                <a:solidFill>
                  <a:srgbClr val="28467C"/>
                </a:solidFill>
                <a:latin typeface="BIZ UDPゴシック" panose="020B0400000000000000" pitchFamily="50" charset="-128"/>
                <a:ea typeface="BIZ UDPゴシック" panose="020B0400000000000000" pitchFamily="50" charset="-128"/>
              </a:rPr>
              <a:t>大沢野及び大山地域複合施設整備事業</a:t>
            </a:r>
          </a:p>
        </p:txBody>
      </p:sp>
      <p:cxnSp>
        <p:nvCxnSpPr>
          <p:cNvPr id="83" name="直線矢印コネクタ 82">
            <a:extLst>
              <a:ext uri="{FF2B5EF4-FFF2-40B4-BE49-F238E27FC236}">
                <a16:creationId xmlns:a16="http://schemas.microsoft.com/office/drawing/2014/main" id="{46FA76BB-1627-4885-B697-1ED6E33E45AE}"/>
              </a:ext>
            </a:extLst>
          </p:cNvPr>
          <p:cNvCxnSpPr/>
          <p:nvPr/>
        </p:nvCxnSpPr>
        <p:spPr>
          <a:xfrm>
            <a:off x="5375017" y="6271668"/>
            <a:ext cx="4068000" cy="0"/>
          </a:xfrm>
          <a:prstGeom prst="straightConnector1">
            <a:avLst/>
          </a:prstGeom>
          <a:ln w="38100">
            <a:solidFill>
              <a:srgbClr val="28467C"/>
            </a:solidFill>
            <a:prstDash val="sysDash"/>
            <a:tailEnd type="triangle" w="lg" len="lg"/>
          </a:ln>
        </p:spPr>
        <p:style>
          <a:lnRef idx="1">
            <a:schemeClr val="accent1"/>
          </a:lnRef>
          <a:fillRef idx="0">
            <a:schemeClr val="accent1"/>
          </a:fillRef>
          <a:effectRef idx="0">
            <a:schemeClr val="accent1"/>
          </a:effectRef>
          <a:fontRef idx="minor">
            <a:schemeClr val="tx1"/>
          </a:fontRef>
        </p:style>
      </p:cxnSp>
      <p:sp>
        <p:nvSpPr>
          <p:cNvPr id="84" name="テキスト ボックス 83">
            <a:extLst>
              <a:ext uri="{FF2B5EF4-FFF2-40B4-BE49-F238E27FC236}">
                <a16:creationId xmlns:a16="http://schemas.microsoft.com/office/drawing/2014/main" id="{460E2347-11B4-48CD-BA21-BA6F6BE620EB}"/>
              </a:ext>
            </a:extLst>
          </p:cNvPr>
          <p:cNvSpPr txBox="1"/>
          <p:nvPr/>
        </p:nvSpPr>
        <p:spPr>
          <a:xfrm>
            <a:off x="5423299" y="5981720"/>
            <a:ext cx="2449771" cy="292388"/>
          </a:xfrm>
          <a:prstGeom prst="rect">
            <a:avLst/>
          </a:prstGeom>
          <a:noFill/>
        </p:spPr>
        <p:txBody>
          <a:bodyPr wrap="square" rtlCol="0">
            <a:spAutoFit/>
          </a:bodyPr>
          <a:lstStyle/>
          <a:p>
            <a:r>
              <a:rPr kumimoji="1" lang="ja-JP" altLang="en-US" sz="1300" dirty="0">
                <a:solidFill>
                  <a:srgbClr val="28467C"/>
                </a:solidFill>
                <a:latin typeface="BIZ UDPゴシック" panose="020B0400000000000000" pitchFamily="50" charset="-128"/>
                <a:ea typeface="BIZ UDPゴシック" panose="020B0400000000000000" pitchFamily="50" charset="-128"/>
              </a:rPr>
              <a:t>総合体育館運営等事業</a:t>
            </a:r>
          </a:p>
        </p:txBody>
      </p:sp>
      <p:sp>
        <p:nvSpPr>
          <p:cNvPr id="93" name="テキスト ボックス 92">
            <a:extLst>
              <a:ext uri="{FF2B5EF4-FFF2-40B4-BE49-F238E27FC236}">
                <a16:creationId xmlns:a16="http://schemas.microsoft.com/office/drawing/2014/main" id="{0433DCED-54CB-40DF-8102-479012AF4498}"/>
              </a:ext>
            </a:extLst>
          </p:cNvPr>
          <p:cNvSpPr txBox="1"/>
          <p:nvPr/>
        </p:nvSpPr>
        <p:spPr>
          <a:xfrm>
            <a:off x="2447284" y="6002090"/>
            <a:ext cx="1541885" cy="292388"/>
          </a:xfrm>
          <a:prstGeom prst="rect">
            <a:avLst/>
          </a:prstGeom>
          <a:noFill/>
        </p:spPr>
        <p:txBody>
          <a:bodyPr wrap="square" rtlCol="0">
            <a:spAutoFit/>
          </a:bodyPr>
          <a:lstStyle/>
          <a:p>
            <a:r>
              <a:rPr kumimoji="1" lang="ja-JP" altLang="en-US" sz="1300" dirty="0">
                <a:solidFill>
                  <a:schemeClr val="tx1">
                    <a:lumMod val="65000"/>
                    <a:lumOff val="35000"/>
                  </a:schemeClr>
                </a:solidFill>
                <a:latin typeface="BIZ UDPゴシック" panose="020B0400000000000000" pitchFamily="50" charset="-128"/>
                <a:ea typeface="BIZ UDPゴシック" panose="020B0400000000000000" pitchFamily="50" charset="-128"/>
              </a:rPr>
              <a:t>個別事業</a:t>
            </a:r>
          </a:p>
        </p:txBody>
      </p:sp>
      <p:sp>
        <p:nvSpPr>
          <p:cNvPr id="60" name="楕円 24">
            <a:extLst>
              <a:ext uri="{FF2B5EF4-FFF2-40B4-BE49-F238E27FC236}">
                <a16:creationId xmlns:a16="http://schemas.microsoft.com/office/drawing/2014/main" id="{26340D65-729C-4DED-904C-271113D43667}"/>
              </a:ext>
            </a:extLst>
          </p:cNvPr>
          <p:cNvSpPr/>
          <p:nvPr/>
        </p:nvSpPr>
        <p:spPr>
          <a:xfrm>
            <a:off x="1483139" y="3070475"/>
            <a:ext cx="144000" cy="144000"/>
          </a:xfrm>
          <a:prstGeom prst="ellips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5E2B6920-A552-4C55-AF82-6915737CD34E}"/>
              </a:ext>
            </a:extLst>
          </p:cNvPr>
          <p:cNvSpPr txBox="1"/>
          <p:nvPr/>
        </p:nvSpPr>
        <p:spPr>
          <a:xfrm>
            <a:off x="783052" y="2817984"/>
            <a:ext cx="1605578" cy="292388"/>
          </a:xfrm>
          <a:prstGeom prst="rect">
            <a:avLst/>
          </a:prstGeom>
          <a:noFill/>
        </p:spPr>
        <p:txBody>
          <a:bodyPr wrap="square" rtlCol="0">
            <a:spAutoFit/>
          </a:bodyPr>
          <a:lstStyle/>
          <a:p>
            <a:r>
              <a:rPr lang="ja-JP" altLang="en-US" sz="1300" dirty="0">
                <a:solidFill>
                  <a:schemeClr val="tx1">
                    <a:lumMod val="75000"/>
                    <a:lumOff val="25000"/>
                  </a:schemeClr>
                </a:solidFill>
                <a:latin typeface="BIZ UDPゴシック" panose="020B0400000000000000" pitchFamily="50" charset="-128"/>
                <a:ea typeface="BIZ UDPゴシック" panose="020B0400000000000000" pitchFamily="50" charset="-128"/>
              </a:rPr>
              <a:t>現状把握、推計等</a:t>
            </a:r>
            <a:endParaRPr kumimoji="1" lang="ja-JP" altLang="en-US" sz="1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6" name="正方形/長方形 5"/>
          <p:cNvSpPr/>
          <p:nvPr/>
        </p:nvSpPr>
        <p:spPr>
          <a:xfrm>
            <a:off x="667637" y="2057402"/>
            <a:ext cx="8603333" cy="288000"/>
          </a:xfrm>
          <a:prstGeom prst="rect">
            <a:avLst/>
          </a:prstGeom>
          <a:ln>
            <a:solidFill>
              <a:srgbClr val="28467C"/>
            </a:solidFill>
            <a:prstDash val="lgDash"/>
          </a:ln>
        </p:spPr>
        <p:style>
          <a:lnRef idx="2">
            <a:schemeClr val="accent5"/>
          </a:lnRef>
          <a:fillRef idx="1">
            <a:schemeClr val="lt1"/>
          </a:fillRef>
          <a:effectRef idx="0">
            <a:schemeClr val="accent5"/>
          </a:effectRef>
          <a:fontRef idx="minor">
            <a:schemeClr val="dk1"/>
          </a:fontRef>
        </p:style>
        <p:txBody>
          <a:bodyPr rtlCol="0" anchor="ctr"/>
          <a:lstStyle/>
          <a:p>
            <a:r>
              <a:rPr lang="ja-JP" altLang="en-US" sz="1300" dirty="0">
                <a:solidFill>
                  <a:schemeClr val="tx1">
                    <a:lumMod val="75000"/>
                    <a:lumOff val="25000"/>
                  </a:schemeClr>
                </a:solidFill>
                <a:latin typeface="BIZ UDPゴシック" panose="020B0400000000000000" pitchFamily="50" charset="-128"/>
                <a:ea typeface="BIZ UDPゴシック" panose="020B0400000000000000" pitchFamily="50" charset="-128"/>
              </a:rPr>
              <a:t>（関連部署①）　財務部管財課 ： 普通財産の管理、庁舎管理等　　　（関連部署②）　建設部営繕課：市有財産の維持修繕</a:t>
            </a:r>
            <a:endParaRPr lang="en-US" altLang="ja-JP" sz="13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4125569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rPr>
              <a:t>首長の理解・トップダウン</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3" name="図 2"/>
          <p:cNvPicPr>
            <a:picLocks noChangeAspect="1"/>
          </p:cNvPicPr>
          <p:nvPr/>
        </p:nvPicPr>
        <p:blipFill>
          <a:blip r:embed="rId2"/>
          <a:stretch>
            <a:fillRect/>
          </a:stretch>
        </p:blipFill>
        <p:spPr>
          <a:xfrm>
            <a:off x="44512" y="590318"/>
            <a:ext cx="9731903" cy="5868121"/>
          </a:xfrm>
          <a:prstGeom prst="rect">
            <a:avLst/>
          </a:prstGeom>
        </p:spPr>
      </p:pic>
    </p:spTree>
    <p:extLst>
      <p:ext uri="{BB962C8B-B14F-4D97-AF65-F5344CB8AC3E}">
        <p14:creationId xmlns:p14="http://schemas.microsoft.com/office/powerpoint/2010/main" val="415779232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矢印: 上向き折線 50">
            <a:extLst>
              <a:ext uri="{FF2B5EF4-FFF2-40B4-BE49-F238E27FC236}">
                <a16:creationId xmlns:a16="http://schemas.microsoft.com/office/drawing/2014/main" id="{AA3138DD-01CD-4BD5-97E0-FAB6B9B55FE5}"/>
              </a:ext>
            </a:extLst>
          </p:cNvPr>
          <p:cNvSpPr/>
          <p:nvPr/>
        </p:nvSpPr>
        <p:spPr>
          <a:xfrm rot="5400000">
            <a:off x="-140788" y="2334364"/>
            <a:ext cx="1619421" cy="534126"/>
          </a:xfrm>
          <a:prstGeom prst="bentUpArrow">
            <a:avLst>
              <a:gd name="adj1" fmla="val 30189"/>
              <a:gd name="adj2" fmla="val 49021"/>
              <a:gd name="adj3" fmla="val 44779"/>
            </a:avLst>
          </a:prstGeom>
          <a:gradFill>
            <a:gsLst>
              <a:gs pos="9766">
                <a:srgbClr val="FFDE76"/>
              </a:gs>
              <a:gs pos="0">
                <a:srgbClr val="FFE89F"/>
              </a:gs>
              <a:gs pos="69000">
                <a:srgbClr val="FBA305"/>
              </a:gs>
              <a:gs pos="38000">
                <a:srgbClr val="FFC000"/>
              </a:gs>
              <a:gs pos="100000">
                <a:srgbClr val="F88008"/>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52" name="正方形/長方形 51">
            <a:extLst>
              <a:ext uri="{FF2B5EF4-FFF2-40B4-BE49-F238E27FC236}">
                <a16:creationId xmlns:a16="http://schemas.microsoft.com/office/drawing/2014/main" id="{9AD2FD6D-F793-46B9-A69E-DA11C8FF403D}"/>
              </a:ext>
            </a:extLst>
          </p:cNvPr>
          <p:cNvSpPr/>
          <p:nvPr/>
        </p:nvSpPr>
        <p:spPr>
          <a:xfrm>
            <a:off x="1880840" y="4049941"/>
            <a:ext cx="7192506" cy="1008000"/>
          </a:xfrm>
          <a:prstGeom prst="rect">
            <a:avLst/>
          </a:prstGeom>
          <a:solidFill>
            <a:srgbClr val="F88919"/>
          </a:solidFill>
          <a:ln>
            <a:noFill/>
          </a:ln>
          <a:effectLst>
            <a:glow rad="266700">
              <a:srgbClr val="F88919">
                <a:alpha val="94000"/>
              </a:srgbClr>
            </a:glow>
            <a:softEdge rad="63500"/>
          </a:effectLst>
        </p:spPr>
        <p:style>
          <a:lnRef idx="2">
            <a:schemeClr val="accent2"/>
          </a:lnRef>
          <a:fillRef idx="1">
            <a:schemeClr val="lt1"/>
          </a:fillRef>
          <a:effectRef idx="0">
            <a:schemeClr val="accent2"/>
          </a:effectRef>
          <a:fontRef idx="minor">
            <a:schemeClr val="dk1"/>
          </a:fontRef>
        </p:style>
        <p:txBody>
          <a:bodyPr rtlCol="0" anchor="ctr"/>
          <a:lstStyle/>
          <a:p>
            <a:r>
              <a:rPr lang="ja-JP" altLang="en-US" sz="2000" dirty="0">
                <a:solidFill>
                  <a:schemeClr val="bg2">
                    <a:lumMod val="25000"/>
                  </a:schemeClr>
                </a:solidFill>
                <a:latin typeface="HGPｺﾞｼｯｸM" panose="020B0600000000000000" pitchFamily="50" charset="-128"/>
                <a:ea typeface="HGPｺﾞｼｯｸM" panose="020B0600000000000000" pitchFamily="50" charset="-128"/>
              </a:rPr>
              <a:t>　</a:t>
            </a:r>
          </a:p>
        </p:txBody>
      </p:sp>
      <p:sp>
        <p:nvSpPr>
          <p:cNvPr id="2" name="タイトル 1">
            <a:extLst>
              <a:ext uri="{FF2B5EF4-FFF2-40B4-BE49-F238E27FC236}">
                <a16:creationId xmlns:a16="http://schemas.microsoft.com/office/drawing/2014/main" id="{8B825EDE-A52F-488F-AA4C-37D332B1D5F2}"/>
              </a:ext>
            </a:extLst>
          </p:cNvPr>
          <p:cNvSpPr>
            <a:spLocks noGrp="1"/>
          </p:cNvSpPr>
          <p:nvPr>
            <p:ph type="title"/>
          </p:nvPr>
        </p:nvSpPr>
        <p:spPr/>
        <p:txBody>
          <a:bodyPr>
            <a:normAutofit fontScale="90000"/>
          </a:bodyPr>
          <a:lstStyle/>
          <a:p>
            <a:r>
              <a:rPr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rPr>
              <a:t>PPP/PFI</a:t>
            </a: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rPr>
              <a:t>を推進する上での課題に対する富山市の取組と効果（２／２）</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95CA11F1-1F18-44B5-91D1-FED3D7FC7683}"/>
              </a:ext>
            </a:extLst>
          </p:cNvPr>
          <p:cNvSpPr/>
          <p:nvPr/>
        </p:nvSpPr>
        <p:spPr>
          <a:xfrm>
            <a:off x="950623" y="2721781"/>
            <a:ext cx="7745012" cy="1008000"/>
          </a:xfrm>
          <a:prstGeom prst="rect">
            <a:avLst/>
          </a:prstGeom>
          <a:solidFill>
            <a:srgbClr val="FFE89F"/>
          </a:solidFill>
          <a:ln>
            <a:noFill/>
          </a:ln>
          <a:effectLst>
            <a:softEdge rad="63500"/>
          </a:effectLst>
        </p:spPr>
        <p:style>
          <a:lnRef idx="2">
            <a:schemeClr val="accent2"/>
          </a:lnRef>
          <a:fillRef idx="1">
            <a:schemeClr val="lt1"/>
          </a:fillRef>
          <a:effectRef idx="0">
            <a:schemeClr val="accent2"/>
          </a:effectRef>
          <a:fontRef idx="minor">
            <a:schemeClr val="dk1"/>
          </a:fontRef>
        </p:style>
        <p:txBody>
          <a:bodyPr rtlCol="0" anchor="ctr"/>
          <a:lstStyle/>
          <a:p>
            <a:r>
              <a:rPr lang="ja-JP" altLang="en-US" sz="2000" dirty="0">
                <a:solidFill>
                  <a:schemeClr val="bg2">
                    <a:lumMod val="25000"/>
                  </a:schemeClr>
                </a:solidFill>
                <a:latin typeface="HGPｺﾞｼｯｸM" panose="020B0600000000000000" pitchFamily="50" charset="-128"/>
                <a:ea typeface="HGPｺﾞｼｯｸM" panose="020B0600000000000000" pitchFamily="50" charset="-128"/>
              </a:rPr>
              <a:t>　</a:t>
            </a:r>
          </a:p>
        </p:txBody>
      </p:sp>
      <p:sp>
        <p:nvSpPr>
          <p:cNvPr id="8" name="正方形/長方形 7">
            <a:extLst>
              <a:ext uri="{FF2B5EF4-FFF2-40B4-BE49-F238E27FC236}">
                <a16:creationId xmlns:a16="http://schemas.microsoft.com/office/drawing/2014/main" id="{003790CC-B93B-441C-BE6C-2B4AC200BF75}"/>
              </a:ext>
            </a:extLst>
          </p:cNvPr>
          <p:cNvSpPr/>
          <p:nvPr/>
        </p:nvSpPr>
        <p:spPr>
          <a:xfrm>
            <a:off x="988366" y="2783870"/>
            <a:ext cx="532800" cy="864000"/>
          </a:xfrm>
          <a:prstGeom prst="rect">
            <a:avLst/>
          </a:prstGeom>
          <a:solidFill>
            <a:srgbClr val="FFC000"/>
          </a:solidFill>
          <a:ln>
            <a:noFill/>
          </a:ln>
          <a:effectLst>
            <a:glow rad="63500">
              <a:srgbClr val="FFBF05"/>
            </a:glow>
            <a:softEdge rad="31750"/>
          </a:effectLst>
        </p:spPr>
        <p:style>
          <a:lnRef idx="3">
            <a:schemeClr val="lt1"/>
          </a:lnRef>
          <a:fillRef idx="1">
            <a:schemeClr val="accent2"/>
          </a:fillRef>
          <a:effectRef idx="1">
            <a:schemeClr val="accent2"/>
          </a:effectRef>
          <a:fontRef idx="minor">
            <a:schemeClr val="lt1"/>
          </a:fontRef>
        </p:style>
        <p:txBody>
          <a:bodyPr vert="eaVert" rtlCol="0" anchor="ctr"/>
          <a:lstStyle/>
          <a:p>
            <a:pPr algn="ctr"/>
            <a:r>
              <a:rPr lang="ja-JP" altLang="en-US" sz="2000" b="1" dirty="0">
                <a:solidFill>
                  <a:schemeClr val="bg1"/>
                </a:solidFill>
                <a:latin typeface="HGPｺﾞｼｯｸM" panose="020B0600000000000000" pitchFamily="50" charset="-128"/>
                <a:ea typeface="HGPｺﾞｼｯｸM" panose="020B0600000000000000" pitchFamily="50" charset="-128"/>
              </a:rPr>
              <a:t>取組</a:t>
            </a:r>
          </a:p>
        </p:txBody>
      </p:sp>
      <p:sp>
        <p:nvSpPr>
          <p:cNvPr id="9" name="テキスト ボックス 8">
            <a:extLst>
              <a:ext uri="{FF2B5EF4-FFF2-40B4-BE49-F238E27FC236}">
                <a16:creationId xmlns:a16="http://schemas.microsoft.com/office/drawing/2014/main" id="{C05BD569-BC4F-4601-9C1D-D4DB2B12723C}"/>
              </a:ext>
            </a:extLst>
          </p:cNvPr>
          <p:cNvSpPr txBox="1"/>
          <p:nvPr/>
        </p:nvSpPr>
        <p:spPr>
          <a:xfrm>
            <a:off x="1763001" y="2884230"/>
            <a:ext cx="5866515" cy="661720"/>
          </a:xfrm>
          <a:prstGeom prst="rect">
            <a:avLst/>
          </a:prstGeom>
          <a:noFill/>
        </p:spPr>
        <p:txBody>
          <a:bodyPr wrap="square" rtlCol="0">
            <a:spAutoFit/>
          </a:bodyPr>
          <a:lstStyle/>
          <a:p>
            <a:r>
              <a:rPr kumimoji="1" lang="ja-JP" altLang="en-US" dirty="0">
                <a:solidFill>
                  <a:srgbClr val="FF4747"/>
                </a:solidFill>
                <a:latin typeface="HGPｺﾞｼｯｸM" panose="020B0600000000000000" pitchFamily="50" charset="-128"/>
                <a:ea typeface="HGPｺﾞｼｯｸM" panose="020B0600000000000000" pitchFamily="50" charset="-128"/>
              </a:rPr>
              <a:t>■</a:t>
            </a:r>
            <a:r>
              <a:rPr lang="ja-JP" altLang="en-US" dirty="0">
                <a:solidFill>
                  <a:srgbClr val="FF4747"/>
                </a:solidFill>
                <a:latin typeface="HGPｺﾞｼｯｸM" panose="020B0600000000000000" pitchFamily="50" charset="-128"/>
                <a:ea typeface="HGPｺﾞｼｯｸM" panose="020B0600000000000000" pitchFamily="50" charset="-128"/>
              </a:rPr>
              <a:t>とやま地域プラットフォーム　</a:t>
            </a:r>
          </a:p>
          <a:p>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その他、各種団体での研修会等を実施</a:t>
            </a:r>
            <a:endParaRPr kumimoji="1"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endParaRPr>
          </a:p>
        </p:txBody>
      </p:sp>
      <p:sp>
        <p:nvSpPr>
          <p:cNvPr id="12" name="テキスト ボックス 11">
            <a:extLst>
              <a:ext uri="{FF2B5EF4-FFF2-40B4-BE49-F238E27FC236}">
                <a16:creationId xmlns:a16="http://schemas.microsoft.com/office/drawing/2014/main" id="{F5C8E061-B5BA-464E-A989-B8429ECABC13}"/>
              </a:ext>
            </a:extLst>
          </p:cNvPr>
          <p:cNvSpPr txBox="1"/>
          <p:nvPr/>
        </p:nvSpPr>
        <p:spPr>
          <a:xfrm>
            <a:off x="2462450" y="4017901"/>
            <a:ext cx="5216793" cy="1092607"/>
          </a:xfrm>
          <a:prstGeom prst="rect">
            <a:avLst/>
          </a:prstGeom>
          <a:noFill/>
        </p:spPr>
        <p:txBody>
          <a:bodyPr wrap="square" rtlCol="0">
            <a:spAutoFit/>
          </a:bodyPr>
          <a:lstStyle/>
          <a:p>
            <a:pPr>
              <a:lnSpc>
                <a:spcPts val="2600"/>
              </a:lnSpc>
            </a:pPr>
            <a:r>
              <a:rPr lang="ja-JP" altLang="en-US" b="1" u="sng" dirty="0">
                <a:solidFill>
                  <a:schemeClr val="bg1"/>
                </a:solidFill>
                <a:latin typeface="HGPｺﾞｼｯｸM" panose="020B0600000000000000" pitchFamily="50" charset="-128"/>
                <a:ea typeface="HGPｺﾞｼｯｸM" panose="020B0600000000000000" pitchFamily="50" charset="-128"/>
              </a:rPr>
              <a:t>・地域企業の参画増加</a:t>
            </a:r>
            <a:r>
              <a:rPr lang="ja-JP" altLang="en-US" b="1" dirty="0">
                <a:solidFill>
                  <a:schemeClr val="bg1"/>
                </a:solidFill>
                <a:latin typeface="HGPｺﾞｼｯｸM" panose="020B0600000000000000" pitchFamily="50" charset="-128"/>
                <a:ea typeface="HGPｺﾞｼｯｸM" panose="020B0600000000000000" pitchFamily="50" charset="-128"/>
              </a:rPr>
              <a:t>　　</a:t>
            </a:r>
            <a:r>
              <a:rPr lang="ja-JP" altLang="en-US" b="1" u="sng" dirty="0">
                <a:solidFill>
                  <a:schemeClr val="bg1"/>
                </a:solidFill>
                <a:latin typeface="HGPｺﾞｼｯｸM" panose="020B0600000000000000" pitchFamily="50" charset="-128"/>
                <a:ea typeface="HGPｺﾞｼｯｸM" panose="020B0600000000000000" pitchFamily="50" charset="-128"/>
              </a:rPr>
              <a:t>・</a:t>
            </a:r>
            <a:r>
              <a:rPr lang="en-US" altLang="ja-JP" b="1" u="sng" dirty="0">
                <a:solidFill>
                  <a:schemeClr val="bg1"/>
                </a:solidFill>
                <a:latin typeface="HGPｺﾞｼｯｸM" panose="020B0600000000000000" pitchFamily="50" charset="-128"/>
                <a:ea typeface="HGPｺﾞｼｯｸM" panose="020B0600000000000000" pitchFamily="50" charset="-128"/>
              </a:rPr>
              <a:t>PF</a:t>
            </a:r>
            <a:r>
              <a:rPr lang="ja-JP" altLang="en-US" b="1" u="sng" dirty="0">
                <a:solidFill>
                  <a:schemeClr val="bg1"/>
                </a:solidFill>
                <a:latin typeface="HGPｺﾞｼｯｸM" panose="020B0600000000000000" pitchFamily="50" charset="-128"/>
                <a:ea typeface="HGPｺﾞｼｯｸM" panose="020B0600000000000000" pitchFamily="50" charset="-128"/>
              </a:rPr>
              <a:t>参加者間の連携強化</a:t>
            </a:r>
          </a:p>
          <a:p>
            <a:pPr>
              <a:lnSpc>
                <a:spcPts val="2600"/>
              </a:lnSpc>
            </a:pPr>
            <a:r>
              <a:rPr lang="ja-JP" altLang="en-US" b="1" u="sng" dirty="0">
                <a:solidFill>
                  <a:schemeClr val="bg1"/>
                </a:solidFill>
                <a:latin typeface="HGPｺﾞｼｯｸM" panose="020B0600000000000000" pitchFamily="50" charset="-128"/>
                <a:ea typeface="HGPｺﾞｼｯｸM" panose="020B0600000000000000" pitchFamily="50" charset="-128"/>
              </a:rPr>
              <a:t>・他自治体への波及</a:t>
            </a:r>
            <a:endParaRPr lang="en-US" altLang="ja-JP" b="1" u="sng" dirty="0">
              <a:solidFill>
                <a:schemeClr val="bg1"/>
              </a:solidFill>
              <a:latin typeface="HGPｺﾞｼｯｸM" panose="020B0600000000000000" pitchFamily="50" charset="-128"/>
              <a:ea typeface="HGPｺﾞｼｯｸM" panose="020B0600000000000000" pitchFamily="50" charset="-128"/>
            </a:endParaRPr>
          </a:p>
          <a:p>
            <a:pPr>
              <a:lnSpc>
                <a:spcPts val="2600"/>
              </a:lnSpc>
            </a:pPr>
            <a:r>
              <a:rPr lang="ja-JP" altLang="en-US" b="1" u="sng" dirty="0">
                <a:solidFill>
                  <a:schemeClr val="bg1"/>
                </a:solidFill>
                <a:latin typeface="HGPｺﾞｼｯｸM" panose="020B0600000000000000" pitchFamily="50" charset="-128"/>
                <a:ea typeface="HGPｺﾞｼｯｸM" panose="020B0600000000000000" pitchFamily="50" charset="-128"/>
              </a:rPr>
              <a:t>・民間提案の活発化</a:t>
            </a:r>
          </a:p>
        </p:txBody>
      </p:sp>
      <p:sp>
        <p:nvSpPr>
          <p:cNvPr id="4" name="正方形/長方形 3">
            <a:extLst>
              <a:ext uri="{FF2B5EF4-FFF2-40B4-BE49-F238E27FC236}">
                <a16:creationId xmlns:a16="http://schemas.microsoft.com/office/drawing/2014/main" id="{9E09319B-A59E-4BC0-A288-CC76E7DDEE95}"/>
              </a:ext>
            </a:extLst>
          </p:cNvPr>
          <p:cNvSpPr/>
          <p:nvPr/>
        </p:nvSpPr>
        <p:spPr>
          <a:xfrm>
            <a:off x="265678" y="765884"/>
            <a:ext cx="9390572" cy="1800000"/>
          </a:xfrm>
          <a:prstGeom prst="rect">
            <a:avLst/>
          </a:prstGeom>
          <a:ln w="12700">
            <a:solidFill>
              <a:schemeClr val="tx1">
                <a:lumMod val="50000"/>
                <a:lumOff val="50000"/>
              </a:schemeClr>
            </a:solidFill>
            <a:prstDash val="sysDash"/>
          </a:ln>
        </p:spPr>
        <p:style>
          <a:lnRef idx="2">
            <a:schemeClr val="accent3"/>
          </a:lnRef>
          <a:fillRef idx="1">
            <a:schemeClr val="lt1"/>
          </a:fillRef>
          <a:effectRef idx="0">
            <a:schemeClr val="accent3"/>
          </a:effectRef>
          <a:fontRef idx="minor">
            <a:schemeClr val="dk1"/>
          </a:fontRef>
        </p:style>
        <p:txBody>
          <a:bodyPr tIns="108000" rIns="36000" bIns="108000" rtlCol="0" anchor="ctr"/>
          <a:lstStyle/>
          <a:p>
            <a:pPr>
              <a:lnSpc>
                <a:spcPts val="26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・地域企業の</a:t>
            </a:r>
            <a:r>
              <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に関する知識・ノウハウ不足</a:t>
            </a:r>
          </a:p>
          <a:p>
            <a:pPr>
              <a:lnSpc>
                <a:spcPts val="26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・地域企業が参画することのメリットが把握しきれていない</a:t>
            </a:r>
          </a:p>
          <a:p>
            <a:pPr>
              <a:lnSpc>
                <a:spcPts val="26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事業に対する提案能力不足</a:t>
            </a:r>
          </a:p>
          <a:p>
            <a:pPr>
              <a:lnSpc>
                <a:spcPts val="26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・企業間のネットワーク不足</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6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・地域企業の受注機会が減少するという懸念</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p:txBody>
      </p:sp>
      <p:sp>
        <p:nvSpPr>
          <p:cNvPr id="7" name="正方形/長方形 6">
            <a:extLst>
              <a:ext uri="{FF2B5EF4-FFF2-40B4-BE49-F238E27FC236}">
                <a16:creationId xmlns:a16="http://schemas.microsoft.com/office/drawing/2014/main" id="{31FA6CEE-FA65-40C7-8EE0-2CD8FD9A9337}"/>
              </a:ext>
            </a:extLst>
          </p:cNvPr>
          <p:cNvSpPr/>
          <p:nvPr/>
        </p:nvSpPr>
        <p:spPr>
          <a:xfrm>
            <a:off x="265456" y="764280"/>
            <a:ext cx="462659" cy="1800000"/>
          </a:xfrm>
          <a:prstGeom prst="rect">
            <a:avLst/>
          </a:prstGeom>
          <a:solidFill>
            <a:schemeClr val="tx1">
              <a:lumMod val="50000"/>
              <a:lumOff val="50000"/>
            </a:schemeClr>
          </a:solidFill>
          <a:ln>
            <a:solidFill>
              <a:schemeClr val="tx1">
                <a:lumMod val="50000"/>
                <a:lumOff val="50000"/>
              </a:schemeClr>
            </a:solidFill>
          </a:ln>
        </p:spPr>
        <p:style>
          <a:lnRef idx="3">
            <a:schemeClr val="lt1"/>
          </a:lnRef>
          <a:fillRef idx="1">
            <a:schemeClr val="accent3"/>
          </a:fillRef>
          <a:effectRef idx="1">
            <a:schemeClr val="accent3"/>
          </a:effectRef>
          <a:fontRef idx="minor">
            <a:schemeClr val="lt1"/>
          </a:fontRef>
        </p:style>
        <p:txBody>
          <a:bodyPr vert="eaVert" tIns="0" bIns="0" rtlCol="0" anchor="ctr"/>
          <a:lstStyle/>
          <a:p>
            <a:pPr algn="ctr"/>
            <a:r>
              <a:rPr lang="ja-JP" altLang="en-US" sz="2000" b="1" dirty="0">
                <a:solidFill>
                  <a:schemeClr val="bg1"/>
                </a:solidFill>
                <a:latin typeface="HGPｺﾞｼｯｸM" panose="020B0600000000000000" pitchFamily="50" charset="-128"/>
                <a:ea typeface="HGPｺﾞｼｯｸM" panose="020B0600000000000000" pitchFamily="50" charset="-128"/>
              </a:rPr>
              <a:t>　  民側の</a:t>
            </a:r>
            <a:r>
              <a:rPr kumimoji="1" lang="ja-JP" altLang="en-US" sz="2000" b="1" dirty="0">
                <a:solidFill>
                  <a:schemeClr val="bg1"/>
                </a:solidFill>
                <a:latin typeface="HGPｺﾞｼｯｸM" panose="020B0600000000000000" pitchFamily="50" charset="-128"/>
                <a:ea typeface="HGPｺﾞｼｯｸM" panose="020B0600000000000000" pitchFamily="50" charset="-128"/>
              </a:rPr>
              <a:t>課題</a:t>
            </a:r>
          </a:p>
        </p:txBody>
      </p:sp>
      <p:pic>
        <p:nvPicPr>
          <p:cNvPr id="38" name="グラフィックス 37" descr="心配そうな顔 (塗りつぶしなし)">
            <a:extLst>
              <a:ext uri="{FF2B5EF4-FFF2-40B4-BE49-F238E27FC236}">
                <a16:creationId xmlns:a16="http://schemas.microsoft.com/office/drawing/2014/main" id="{B9B50FCE-183D-49A8-B7F2-A39F428527A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1322" y="771001"/>
            <a:ext cx="420624" cy="420624"/>
          </a:xfrm>
          <a:prstGeom prst="rect">
            <a:avLst/>
          </a:prstGeom>
        </p:spPr>
      </p:pic>
      <p:sp>
        <p:nvSpPr>
          <p:cNvPr id="48" name="吹き出し: 角を丸めた四角形 47">
            <a:extLst>
              <a:ext uri="{FF2B5EF4-FFF2-40B4-BE49-F238E27FC236}">
                <a16:creationId xmlns:a16="http://schemas.microsoft.com/office/drawing/2014/main" id="{58A3B107-E023-42FA-A482-6F9A1EACB53C}"/>
              </a:ext>
            </a:extLst>
          </p:cNvPr>
          <p:cNvSpPr/>
          <p:nvPr/>
        </p:nvSpPr>
        <p:spPr>
          <a:xfrm>
            <a:off x="9073346" y="1135408"/>
            <a:ext cx="540000" cy="600159"/>
          </a:xfrm>
          <a:prstGeom prst="wedgeRoundRectCallout">
            <a:avLst>
              <a:gd name="adj1" fmla="val -3133"/>
              <a:gd name="adj2" fmla="val 66805"/>
              <a:gd name="adj3" fmla="val 16667"/>
            </a:avLst>
          </a:prstGeom>
          <a:noFill/>
          <a:ln>
            <a:solidFill>
              <a:srgbClr val="7F7F7F"/>
            </a:solidFill>
          </a:ln>
        </p:spPr>
        <p:style>
          <a:lnRef idx="3">
            <a:schemeClr val="lt1"/>
          </a:lnRef>
          <a:fillRef idx="1">
            <a:schemeClr val="accent3"/>
          </a:fillRef>
          <a:effectRef idx="1">
            <a:schemeClr val="accent3"/>
          </a:effectRef>
          <a:fontRef idx="minor">
            <a:schemeClr val="lt1"/>
          </a:fontRef>
        </p:style>
        <p:txBody>
          <a:bodyPr lIns="0" tIns="0" rIns="0" bIns="0" rtlCol="0" anchor="ctr"/>
          <a:lstStyle/>
          <a:p>
            <a:pPr algn="ctr">
              <a:lnSpc>
                <a:spcPts val="1500"/>
              </a:lnSpc>
            </a:pPr>
            <a:r>
              <a:rPr lang="en-US" altLang="ja-JP" sz="1600" dirty="0">
                <a:solidFill>
                  <a:schemeClr val="tx1">
                    <a:lumMod val="75000"/>
                    <a:lumOff val="25000"/>
                  </a:schemeClr>
                </a:solidFill>
                <a:latin typeface="HGPｺﾞｼｯｸM" panose="020B0600000000000000" pitchFamily="50" charset="-128"/>
                <a:ea typeface="HGPｺﾞｼｯｸM" panose="020B0600000000000000" pitchFamily="50" charset="-128"/>
              </a:rPr>
              <a:t>PPP</a:t>
            </a:r>
          </a:p>
          <a:p>
            <a:pPr algn="ctr">
              <a:lnSpc>
                <a:spcPts val="1500"/>
              </a:lnSpc>
            </a:pPr>
            <a:r>
              <a:rPr lang="ja-JP" altLang="en-US" sz="1600" dirty="0">
                <a:solidFill>
                  <a:schemeClr val="tx1">
                    <a:lumMod val="75000"/>
                    <a:lumOff val="25000"/>
                  </a:schemeClr>
                </a:solidFill>
                <a:latin typeface="HGPｺﾞｼｯｸM" panose="020B0600000000000000" pitchFamily="50" charset="-128"/>
                <a:ea typeface="HGPｺﾞｼｯｸM" panose="020B0600000000000000" pitchFamily="50" charset="-128"/>
              </a:rPr>
              <a:t>推進</a:t>
            </a:r>
            <a:endParaRPr lang="en-US" altLang="ja-JP" sz="16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p:txBody>
      </p:sp>
      <p:pic>
        <p:nvPicPr>
          <p:cNvPr id="64" name="グラフィックス 63" descr="ニヤリとした顔 (塗りつぶし)">
            <a:extLst>
              <a:ext uri="{FF2B5EF4-FFF2-40B4-BE49-F238E27FC236}">
                <a16:creationId xmlns:a16="http://schemas.microsoft.com/office/drawing/2014/main" id="{E215D282-D2B0-4337-A330-C8236C66AFD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80840" y="4036651"/>
            <a:ext cx="420624" cy="420624"/>
          </a:xfrm>
          <a:prstGeom prst="rect">
            <a:avLst/>
          </a:prstGeom>
        </p:spPr>
      </p:pic>
      <p:pic>
        <p:nvPicPr>
          <p:cNvPr id="41" name="グラフィックス 40" descr="水">
            <a:extLst>
              <a:ext uri="{FF2B5EF4-FFF2-40B4-BE49-F238E27FC236}">
                <a16:creationId xmlns:a16="http://schemas.microsoft.com/office/drawing/2014/main" id="{F9AFB78B-E54F-43DB-8AAD-12B34E91530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8099918">
            <a:off x="8287459" y="1597867"/>
            <a:ext cx="338143" cy="338143"/>
          </a:xfrm>
          <a:prstGeom prst="rect">
            <a:avLst/>
          </a:prstGeom>
        </p:spPr>
      </p:pic>
      <p:pic>
        <p:nvPicPr>
          <p:cNvPr id="49" name="グラフィックス 48" descr="役員室">
            <a:extLst>
              <a:ext uri="{FF2B5EF4-FFF2-40B4-BE49-F238E27FC236}">
                <a16:creationId xmlns:a16="http://schemas.microsoft.com/office/drawing/2014/main" id="{C191BA8D-3804-4110-8C6B-ACAD3824C1B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56531" y="1578890"/>
            <a:ext cx="1211438" cy="1211438"/>
          </a:xfrm>
          <a:prstGeom prst="rect">
            <a:avLst/>
          </a:prstGeom>
        </p:spPr>
      </p:pic>
      <p:pic>
        <p:nvPicPr>
          <p:cNvPr id="65" name="グラフィックス 64" descr="水">
            <a:extLst>
              <a:ext uri="{FF2B5EF4-FFF2-40B4-BE49-F238E27FC236}">
                <a16:creationId xmlns:a16="http://schemas.microsoft.com/office/drawing/2014/main" id="{52F58D4F-6CA4-4897-A6EE-EA42CA42FC6C}"/>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5400000">
            <a:off x="8249799" y="1855931"/>
            <a:ext cx="266050" cy="266050"/>
          </a:xfrm>
          <a:prstGeom prst="rect">
            <a:avLst/>
          </a:prstGeom>
        </p:spPr>
      </p:pic>
      <p:sp>
        <p:nvSpPr>
          <p:cNvPr id="69" name="吹き出し: 角を丸めた四角形 68">
            <a:extLst>
              <a:ext uri="{FF2B5EF4-FFF2-40B4-BE49-F238E27FC236}">
                <a16:creationId xmlns:a16="http://schemas.microsoft.com/office/drawing/2014/main" id="{C9A3C7FB-335D-4339-A0E6-F6AA6123C050}"/>
              </a:ext>
            </a:extLst>
          </p:cNvPr>
          <p:cNvSpPr/>
          <p:nvPr/>
        </p:nvSpPr>
        <p:spPr>
          <a:xfrm>
            <a:off x="6762970" y="878937"/>
            <a:ext cx="2221753" cy="511022"/>
          </a:xfrm>
          <a:prstGeom prst="wedgeRoundRectCallout">
            <a:avLst>
              <a:gd name="adj1" fmla="val 34607"/>
              <a:gd name="adj2" fmla="val 93144"/>
              <a:gd name="adj3" fmla="val 16667"/>
            </a:avLst>
          </a:prstGeom>
          <a:solidFill>
            <a:schemeClr val="tx1">
              <a:lumMod val="50000"/>
              <a:lumOff val="50000"/>
            </a:schemeClr>
          </a:solidFill>
        </p:spPr>
        <p:style>
          <a:lnRef idx="3">
            <a:schemeClr val="lt1"/>
          </a:lnRef>
          <a:fillRef idx="1">
            <a:schemeClr val="accent3"/>
          </a:fillRef>
          <a:effectRef idx="1">
            <a:schemeClr val="accent3"/>
          </a:effectRef>
          <a:fontRef idx="minor">
            <a:schemeClr val="lt1"/>
          </a:fontRef>
        </p:style>
        <p:txBody>
          <a:bodyPr lIns="72000" tIns="0" rIns="0" bIns="0" rtlCol="0" anchor="ctr"/>
          <a:lstStyle/>
          <a:p>
            <a:pPr>
              <a:lnSpc>
                <a:spcPts val="1500"/>
              </a:lnSpc>
            </a:pPr>
            <a:r>
              <a:rPr lang="en-US" altLang="ja-JP" sz="1500" dirty="0">
                <a:latin typeface="HGPｺﾞｼｯｸM" panose="020B0600000000000000" pitchFamily="50" charset="-128"/>
                <a:ea typeface="HGPｺﾞｼｯｸM" panose="020B0600000000000000" pitchFamily="50" charset="-128"/>
              </a:rPr>
              <a:t>PFI?</a:t>
            </a:r>
            <a:r>
              <a:rPr lang="ja-JP" altLang="en-US" sz="1500" dirty="0">
                <a:latin typeface="HGPｺﾞｼｯｸM" panose="020B0600000000000000" pitchFamily="50" charset="-128"/>
                <a:ea typeface="HGPｺﾞｼｯｸM" panose="020B0600000000000000" pitchFamily="50" charset="-128"/>
              </a:rPr>
              <a:t>東京の大手企業に乗っ取られる</a:t>
            </a:r>
            <a:r>
              <a:rPr lang="en-US" altLang="ja-JP" sz="1500" dirty="0">
                <a:latin typeface="HGPｺﾞｼｯｸM" panose="020B0600000000000000" pitchFamily="50" charset="-128"/>
                <a:ea typeface="HGPｺﾞｼｯｸM" panose="020B0600000000000000" pitchFamily="50" charset="-128"/>
              </a:rPr>
              <a:t>?!</a:t>
            </a:r>
            <a:r>
              <a:rPr lang="ja-JP" altLang="en-US" sz="1500" dirty="0">
                <a:latin typeface="HGPｺﾞｼｯｸM" panose="020B0600000000000000" pitchFamily="50" charset="-128"/>
                <a:ea typeface="HGPｺﾞｼｯｸM" panose="020B0600000000000000" pitchFamily="50" charset="-128"/>
              </a:rPr>
              <a:t>断固反対</a:t>
            </a:r>
            <a:r>
              <a:rPr lang="en-US" altLang="ja-JP" sz="1500" dirty="0">
                <a:latin typeface="HGPｺﾞｼｯｸM" panose="020B0600000000000000" pitchFamily="50" charset="-128"/>
                <a:ea typeface="HGPｺﾞｼｯｸM" panose="020B0600000000000000" pitchFamily="50" charset="-128"/>
              </a:rPr>
              <a:t>!!</a:t>
            </a:r>
          </a:p>
        </p:txBody>
      </p:sp>
      <p:sp>
        <p:nvSpPr>
          <p:cNvPr id="70" name="吹き出し: 角を丸めた四角形 69">
            <a:extLst>
              <a:ext uri="{FF2B5EF4-FFF2-40B4-BE49-F238E27FC236}">
                <a16:creationId xmlns:a16="http://schemas.microsoft.com/office/drawing/2014/main" id="{5CE07BA7-362B-4512-9D5E-C1ECD8A9D92A}"/>
              </a:ext>
            </a:extLst>
          </p:cNvPr>
          <p:cNvSpPr/>
          <p:nvPr/>
        </p:nvSpPr>
        <p:spPr>
          <a:xfrm>
            <a:off x="5866268" y="1536408"/>
            <a:ext cx="2124000" cy="504000"/>
          </a:xfrm>
          <a:prstGeom prst="wedgeRoundRectCallout">
            <a:avLst>
              <a:gd name="adj1" fmla="val 63596"/>
              <a:gd name="adj2" fmla="val 8910"/>
              <a:gd name="adj3" fmla="val 16667"/>
            </a:avLst>
          </a:prstGeom>
          <a:solidFill>
            <a:schemeClr val="tx1">
              <a:lumMod val="50000"/>
              <a:lumOff val="50000"/>
            </a:schemeClr>
          </a:solidFill>
          <a:ln>
            <a:noFill/>
          </a:ln>
        </p:spPr>
        <p:style>
          <a:lnRef idx="3">
            <a:schemeClr val="lt1"/>
          </a:lnRef>
          <a:fillRef idx="1">
            <a:schemeClr val="accent3"/>
          </a:fillRef>
          <a:effectRef idx="1">
            <a:schemeClr val="accent3"/>
          </a:effectRef>
          <a:fontRef idx="minor">
            <a:schemeClr val="lt1"/>
          </a:fontRef>
        </p:style>
        <p:txBody>
          <a:bodyPr lIns="72000" tIns="0" rIns="0" bIns="0" rtlCol="0" anchor="ctr"/>
          <a:lstStyle/>
          <a:p>
            <a:pPr>
              <a:lnSpc>
                <a:spcPts val="1500"/>
              </a:lnSpc>
            </a:pPr>
            <a:r>
              <a:rPr lang="ja-JP" altLang="en-US" sz="1500" dirty="0">
                <a:latin typeface="HGPｺﾞｼｯｸM" panose="020B0600000000000000" pitchFamily="50" charset="-128"/>
                <a:ea typeface="HGPｺﾞｼｯｸM" panose="020B0600000000000000" pitchFamily="50" charset="-128"/>
              </a:rPr>
              <a:t>性能発注って何だ</a:t>
            </a:r>
            <a:r>
              <a:rPr lang="en-US" altLang="ja-JP" sz="1500" dirty="0">
                <a:latin typeface="HGPｺﾞｼｯｸM" panose="020B0600000000000000" pitchFamily="50" charset="-128"/>
                <a:ea typeface="HGPｺﾞｼｯｸM" panose="020B0600000000000000" pitchFamily="50" charset="-128"/>
              </a:rPr>
              <a:t>?</a:t>
            </a:r>
          </a:p>
          <a:p>
            <a:pPr>
              <a:lnSpc>
                <a:spcPts val="1500"/>
              </a:lnSpc>
            </a:pPr>
            <a:r>
              <a:rPr lang="ja-JP" altLang="en-US" sz="1500" dirty="0">
                <a:latin typeface="HGPｺﾞｼｯｸM" panose="020B0600000000000000" pitchFamily="50" charset="-128"/>
                <a:ea typeface="HGPｺﾞｼｯｸM" panose="020B0600000000000000" pitchFamily="50" charset="-128"/>
              </a:rPr>
              <a:t>提案書、難しそうだなぁ</a:t>
            </a:r>
            <a:endParaRPr lang="en-US" altLang="ja-JP" sz="1500" dirty="0">
              <a:latin typeface="HGPｺﾞｼｯｸM" panose="020B0600000000000000" pitchFamily="50" charset="-128"/>
              <a:ea typeface="HGPｺﾞｼｯｸM" panose="020B0600000000000000" pitchFamily="50" charset="-128"/>
            </a:endParaRPr>
          </a:p>
        </p:txBody>
      </p:sp>
      <p:sp>
        <p:nvSpPr>
          <p:cNvPr id="74" name="吹き出し: 角を丸めた四角形 73">
            <a:extLst>
              <a:ext uri="{FF2B5EF4-FFF2-40B4-BE49-F238E27FC236}">
                <a16:creationId xmlns:a16="http://schemas.microsoft.com/office/drawing/2014/main" id="{3F719C1E-8380-4D28-B775-9B62152C0B49}"/>
              </a:ext>
            </a:extLst>
          </p:cNvPr>
          <p:cNvSpPr/>
          <p:nvPr/>
        </p:nvSpPr>
        <p:spPr>
          <a:xfrm>
            <a:off x="6899564" y="2157523"/>
            <a:ext cx="1334447" cy="310887"/>
          </a:xfrm>
          <a:prstGeom prst="wedgeRoundRectCallout">
            <a:avLst>
              <a:gd name="adj1" fmla="val 61730"/>
              <a:gd name="adj2" fmla="val -31785"/>
              <a:gd name="adj3" fmla="val 16667"/>
            </a:avLst>
          </a:prstGeom>
          <a:solidFill>
            <a:schemeClr val="tx1">
              <a:lumMod val="50000"/>
              <a:lumOff val="50000"/>
            </a:schemeClr>
          </a:solidFill>
          <a:ln>
            <a:noFill/>
          </a:ln>
        </p:spPr>
        <p:style>
          <a:lnRef idx="3">
            <a:schemeClr val="lt1"/>
          </a:lnRef>
          <a:fillRef idx="1">
            <a:schemeClr val="accent3"/>
          </a:fillRef>
          <a:effectRef idx="1">
            <a:schemeClr val="accent3"/>
          </a:effectRef>
          <a:fontRef idx="minor">
            <a:schemeClr val="lt1"/>
          </a:fontRef>
        </p:style>
        <p:txBody>
          <a:bodyPr lIns="72000" tIns="0" rIns="0" bIns="0" rtlCol="0" anchor="ctr"/>
          <a:lstStyle/>
          <a:p>
            <a:pPr>
              <a:lnSpc>
                <a:spcPts val="1500"/>
              </a:lnSpc>
            </a:pPr>
            <a:r>
              <a:rPr lang="ja-JP" altLang="en-US" sz="1500" dirty="0">
                <a:latin typeface="HGPｺﾞｼｯｸM" panose="020B0600000000000000" pitchFamily="50" charset="-128"/>
                <a:ea typeface="HGPｺﾞｼｯｸM" panose="020B0600000000000000" pitchFamily="50" charset="-128"/>
              </a:rPr>
              <a:t>メリットって何</a:t>
            </a:r>
            <a:r>
              <a:rPr lang="en-US" altLang="ja-JP" sz="1500" dirty="0">
                <a:latin typeface="HGPｺﾞｼｯｸM" panose="020B0600000000000000" pitchFamily="50" charset="-128"/>
                <a:ea typeface="HGPｺﾞｼｯｸM" panose="020B0600000000000000" pitchFamily="50" charset="-128"/>
              </a:rPr>
              <a:t>?</a:t>
            </a:r>
          </a:p>
        </p:txBody>
      </p:sp>
      <p:pic>
        <p:nvPicPr>
          <p:cNvPr id="58" name="グラフィックス 57" descr="事業の成長">
            <a:extLst>
              <a:ext uri="{FF2B5EF4-FFF2-40B4-BE49-F238E27FC236}">
                <a16:creationId xmlns:a16="http://schemas.microsoft.com/office/drawing/2014/main" id="{C39437BB-DDA3-41FC-B33B-1B527305488A}"/>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7674348" y="4246963"/>
            <a:ext cx="1012462" cy="1012462"/>
          </a:xfrm>
          <a:prstGeom prst="rect">
            <a:avLst/>
          </a:prstGeom>
        </p:spPr>
      </p:pic>
      <p:sp>
        <p:nvSpPr>
          <p:cNvPr id="75" name="吹き出し: 角を丸めた四角形 74">
            <a:extLst>
              <a:ext uri="{FF2B5EF4-FFF2-40B4-BE49-F238E27FC236}">
                <a16:creationId xmlns:a16="http://schemas.microsoft.com/office/drawing/2014/main" id="{1C20E199-232D-431D-84C2-304B13603F97}"/>
              </a:ext>
            </a:extLst>
          </p:cNvPr>
          <p:cNvSpPr/>
          <p:nvPr/>
        </p:nvSpPr>
        <p:spPr>
          <a:xfrm>
            <a:off x="8105354" y="4033952"/>
            <a:ext cx="896636" cy="252000"/>
          </a:xfrm>
          <a:prstGeom prst="wedgeRoundRectCallout">
            <a:avLst>
              <a:gd name="adj1" fmla="val -34303"/>
              <a:gd name="adj2" fmla="val 83316"/>
              <a:gd name="adj3" fmla="val 16667"/>
            </a:avLst>
          </a:prstGeom>
          <a:solidFill>
            <a:schemeClr val="bg1"/>
          </a:solidFill>
          <a:ln>
            <a:noFill/>
          </a:ln>
        </p:spPr>
        <p:style>
          <a:lnRef idx="3">
            <a:schemeClr val="lt1"/>
          </a:lnRef>
          <a:fillRef idx="1">
            <a:schemeClr val="accent3"/>
          </a:fillRef>
          <a:effectRef idx="1">
            <a:schemeClr val="accent3"/>
          </a:effectRef>
          <a:fontRef idx="minor">
            <a:schemeClr val="lt1"/>
          </a:fontRef>
        </p:style>
        <p:txBody>
          <a:bodyPr lIns="0" tIns="0" rIns="0" bIns="0" rtlCol="0" anchor="ctr"/>
          <a:lstStyle/>
          <a:p>
            <a:pPr algn="ctr">
              <a:lnSpc>
                <a:spcPts val="1600"/>
              </a:lnSpc>
            </a:pPr>
            <a:r>
              <a:rPr lang="ja-JP" altLang="en-US" sz="1500" spc="-200" dirty="0">
                <a:solidFill>
                  <a:srgbClr val="F88F24"/>
                </a:solidFill>
                <a:latin typeface="HGPｺﾞｼｯｸM" panose="020B0600000000000000" pitchFamily="50" charset="-128"/>
                <a:ea typeface="HGPｺﾞｼｯｸM" panose="020B0600000000000000" pitchFamily="50" charset="-128"/>
              </a:rPr>
              <a:t>自分達も！</a:t>
            </a:r>
            <a:endParaRPr kumimoji="1" lang="ja-JP" altLang="en-US" sz="1500" spc="-200" dirty="0">
              <a:solidFill>
                <a:srgbClr val="F88F24"/>
              </a:solidFill>
              <a:latin typeface="HGPｺﾞｼｯｸM" panose="020B0600000000000000" pitchFamily="50" charset="-128"/>
              <a:ea typeface="HGPｺﾞｼｯｸM" panose="020B0600000000000000" pitchFamily="50" charset="-128"/>
            </a:endParaRPr>
          </a:p>
        </p:txBody>
      </p:sp>
      <p:sp>
        <p:nvSpPr>
          <p:cNvPr id="77" name="吹き出し: 角を丸めた四角形 76">
            <a:extLst>
              <a:ext uri="{FF2B5EF4-FFF2-40B4-BE49-F238E27FC236}">
                <a16:creationId xmlns:a16="http://schemas.microsoft.com/office/drawing/2014/main" id="{E8BB95A7-5032-4247-9131-8B64E88BFEC5}"/>
              </a:ext>
            </a:extLst>
          </p:cNvPr>
          <p:cNvSpPr/>
          <p:nvPr/>
        </p:nvSpPr>
        <p:spPr>
          <a:xfrm>
            <a:off x="5413663" y="4544861"/>
            <a:ext cx="1945125" cy="468000"/>
          </a:xfrm>
          <a:prstGeom prst="wedgeRoundRectCallout">
            <a:avLst>
              <a:gd name="adj1" fmla="val 61767"/>
              <a:gd name="adj2" fmla="val -36740"/>
              <a:gd name="adj3" fmla="val 16667"/>
            </a:avLst>
          </a:prstGeom>
          <a:solidFill>
            <a:schemeClr val="bg1"/>
          </a:solidFill>
          <a:ln>
            <a:noFill/>
          </a:ln>
        </p:spPr>
        <p:style>
          <a:lnRef idx="3">
            <a:schemeClr val="lt1"/>
          </a:lnRef>
          <a:fillRef idx="1">
            <a:schemeClr val="accent3"/>
          </a:fillRef>
          <a:effectRef idx="1">
            <a:schemeClr val="accent3"/>
          </a:effectRef>
          <a:fontRef idx="minor">
            <a:schemeClr val="lt1"/>
          </a:fontRef>
        </p:style>
        <p:txBody>
          <a:bodyPr lIns="0" tIns="0" rIns="0" bIns="0" rtlCol="0" anchor="ctr"/>
          <a:lstStyle/>
          <a:p>
            <a:pPr algn="ctr">
              <a:lnSpc>
                <a:spcPts val="1400"/>
              </a:lnSpc>
            </a:pPr>
            <a:r>
              <a:rPr lang="ja-JP" altLang="en-US" sz="1500" dirty="0">
                <a:solidFill>
                  <a:srgbClr val="F88F24"/>
                </a:solidFill>
                <a:latin typeface="HGPｺﾞｼｯｸM" panose="020B0600000000000000" pitchFamily="50" charset="-128"/>
                <a:ea typeface="HGPｺﾞｼｯｸM" panose="020B0600000000000000" pitchFamily="50" charset="-128"/>
              </a:rPr>
              <a:t>こんなこともできそう。</a:t>
            </a:r>
            <a:endParaRPr lang="en-US" altLang="ja-JP" sz="1500" dirty="0">
              <a:solidFill>
                <a:srgbClr val="F88F24"/>
              </a:solidFill>
              <a:latin typeface="HGPｺﾞｼｯｸM" panose="020B0600000000000000" pitchFamily="50" charset="-128"/>
              <a:ea typeface="HGPｺﾞｼｯｸM" panose="020B0600000000000000" pitchFamily="50" charset="-128"/>
            </a:endParaRPr>
          </a:p>
          <a:p>
            <a:pPr algn="ctr">
              <a:lnSpc>
                <a:spcPts val="1400"/>
              </a:lnSpc>
            </a:pPr>
            <a:r>
              <a:rPr lang="ja-JP" altLang="en-US" sz="1500" dirty="0">
                <a:solidFill>
                  <a:srgbClr val="F88F24"/>
                </a:solidFill>
                <a:latin typeface="HGPｺﾞｼｯｸM" panose="020B0600000000000000" pitchFamily="50" charset="-128"/>
                <a:ea typeface="HGPｺﾞｼｯｸM" panose="020B0600000000000000" pitchFamily="50" charset="-128"/>
              </a:rPr>
              <a:t>提案してみようかな。</a:t>
            </a:r>
            <a:endParaRPr kumimoji="1" lang="en-US" altLang="ja-JP" sz="1500" dirty="0">
              <a:solidFill>
                <a:srgbClr val="F88F24"/>
              </a:solidFill>
              <a:latin typeface="HGPｺﾞｼｯｸM" panose="020B0600000000000000" pitchFamily="50" charset="-128"/>
              <a:ea typeface="HGPｺﾞｼｯｸM" panose="020B0600000000000000" pitchFamily="50" charset="-128"/>
            </a:endParaRPr>
          </a:p>
        </p:txBody>
      </p:sp>
      <p:sp>
        <p:nvSpPr>
          <p:cNvPr id="78" name="テキスト ボックス 77">
            <a:extLst>
              <a:ext uri="{FF2B5EF4-FFF2-40B4-BE49-F238E27FC236}">
                <a16:creationId xmlns:a16="http://schemas.microsoft.com/office/drawing/2014/main" id="{305CC550-C9DE-49AC-9A6C-86883662B3C5}"/>
              </a:ext>
            </a:extLst>
          </p:cNvPr>
          <p:cNvSpPr txBox="1"/>
          <p:nvPr/>
        </p:nvSpPr>
        <p:spPr>
          <a:xfrm>
            <a:off x="1835053" y="4320532"/>
            <a:ext cx="438582" cy="822655"/>
          </a:xfrm>
          <a:prstGeom prst="rect">
            <a:avLst/>
          </a:prstGeom>
          <a:noFill/>
        </p:spPr>
        <p:txBody>
          <a:bodyPr vert="eaVert" wrap="square" rtlCol="0">
            <a:spAutoFit/>
          </a:bodyPr>
          <a:lstStyle/>
          <a:p>
            <a:pPr algn="ctr">
              <a:lnSpc>
                <a:spcPts val="1800"/>
              </a:lnSpc>
            </a:pPr>
            <a:r>
              <a:rPr lang="ja-JP" altLang="en-US" sz="2100" b="1" dirty="0">
                <a:solidFill>
                  <a:schemeClr val="bg1"/>
                </a:solidFill>
                <a:latin typeface="HGPｺﾞｼｯｸM" panose="020B0600000000000000" pitchFamily="50" charset="-128"/>
                <a:ea typeface="HGPｺﾞｼｯｸM" panose="020B0600000000000000" pitchFamily="50" charset="-128"/>
              </a:rPr>
              <a:t>効果</a:t>
            </a:r>
            <a:endParaRPr lang="en-US" altLang="ja-JP" sz="2100" b="1" dirty="0">
              <a:solidFill>
                <a:schemeClr val="bg1"/>
              </a:solidFill>
              <a:latin typeface="HGPｺﾞｼｯｸM" panose="020B0600000000000000" pitchFamily="50" charset="-128"/>
              <a:ea typeface="HGPｺﾞｼｯｸM" panose="020B0600000000000000" pitchFamily="50" charset="-128"/>
            </a:endParaRPr>
          </a:p>
        </p:txBody>
      </p:sp>
      <p:sp>
        <p:nvSpPr>
          <p:cNvPr id="80" name="矢印: 上向き折線 79">
            <a:extLst>
              <a:ext uri="{FF2B5EF4-FFF2-40B4-BE49-F238E27FC236}">
                <a16:creationId xmlns:a16="http://schemas.microsoft.com/office/drawing/2014/main" id="{9828F574-3E77-4EE3-B661-C01F278A5C98}"/>
              </a:ext>
            </a:extLst>
          </p:cNvPr>
          <p:cNvSpPr/>
          <p:nvPr/>
        </p:nvSpPr>
        <p:spPr>
          <a:xfrm rot="5400000">
            <a:off x="2743934" y="5519668"/>
            <a:ext cx="885659" cy="463149"/>
          </a:xfrm>
          <a:prstGeom prst="bentUpArrow">
            <a:avLst>
              <a:gd name="adj1" fmla="val 30189"/>
              <a:gd name="adj2" fmla="val 49021"/>
              <a:gd name="adj3" fmla="val 44779"/>
            </a:avLst>
          </a:prstGeom>
          <a:gradFill>
            <a:gsLst>
              <a:gs pos="22000">
                <a:schemeClr val="bg1">
                  <a:lumMod val="50000"/>
                </a:schemeClr>
              </a:gs>
              <a:gs pos="0">
                <a:schemeClr val="bg1">
                  <a:lumMod val="75000"/>
                </a:schemeClr>
              </a:gs>
              <a:gs pos="100000">
                <a:schemeClr val="tx1">
                  <a:lumMod val="75000"/>
                  <a:lumOff val="25000"/>
                </a:schemeClr>
              </a:gs>
              <a:gs pos="56000">
                <a:schemeClr val="tx1">
                  <a:lumMod val="50000"/>
                  <a:lumOff val="50000"/>
                </a:schemeClr>
              </a:gs>
              <a:gs pos="100000">
                <a:schemeClr val="tx1">
                  <a:lumMod val="75000"/>
                  <a:lumOff val="2500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2" name="正方形/長方形 81">
            <a:extLst>
              <a:ext uri="{FF2B5EF4-FFF2-40B4-BE49-F238E27FC236}">
                <a16:creationId xmlns:a16="http://schemas.microsoft.com/office/drawing/2014/main" id="{4841502C-07F3-486B-A7C0-1744B5EF527C}"/>
              </a:ext>
            </a:extLst>
          </p:cNvPr>
          <p:cNvSpPr/>
          <p:nvPr/>
        </p:nvSpPr>
        <p:spPr>
          <a:xfrm>
            <a:off x="3471009" y="5435780"/>
            <a:ext cx="6196960" cy="1044000"/>
          </a:xfrm>
          <a:prstGeom prst="rect">
            <a:avLst/>
          </a:prstGeom>
          <a:ln w="12700">
            <a:solidFill>
              <a:schemeClr val="tx1">
                <a:lumMod val="50000"/>
                <a:lumOff val="50000"/>
              </a:schemeClr>
            </a:solidFill>
            <a:prstDash val="sysDash"/>
          </a:ln>
        </p:spPr>
        <p:style>
          <a:lnRef idx="2">
            <a:schemeClr val="accent3"/>
          </a:lnRef>
          <a:fillRef idx="1">
            <a:schemeClr val="lt1"/>
          </a:fillRef>
          <a:effectRef idx="0">
            <a:schemeClr val="accent3"/>
          </a:effectRef>
          <a:fontRef idx="minor">
            <a:schemeClr val="dk1"/>
          </a:fontRef>
        </p:style>
        <p:txBody>
          <a:bodyPr tIns="108000" rIns="36000" bIns="108000" rtlCol="0" anchor="ctr"/>
          <a:lstStyle/>
          <a:p>
            <a:pPr>
              <a:lnSpc>
                <a:spcPts val="2600"/>
              </a:lnSpc>
            </a:pPr>
            <a:r>
              <a:rPr lang="ja-JP" altLang="en-US" sz="20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・適切な情報開示のタイミングと内容</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6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・効果的な官民対話</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6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・民間提案の取扱い</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p:txBody>
      </p:sp>
      <p:sp>
        <p:nvSpPr>
          <p:cNvPr id="83" name="正方形/長方形 82">
            <a:extLst>
              <a:ext uri="{FF2B5EF4-FFF2-40B4-BE49-F238E27FC236}">
                <a16:creationId xmlns:a16="http://schemas.microsoft.com/office/drawing/2014/main" id="{6B92C584-9F1E-4C88-86A9-00D684B20A5D}"/>
              </a:ext>
            </a:extLst>
          </p:cNvPr>
          <p:cNvSpPr/>
          <p:nvPr/>
        </p:nvSpPr>
        <p:spPr>
          <a:xfrm>
            <a:off x="3470787" y="5434079"/>
            <a:ext cx="463148" cy="1044000"/>
          </a:xfrm>
          <a:prstGeom prst="rect">
            <a:avLst/>
          </a:prstGeom>
          <a:solidFill>
            <a:schemeClr val="tx1">
              <a:lumMod val="50000"/>
              <a:lumOff val="50000"/>
            </a:schemeClr>
          </a:solidFill>
          <a:ln>
            <a:solidFill>
              <a:schemeClr val="tx1">
                <a:lumMod val="50000"/>
                <a:lumOff val="50000"/>
              </a:schemeClr>
            </a:solidFill>
          </a:ln>
        </p:spPr>
        <p:style>
          <a:lnRef idx="3">
            <a:schemeClr val="lt1"/>
          </a:lnRef>
          <a:fillRef idx="1">
            <a:schemeClr val="accent3"/>
          </a:fillRef>
          <a:effectRef idx="1">
            <a:schemeClr val="accent3"/>
          </a:effectRef>
          <a:fontRef idx="minor">
            <a:schemeClr val="lt1"/>
          </a:fontRef>
        </p:style>
        <p:txBody>
          <a:bodyPr vert="eaVert" tIns="0" bIns="0" rtlCol="0" anchor="ctr"/>
          <a:lstStyle/>
          <a:p>
            <a:pPr algn="ctr"/>
            <a:r>
              <a:rPr lang="ja-JP" altLang="en-US" sz="2000" b="1" dirty="0">
                <a:solidFill>
                  <a:schemeClr val="bg1"/>
                </a:solidFill>
                <a:latin typeface="HGPｺﾞｼｯｸM" panose="020B0600000000000000" pitchFamily="50" charset="-128"/>
                <a:ea typeface="HGPｺﾞｼｯｸM" panose="020B0600000000000000" pitchFamily="50" charset="-128"/>
              </a:rPr>
              <a:t>　  </a:t>
            </a:r>
            <a:r>
              <a:rPr kumimoji="1" lang="ja-JP" altLang="en-US" sz="2000" b="1" dirty="0">
                <a:solidFill>
                  <a:schemeClr val="bg1"/>
                </a:solidFill>
                <a:latin typeface="HGPｺﾞｼｯｸM" panose="020B0600000000000000" pitchFamily="50" charset="-128"/>
                <a:ea typeface="HGPｺﾞｼｯｸM" panose="020B0600000000000000" pitchFamily="50" charset="-128"/>
              </a:rPr>
              <a:t>課題</a:t>
            </a:r>
          </a:p>
        </p:txBody>
      </p:sp>
      <p:sp>
        <p:nvSpPr>
          <p:cNvPr id="86" name="吹き出し: 角を丸めた四角形 85">
            <a:extLst>
              <a:ext uri="{FF2B5EF4-FFF2-40B4-BE49-F238E27FC236}">
                <a16:creationId xmlns:a16="http://schemas.microsoft.com/office/drawing/2014/main" id="{9C3D979E-7EF3-46D8-B219-97DCA4F3BFD9}"/>
              </a:ext>
            </a:extLst>
          </p:cNvPr>
          <p:cNvSpPr/>
          <p:nvPr/>
        </p:nvSpPr>
        <p:spPr>
          <a:xfrm>
            <a:off x="7786599" y="5545565"/>
            <a:ext cx="1368000" cy="313052"/>
          </a:xfrm>
          <a:prstGeom prst="wedgeRoundRectCallout">
            <a:avLst>
              <a:gd name="adj1" fmla="val 48702"/>
              <a:gd name="adj2" fmla="val 78663"/>
              <a:gd name="adj3" fmla="val 16667"/>
            </a:avLst>
          </a:prstGeom>
          <a:solidFill>
            <a:schemeClr val="tx1">
              <a:lumMod val="50000"/>
              <a:lumOff val="50000"/>
            </a:schemeClr>
          </a:solidFill>
          <a:ln>
            <a:noFill/>
          </a:ln>
        </p:spPr>
        <p:style>
          <a:lnRef idx="3">
            <a:schemeClr val="lt1"/>
          </a:lnRef>
          <a:fillRef idx="1">
            <a:schemeClr val="accent3"/>
          </a:fillRef>
          <a:effectRef idx="1">
            <a:schemeClr val="accent3"/>
          </a:effectRef>
          <a:fontRef idx="minor">
            <a:schemeClr val="lt1"/>
          </a:fontRef>
        </p:style>
        <p:txBody>
          <a:bodyPr lIns="72000" tIns="0" rIns="0" bIns="0" rtlCol="0" anchor="ctr"/>
          <a:lstStyle/>
          <a:p>
            <a:r>
              <a:rPr lang="ja-JP" altLang="en-US" sz="1500" dirty="0">
                <a:latin typeface="HGPｺﾞｼｯｸM" panose="020B0600000000000000" pitchFamily="50" charset="-128"/>
                <a:ea typeface="HGPｺﾞｼｯｸM" panose="020B0600000000000000" pitchFamily="50" charset="-128"/>
              </a:rPr>
              <a:t>言っていいの</a:t>
            </a:r>
            <a:r>
              <a:rPr lang="en-US" altLang="ja-JP" sz="1500" dirty="0">
                <a:latin typeface="HGPｺﾞｼｯｸM" panose="020B0600000000000000" pitchFamily="50" charset="-128"/>
                <a:ea typeface="HGPｺﾞｼｯｸM" panose="020B0600000000000000" pitchFamily="50" charset="-128"/>
              </a:rPr>
              <a:t>?</a:t>
            </a:r>
            <a:endParaRPr kumimoji="1" lang="ja-JP" altLang="en-US" sz="1500" dirty="0">
              <a:latin typeface="HGPｺﾞｼｯｸM" panose="020B0600000000000000" pitchFamily="50" charset="-128"/>
              <a:ea typeface="HGPｺﾞｼｯｸM" panose="020B0600000000000000" pitchFamily="50" charset="-128"/>
            </a:endParaRPr>
          </a:p>
        </p:txBody>
      </p:sp>
      <p:pic>
        <p:nvPicPr>
          <p:cNvPr id="87" name="グラフィックス 86" descr="驚いた顔 (塗りつぶしなし)">
            <a:extLst>
              <a:ext uri="{FF2B5EF4-FFF2-40B4-BE49-F238E27FC236}">
                <a16:creationId xmlns:a16="http://schemas.microsoft.com/office/drawing/2014/main" id="{F997BCB5-6BBC-404F-93A7-38919CAD532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491222" y="5443755"/>
            <a:ext cx="420624" cy="420624"/>
          </a:xfrm>
          <a:prstGeom prst="rect">
            <a:avLst/>
          </a:prstGeom>
        </p:spPr>
      </p:pic>
      <p:pic>
        <p:nvPicPr>
          <p:cNvPr id="91" name="グラフィックス 90" descr="混乱した人">
            <a:extLst>
              <a:ext uri="{FF2B5EF4-FFF2-40B4-BE49-F238E27FC236}">
                <a16:creationId xmlns:a16="http://schemas.microsoft.com/office/drawing/2014/main" id="{59EA5837-B2A9-4A56-88F4-455596F37828}"/>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984723" y="5839208"/>
            <a:ext cx="615053" cy="615053"/>
          </a:xfrm>
          <a:prstGeom prst="rect">
            <a:avLst/>
          </a:prstGeom>
        </p:spPr>
      </p:pic>
      <p:pic>
        <p:nvPicPr>
          <p:cNvPr id="92" name="グラフィックス 91" descr="水">
            <a:extLst>
              <a:ext uri="{FF2B5EF4-FFF2-40B4-BE49-F238E27FC236}">
                <a16:creationId xmlns:a16="http://schemas.microsoft.com/office/drawing/2014/main" id="{B3D5B0CA-64D8-498F-B70B-86AC23E870D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2917698">
            <a:off x="9346309" y="5667398"/>
            <a:ext cx="217608" cy="217608"/>
          </a:xfrm>
          <a:prstGeom prst="rect">
            <a:avLst/>
          </a:prstGeom>
        </p:spPr>
      </p:pic>
      <p:pic>
        <p:nvPicPr>
          <p:cNvPr id="93" name="グラフィックス 92" descr="水">
            <a:extLst>
              <a:ext uri="{FF2B5EF4-FFF2-40B4-BE49-F238E27FC236}">
                <a16:creationId xmlns:a16="http://schemas.microsoft.com/office/drawing/2014/main" id="{3543D576-B78C-4486-BB0D-06B24811C85B}"/>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5642410">
            <a:off x="9440385" y="5850663"/>
            <a:ext cx="154418" cy="154418"/>
          </a:xfrm>
          <a:prstGeom prst="rect">
            <a:avLst/>
          </a:prstGeom>
        </p:spPr>
      </p:pic>
      <p:sp>
        <p:nvSpPr>
          <p:cNvPr id="94" name="吹き出し: 角を丸めた四角形 93">
            <a:extLst>
              <a:ext uri="{FF2B5EF4-FFF2-40B4-BE49-F238E27FC236}">
                <a16:creationId xmlns:a16="http://schemas.microsoft.com/office/drawing/2014/main" id="{57BAC3D3-F3D4-4A9F-B650-08F77F04C5A9}"/>
              </a:ext>
            </a:extLst>
          </p:cNvPr>
          <p:cNvSpPr/>
          <p:nvPr/>
        </p:nvSpPr>
        <p:spPr>
          <a:xfrm>
            <a:off x="6473536" y="6056456"/>
            <a:ext cx="2349666" cy="313665"/>
          </a:xfrm>
          <a:prstGeom prst="wedgeRoundRectCallout">
            <a:avLst>
              <a:gd name="adj1" fmla="val 58588"/>
              <a:gd name="adj2" fmla="val -33113"/>
              <a:gd name="adj3" fmla="val 16667"/>
            </a:avLst>
          </a:prstGeom>
          <a:solidFill>
            <a:schemeClr val="tx1">
              <a:lumMod val="50000"/>
              <a:lumOff val="50000"/>
            </a:schemeClr>
          </a:solidFill>
          <a:ln>
            <a:noFill/>
          </a:ln>
        </p:spPr>
        <p:style>
          <a:lnRef idx="3">
            <a:schemeClr val="lt1"/>
          </a:lnRef>
          <a:fillRef idx="1">
            <a:schemeClr val="accent3"/>
          </a:fillRef>
          <a:effectRef idx="1">
            <a:schemeClr val="accent3"/>
          </a:effectRef>
          <a:fontRef idx="minor">
            <a:schemeClr val="lt1"/>
          </a:fontRef>
        </p:style>
        <p:txBody>
          <a:bodyPr lIns="72000" tIns="0" rIns="0" bIns="0" rtlCol="0" anchor="ctr"/>
          <a:lstStyle/>
          <a:p>
            <a:r>
              <a:rPr kumimoji="1" lang="ja-JP" altLang="en-US" sz="1600" dirty="0">
                <a:latin typeface="HGPｺﾞｼｯｸM" panose="020B0600000000000000" pitchFamily="50" charset="-128"/>
                <a:ea typeface="HGPｺﾞｼｯｸM" panose="020B0600000000000000" pitchFamily="50" charset="-128"/>
              </a:rPr>
              <a:t>良い提案を受けたけど・・・</a:t>
            </a:r>
          </a:p>
        </p:txBody>
      </p:sp>
    </p:spTree>
    <p:extLst>
      <p:ext uri="{BB962C8B-B14F-4D97-AF65-F5344CB8AC3E}">
        <p14:creationId xmlns:p14="http://schemas.microsoft.com/office/powerpoint/2010/main" val="15712960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rPr>
              <a:t>PPP/PFI</a:t>
            </a: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rPr>
              <a:t>のイメージと課題</a:t>
            </a:r>
            <a:endParaRPr kumimoji="1" lang="ja-JP" altLang="en-US" sz="2400" dirty="0">
              <a:latin typeface="BIZ UDPゴシック" panose="020B0400000000000000" pitchFamily="50" charset="-128"/>
              <a:ea typeface="BIZ UDPゴシック" panose="020B0400000000000000" pitchFamily="50" charset="-128"/>
            </a:endParaRPr>
          </a:p>
        </p:txBody>
      </p:sp>
      <p:sp>
        <p:nvSpPr>
          <p:cNvPr id="3" name="テキスト プレースホルダー 2"/>
          <p:cNvSpPr>
            <a:spLocks noGrp="1"/>
          </p:cNvSpPr>
          <p:nvPr>
            <p:ph type="body" sz="quarter" idx="10"/>
          </p:nvPr>
        </p:nvSpPr>
        <p:spPr/>
        <p:txBody>
          <a:bodyPr/>
          <a:lstStyle/>
          <a:p>
            <a:endParaRPr kumimoji="1" lang="ja-JP" altLang="en-US"/>
          </a:p>
        </p:txBody>
      </p:sp>
      <p:pic>
        <p:nvPicPr>
          <p:cNvPr id="4" name="図 3"/>
          <p:cNvPicPr>
            <a:picLocks noChangeAspect="1"/>
          </p:cNvPicPr>
          <p:nvPr/>
        </p:nvPicPr>
        <p:blipFill>
          <a:blip r:embed="rId2"/>
          <a:stretch>
            <a:fillRect/>
          </a:stretch>
        </p:blipFill>
        <p:spPr>
          <a:xfrm>
            <a:off x="91481" y="571826"/>
            <a:ext cx="7365231" cy="3555457"/>
          </a:xfrm>
          <a:prstGeom prst="rect">
            <a:avLst/>
          </a:prstGeom>
        </p:spPr>
      </p:pic>
      <p:sp>
        <p:nvSpPr>
          <p:cNvPr id="5" name="タイトル 1"/>
          <p:cNvSpPr txBox="1">
            <a:spLocks/>
          </p:cNvSpPr>
          <p:nvPr/>
        </p:nvSpPr>
        <p:spPr>
          <a:xfrm>
            <a:off x="5375326" y="213472"/>
            <a:ext cx="9382840" cy="337718"/>
          </a:xfrm>
          <a:prstGeom prst="rect">
            <a:avLst/>
          </a:prstGeom>
          <a:ln w="19050">
            <a:noFill/>
          </a:ln>
        </p:spPr>
        <p:txBody>
          <a:bodyPr vert="horz" lIns="91440" tIns="45720" rIns="91440" bIns="45720" rtlCol="0" anchor="ctr">
            <a:normAutofit/>
          </a:bodyPr>
          <a:lstStyle>
            <a:lvl1pPr algn="l" defTabSz="742950" rtl="0" eaLnBrk="1" latinLnBrk="0" hangingPunct="1">
              <a:lnSpc>
                <a:spcPct val="90000"/>
              </a:lnSpc>
              <a:spcBef>
                <a:spcPct val="0"/>
              </a:spcBef>
              <a:buNone/>
              <a:defRPr kumimoji="1" sz="2500" kern="1200">
                <a:solidFill>
                  <a:schemeClr val="tx1"/>
                </a:solidFill>
                <a:latin typeface="HGPｺﾞｼｯｸM" panose="020B0600000000000000" pitchFamily="50" charset="-128"/>
                <a:ea typeface="HGPｺﾞｼｯｸM" panose="020B0600000000000000" pitchFamily="50" charset="-128"/>
                <a:cs typeface="+mj-cs"/>
              </a:defRPr>
            </a:lvl1pPr>
          </a:lstStyle>
          <a:p>
            <a:r>
              <a:rPr lang="en-US" altLang="ja-JP" sz="1200" dirty="0">
                <a:latin typeface="HGPｺﾞｼｯｸE" panose="020B0900000000000000" pitchFamily="50" charset="-128"/>
                <a:ea typeface="HGPｺﾞｼｯｸE" panose="020B0900000000000000" pitchFamily="50" charset="-128"/>
              </a:rPr>
              <a:t>※</a:t>
            </a:r>
            <a:r>
              <a:rPr lang="ja-JP" altLang="en-US" sz="1200" dirty="0">
                <a:latin typeface="HGPｺﾞｼｯｸE" panose="020B0900000000000000" pitchFamily="50" charset="-128"/>
                <a:ea typeface="HGPｺﾞｼｯｸE" panose="020B0900000000000000" pitchFamily="50" charset="-128"/>
              </a:rPr>
              <a:t>平成</a:t>
            </a:r>
            <a:r>
              <a:rPr lang="en-US" altLang="ja-JP" sz="1200" dirty="0">
                <a:latin typeface="HGPｺﾞｼｯｸE" panose="020B0900000000000000" pitchFamily="50" charset="-128"/>
                <a:ea typeface="HGPｺﾞｼｯｸE" panose="020B0900000000000000" pitchFamily="50" charset="-128"/>
              </a:rPr>
              <a:t>30</a:t>
            </a:r>
            <a:r>
              <a:rPr lang="ja-JP" altLang="en-US" sz="1200" dirty="0">
                <a:latin typeface="HGPｺﾞｼｯｸE" panose="020B0900000000000000" pitchFamily="50" charset="-128"/>
                <a:ea typeface="HGPｺﾞｼｯｸE" panose="020B0900000000000000" pitchFamily="50" charset="-128"/>
              </a:rPr>
              <a:t>年度とやま地域プラットフォーム参加者アンケート結果より</a:t>
            </a:r>
          </a:p>
        </p:txBody>
      </p:sp>
      <p:sp>
        <p:nvSpPr>
          <p:cNvPr id="6" name="正方形/長方形 5"/>
          <p:cNvSpPr/>
          <p:nvPr/>
        </p:nvSpPr>
        <p:spPr>
          <a:xfrm>
            <a:off x="74428" y="626257"/>
            <a:ext cx="7425829" cy="3479612"/>
          </a:xfrm>
          <a:prstGeom prst="rect">
            <a:avLst/>
          </a:prstGeom>
          <a:no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dirty="0"/>
          </a:p>
        </p:txBody>
      </p:sp>
      <p:pic>
        <p:nvPicPr>
          <p:cNvPr id="7" name="図 6"/>
          <p:cNvPicPr>
            <a:picLocks noChangeAspect="1"/>
          </p:cNvPicPr>
          <p:nvPr/>
        </p:nvPicPr>
        <p:blipFill>
          <a:blip r:embed="rId3"/>
          <a:stretch>
            <a:fillRect/>
          </a:stretch>
        </p:blipFill>
        <p:spPr>
          <a:xfrm>
            <a:off x="3104458" y="3050042"/>
            <a:ext cx="7953398" cy="3479612"/>
          </a:xfrm>
          <a:prstGeom prst="rect">
            <a:avLst/>
          </a:prstGeom>
        </p:spPr>
      </p:pic>
      <p:sp>
        <p:nvSpPr>
          <p:cNvPr id="8" name="正方形/長方形 7"/>
          <p:cNvSpPr/>
          <p:nvPr/>
        </p:nvSpPr>
        <p:spPr>
          <a:xfrm>
            <a:off x="3102428" y="3050042"/>
            <a:ext cx="6716488" cy="3479612"/>
          </a:xfrm>
          <a:prstGeom prst="rect">
            <a:avLst/>
          </a:prstGeom>
          <a:noFill/>
          <a:ln w="6350"/>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dirty="0"/>
          </a:p>
        </p:txBody>
      </p:sp>
      <p:cxnSp>
        <p:nvCxnSpPr>
          <p:cNvPr id="9" name="直線コネクタ 8"/>
          <p:cNvCxnSpPr/>
          <p:nvPr/>
        </p:nvCxnSpPr>
        <p:spPr>
          <a:xfrm>
            <a:off x="3323063" y="3735657"/>
            <a:ext cx="5698274" cy="1115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588222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1B5870-C791-42EA-A01E-6A339861BF70}"/>
              </a:ext>
            </a:extLst>
          </p:cNvPr>
          <p:cNvSpPr>
            <a:spLocks noGrp="1"/>
          </p:cNvSpPr>
          <p:nvPr>
            <p:ph type="title"/>
          </p:nvPr>
        </p:nvSpPr>
        <p:spPr/>
        <p:txBody>
          <a:bodyPr>
            <a:normAutofit/>
          </a:bodyPr>
          <a:lstStyle/>
          <a:p>
            <a:r>
              <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rPr>
              <a:t>とやま地域プラットフォーム</a:t>
            </a:r>
          </a:p>
        </p:txBody>
      </p:sp>
      <p:sp>
        <p:nvSpPr>
          <p:cNvPr id="4" name="テキスト ボックス 3">
            <a:extLst>
              <a:ext uri="{FF2B5EF4-FFF2-40B4-BE49-F238E27FC236}">
                <a16:creationId xmlns:a16="http://schemas.microsoft.com/office/drawing/2014/main" id="{02C8EC67-7250-4AB9-9903-C75770B4A26F}"/>
              </a:ext>
            </a:extLst>
          </p:cNvPr>
          <p:cNvSpPr txBox="1"/>
          <p:nvPr/>
        </p:nvSpPr>
        <p:spPr>
          <a:xfrm>
            <a:off x="178419" y="664373"/>
            <a:ext cx="9631611" cy="1200329"/>
          </a:xfrm>
          <a:prstGeom prst="rect">
            <a:avLst/>
          </a:prstGeom>
          <a:noFill/>
          <a:ln cmpd="sng">
            <a:solidFill>
              <a:srgbClr val="28467C"/>
            </a:solidFill>
            <a:prstDash val="dash"/>
          </a:ln>
        </p:spPr>
        <p:txBody>
          <a:bodyPr wrap="square" rtlCol="0">
            <a:spAutoFit/>
          </a:bodyPr>
          <a:lstStyle/>
          <a:p>
            <a:pPr marL="285750" indent="-285750">
              <a:buFont typeface="Wingdings" panose="05000000000000000000" pitchFamily="2" charset="2"/>
              <a:buChar char="n"/>
            </a:pPr>
            <a:r>
              <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rPr>
              <a:t>2016</a:t>
            </a: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年</a:t>
            </a:r>
            <a:r>
              <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rPr>
              <a:t>11</a:t>
            </a: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月設立（事務局：富山市、北陸財務局、北陸銀行、日本政策投資銀行）　</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rPr>
              <a:t>※2016</a:t>
            </a: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年度は内閣府支援メニューを活用、</a:t>
            </a:r>
            <a:r>
              <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rPr>
              <a:t>2017</a:t>
            </a: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年度以降は自走　</a:t>
            </a:r>
            <a:r>
              <a:rPr lang="en-US" altLang="ja-JP" dirty="0">
                <a:solidFill>
                  <a:srgbClr val="FF0000"/>
                </a:solidFill>
                <a:latin typeface="HGPｺﾞｼｯｸM" panose="020B0600000000000000" pitchFamily="50" charset="-128"/>
                <a:ea typeface="HGPｺﾞｼｯｸM" panose="020B0600000000000000" pitchFamily="50" charset="-128"/>
              </a:rPr>
              <a:t>※2023</a:t>
            </a:r>
            <a:r>
              <a:rPr lang="ja-JP" altLang="en-US" dirty="0">
                <a:solidFill>
                  <a:srgbClr val="FF0000"/>
                </a:solidFill>
                <a:latin typeface="HGPｺﾞｼｯｸM" panose="020B0600000000000000" pitchFamily="50" charset="-128"/>
                <a:ea typeface="HGPｺﾞｼｯｸM" panose="020B0600000000000000" pitchFamily="50" charset="-128"/>
              </a:rPr>
              <a:t>年から富山県が加入</a:t>
            </a:r>
            <a:endParaRPr lang="en-US" altLang="ja-JP" dirty="0">
              <a:solidFill>
                <a:srgbClr val="FF0000"/>
              </a:solidFill>
              <a:latin typeface="HGPｺﾞｼｯｸM" panose="020B0600000000000000" pitchFamily="50" charset="-128"/>
              <a:ea typeface="HGPｺﾞｼｯｸM" panose="020B0600000000000000" pitchFamily="50" charset="-128"/>
            </a:endParaRPr>
          </a:p>
          <a:p>
            <a:pPr marL="285750" indent="-285750">
              <a:buFont typeface="Wingdings" panose="05000000000000000000" pitchFamily="2" charset="2"/>
              <a:buChar char="n"/>
            </a:pPr>
            <a:r>
              <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に関する勉強の場（機運醸成、ノウハウ習得）、出会いの場（官民対話、異業種間ネットワーク構築）として活用</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p:txBody>
      </p:sp>
      <p:sp>
        <p:nvSpPr>
          <p:cNvPr id="5" name="テキスト ボックス 4">
            <a:extLst>
              <a:ext uri="{FF2B5EF4-FFF2-40B4-BE49-F238E27FC236}">
                <a16:creationId xmlns:a16="http://schemas.microsoft.com/office/drawing/2014/main" id="{61FED40A-9125-4EBC-8E0A-8045F66B33DB}"/>
              </a:ext>
            </a:extLst>
          </p:cNvPr>
          <p:cNvSpPr txBox="1"/>
          <p:nvPr/>
        </p:nvSpPr>
        <p:spPr>
          <a:xfrm>
            <a:off x="1865781" y="3141142"/>
            <a:ext cx="7992000" cy="2013473"/>
          </a:xfrm>
          <a:prstGeom prst="rect">
            <a:avLst/>
          </a:prstGeom>
          <a:solidFill>
            <a:srgbClr val="FFCC99">
              <a:alpha val="50000"/>
            </a:srgbClr>
          </a:solidFill>
          <a:effectLst>
            <a:softEdge rad="38100"/>
          </a:effectLst>
        </p:spPr>
        <p:txBody>
          <a:bodyPr wrap="square" tIns="108000" rIns="90000" bIns="108000" rtlCol="0" anchor="ctr" anchorCtr="0">
            <a:spAutoFit/>
          </a:bodyPr>
          <a:lstStyle/>
          <a:p>
            <a:r>
              <a:rPr lang="ja-JP" altLang="en-US" sz="1500" dirty="0">
                <a:solidFill>
                  <a:schemeClr val="tx1">
                    <a:lumMod val="75000"/>
                    <a:lumOff val="25000"/>
                  </a:schemeClr>
                </a:solidFill>
                <a:latin typeface="HGPｺﾞｼｯｸM" panose="020B0600000000000000" pitchFamily="50" charset="-128"/>
                <a:ea typeface="HGPｺﾞｼｯｸM" panose="020B0600000000000000" pitchFamily="50" charset="-128"/>
              </a:rPr>
              <a:t>官民間で</a:t>
            </a:r>
            <a:r>
              <a:rPr lang="en-US" altLang="ja-JP" sz="150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lang="ja-JP" altLang="en-US" sz="1500" dirty="0">
                <a:solidFill>
                  <a:schemeClr val="tx1">
                    <a:lumMod val="75000"/>
                    <a:lumOff val="25000"/>
                  </a:schemeClr>
                </a:solidFill>
                <a:latin typeface="HGPｺﾞｼｯｸM" panose="020B0600000000000000" pitchFamily="50" charset="-128"/>
                <a:ea typeface="HGPｺﾞｼｯｸM" panose="020B0600000000000000" pitchFamily="50" charset="-128"/>
              </a:rPr>
              <a:t>に関する基礎的な認識が共有され、いざ案件を形成しようとする場合</a:t>
            </a:r>
            <a:r>
              <a:rPr lang="en-US" altLang="ja-JP" sz="15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lang="ja-JP" altLang="en-US" sz="1500" dirty="0">
                <a:solidFill>
                  <a:schemeClr val="tx1">
                    <a:lumMod val="75000"/>
                    <a:lumOff val="25000"/>
                  </a:schemeClr>
                </a:solidFill>
                <a:latin typeface="HGPｺﾞｼｯｸM" panose="020B0600000000000000" pitchFamily="50" charset="-128"/>
                <a:ea typeface="HGPｺﾞｼｯｸM" panose="020B0600000000000000" pitchFamily="50" charset="-128"/>
              </a:rPr>
              <a:t>（官側）どのような事業スキームで、何を行い、どのような点について提案を求めることが、より事業</a:t>
            </a:r>
            <a:endParaRPr lang="en-US" altLang="ja-JP" sz="15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lang="ja-JP" altLang="en-US" sz="1500" dirty="0">
                <a:solidFill>
                  <a:schemeClr val="tx1">
                    <a:lumMod val="75000"/>
                    <a:lumOff val="25000"/>
                  </a:schemeClr>
                </a:solidFill>
                <a:latin typeface="HGPｺﾞｼｯｸM" panose="020B0600000000000000" pitchFamily="50" charset="-128"/>
                <a:ea typeface="HGPｺﾞｼｯｸM" panose="020B0600000000000000" pitchFamily="50" charset="-128"/>
              </a:rPr>
              <a:t>　　　　目的に合致し、民間事業者の自由な創意工夫による提案を引き出せるか、という点を知りたい</a:t>
            </a:r>
            <a:endParaRPr lang="en-US" altLang="ja-JP" sz="15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1600"/>
              </a:lnSpc>
            </a:pPr>
            <a:r>
              <a:rPr lang="ja-JP" altLang="en-US" sz="1500" dirty="0">
                <a:solidFill>
                  <a:schemeClr val="tx1">
                    <a:lumMod val="75000"/>
                    <a:lumOff val="25000"/>
                  </a:schemeClr>
                </a:solidFill>
                <a:latin typeface="HGPｺﾞｼｯｸM" panose="020B0600000000000000" pitchFamily="50" charset="-128"/>
                <a:ea typeface="HGPｺﾞｼｯｸM" panose="020B0600000000000000" pitchFamily="50" charset="-128"/>
              </a:rPr>
              <a:t>（民側）事業の目的、地域づくりの方向性に対する理解を深めるとともに、公募前により民間事業者が</a:t>
            </a:r>
            <a:endParaRPr lang="en-US" altLang="ja-JP" sz="15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1600"/>
              </a:lnSpc>
            </a:pPr>
            <a:r>
              <a:rPr lang="en-US" altLang="ja-JP" sz="15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ja-JP" altLang="en-US" sz="1500" dirty="0">
                <a:solidFill>
                  <a:schemeClr val="tx1">
                    <a:lumMod val="75000"/>
                    <a:lumOff val="25000"/>
                  </a:schemeClr>
                </a:solidFill>
                <a:latin typeface="HGPｺﾞｼｯｸM" panose="020B0600000000000000" pitchFamily="50" charset="-128"/>
                <a:ea typeface="HGPｺﾞｼｯｸM" panose="020B0600000000000000" pitchFamily="50" charset="-128"/>
              </a:rPr>
              <a:t>提案しやすい事業スキームについて意見を言う機会ほしい</a:t>
            </a:r>
            <a:endParaRPr lang="en-US" altLang="ja-JP" sz="15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lang="ja-JP" altLang="en-US" sz="1500" spc="-1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lang="ja-JP" altLang="en-US" sz="1500" b="1" spc="-10" dirty="0">
                <a:solidFill>
                  <a:schemeClr val="tx1">
                    <a:lumMod val="75000"/>
                    <a:lumOff val="25000"/>
                  </a:schemeClr>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具体案件に関する意見交換会・ワークショップ</a:t>
            </a:r>
            <a:r>
              <a:rPr lang="en-US" altLang="ja-JP" sz="1500" b="1" spc="-10" dirty="0">
                <a:solidFill>
                  <a:schemeClr val="tx1">
                    <a:lumMod val="75000"/>
                    <a:lumOff val="25000"/>
                  </a:schemeClr>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a:t>
            </a:r>
            <a:r>
              <a:rPr lang="ja-JP" altLang="en-US" sz="1500" b="1" spc="-10" dirty="0">
                <a:solidFill>
                  <a:schemeClr val="tx1">
                    <a:lumMod val="75000"/>
                    <a:lumOff val="25000"/>
                  </a:schemeClr>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公募前の案件形成プロセスにおける官民対話の場</a:t>
            </a:r>
            <a:r>
              <a:rPr lang="en-US" altLang="ja-JP" sz="1500" b="1" spc="-10" dirty="0">
                <a:solidFill>
                  <a:schemeClr val="tx1">
                    <a:lumMod val="75000"/>
                    <a:lumOff val="25000"/>
                  </a:schemeClr>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a:t>
            </a:r>
          </a:p>
          <a:p>
            <a:r>
              <a:rPr lang="ja-JP" altLang="en-US" sz="1500" dirty="0">
                <a:solidFill>
                  <a:schemeClr val="tx1">
                    <a:lumMod val="75000"/>
                    <a:lumOff val="25000"/>
                  </a:schemeClr>
                </a:solidFill>
                <a:latin typeface="HGPｺﾞｼｯｸM" panose="020B0600000000000000" pitchFamily="50" charset="-128"/>
                <a:ea typeface="HGPｺﾞｼｯｸM" panose="020B0600000000000000" pitchFamily="50" charset="-128"/>
              </a:rPr>
              <a:t>　　 官側は民間事業者の意向を知る場として、また情報発信のスタート・官側の姿勢を示す場として</a:t>
            </a:r>
            <a:endParaRPr lang="en-US" altLang="ja-JP" sz="15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lang="ja-JP" altLang="en-US" sz="1500" dirty="0">
                <a:solidFill>
                  <a:schemeClr val="tx1">
                    <a:lumMod val="75000"/>
                    <a:lumOff val="25000"/>
                  </a:schemeClr>
                </a:solidFill>
                <a:latin typeface="HGPｺﾞｼｯｸM" panose="020B0600000000000000" pitchFamily="50" charset="-128"/>
                <a:ea typeface="HGPｺﾞｼｯｸM" panose="020B0600000000000000" pitchFamily="50" charset="-128"/>
              </a:rPr>
              <a:t>　　 民側は官側の事業目的や方向性を知り、また民間事業者の意向を官側へ伝える場として活用</a:t>
            </a:r>
            <a:endParaRPr lang="en-US" altLang="ja-JP" sz="15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p:txBody>
      </p:sp>
      <p:sp>
        <p:nvSpPr>
          <p:cNvPr id="6" name="テキスト ボックス 5">
            <a:extLst>
              <a:ext uri="{FF2B5EF4-FFF2-40B4-BE49-F238E27FC236}">
                <a16:creationId xmlns:a16="http://schemas.microsoft.com/office/drawing/2014/main" id="{045BC599-BC0C-41EE-B9C3-CA521A23C086}"/>
              </a:ext>
            </a:extLst>
          </p:cNvPr>
          <p:cNvSpPr txBox="1"/>
          <p:nvPr/>
        </p:nvSpPr>
        <p:spPr>
          <a:xfrm>
            <a:off x="1865781" y="1988226"/>
            <a:ext cx="7992000" cy="1038847"/>
          </a:xfrm>
          <a:prstGeom prst="rect">
            <a:avLst/>
          </a:prstGeom>
          <a:solidFill>
            <a:srgbClr val="6DC0FF">
              <a:alpha val="47000"/>
            </a:srgbClr>
          </a:solidFill>
          <a:effectLst>
            <a:softEdge rad="38100"/>
          </a:effectLst>
        </p:spPr>
        <p:txBody>
          <a:bodyPr wrap="square" tIns="108000" bIns="108000" rtlCol="0" anchor="ctr" anchorCtr="0">
            <a:spAutoFit/>
          </a:bodyPr>
          <a:lstStyle/>
          <a:p>
            <a:pPr>
              <a:lnSpc>
                <a:spcPts val="1600"/>
              </a:lnSpc>
            </a:pPr>
            <a:r>
              <a:rPr lang="ja-JP" altLang="en-US" sz="15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lang="en-US" altLang="ja-JP" sz="150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lang="ja-JP" altLang="en-US" sz="1500" dirty="0">
                <a:solidFill>
                  <a:schemeClr val="tx1">
                    <a:lumMod val="75000"/>
                    <a:lumOff val="25000"/>
                  </a:schemeClr>
                </a:solidFill>
                <a:latin typeface="HGPｺﾞｼｯｸM" panose="020B0600000000000000" pitchFamily="50" charset="-128"/>
                <a:ea typeface="HGPｺﾞｼｯｸM" panose="020B0600000000000000" pitchFamily="50" charset="-128"/>
              </a:rPr>
              <a:t>事業推進の必要性に関する理解を深め、事業推進の機運を醸成していくことが必要</a:t>
            </a:r>
            <a:endParaRPr lang="en-US" altLang="ja-JP" sz="15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1600"/>
              </a:lnSpc>
            </a:pPr>
            <a:r>
              <a:rPr lang="ja-JP" altLang="en-US" sz="15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ja-JP" altLang="en-US" sz="1500" b="1" dirty="0">
                <a:solidFill>
                  <a:schemeClr val="tx1">
                    <a:lumMod val="75000"/>
                    <a:lumOff val="25000"/>
                  </a:schemeClr>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→国の戦略、補助事業等の情報提供、取組実績のある自治体職員によるセミナー・研修会</a:t>
            </a:r>
            <a:endParaRPr lang="en-US" altLang="ja-JP" sz="1500" b="1" dirty="0">
              <a:solidFill>
                <a:schemeClr val="tx1">
                  <a:lumMod val="75000"/>
                  <a:lumOff val="25000"/>
                </a:schemeClr>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endParaRPr>
          </a:p>
          <a:p>
            <a:pPr>
              <a:lnSpc>
                <a:spcPts val="1600"/>
              </a:lnSpc>
            </a:pPr>
            <a:r>
              <a:rPr lang="ja-JP" altLang="en-US" sz="1500" dirty="0">
                <a:solidFill>
                  <a:schemeClr val="tx1">
                    <a:lumMod val="75000"/>
                    <a:lumOff val="25000"/>
                  </a:schemeClr>
                </a:solidFill>
                <a:latin typeface="HGPｺﾞｼｯｸM" panose="020B0600000000000000" pitchFamily="50" charset="-128"/>
                <a:ea typeface="HGPｺﾞｼｯｸM" panose="020B0600000000000000" pitchFamily="50" charset="-128"/>
              </a:rPr>
              <a:t>・地域</a:t>
            </a:r>
            <a:r>
              <a:rPr lang="ja-JP" altLang="en-US" sz="1500" spc="-10" dirty="0">
                <a:solidFill>
                  <a:schemeClr val="tx1">
                    <a:lumMod val="75000"/>
                    <a:lumOff val="25000"/>
                  </a:schemeClr>
                </a:solidFill>
                <a:latin typeface="HGPｺﾞｼｯｸM" panose="020B0600000000000000" pitchFamily="50" charset="-128"/>
                <a:ea typeface="HGPｺﾞｼｯｸM" panose="020B0600000000000000" pitchFamily="50" charset="-128"/>
              </a:rPr>
              <a:t>企業が参画するメリットを把握し、地元の</a:t>
            </a:r>
            <a:r>
              <a:rPr lang="en-US" altLang="ja-JP" sz="1500" spc="-1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lang="ja-JP" altLang="en-US" sz="1500" spc="-10" dirty="0">
                <a:solidFill>
                  <a:schemeClr val="tx1">
                    <a:lumMod val="75000"/>
                    <a:lumOff val="25000"/>
                  </a:schemeClr>
                </a:solidFill>
                <a:latin typeface="HGPｺﾞｼｯｸM" panose="020B0600000000000000" pitchFamily="50" charset="-128"/>
                <a:ea typeface="HGPｺﾞｼｯｸM" panose="020B0600000000000000" pitchFamily="50" charset="-128"/>
              </a:rPr>
              <a:t>事業に参画する意欲を醸成していくことが必要</a:t>
            </a:r>
            <a:endParaRPr lang="en-US" altLang="ja-JP" sz="1500" spc="-1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1600"/>
              </a:lnSpc>
            </a:pPr>
            <a:r>
              <a:rPr lang="ja-JP" altLang="en-US" sz="15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ja-JP" altLang="en-US" sz="1500" b="1" dirty="0">
                <a:solidFill>
                  <a:schemeClr val="tx1">
                    <a:lumMod val="75000"/>
                    <a:lumOff val="25000"/>
                  </a:schemeClr>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→先進事例紹介等、参画実績のある事業者等によるセミナー</a:t>
            </a:r>
            <a:endParaRPr lang="en-US" altLang="ja-JP" sz="1500" b="1" dirty="0">
              <a:solidFill>
                <a:schemeClr val="tx1">
                  <a:lumMod val="75000"/>
                  <a:lumOff val="25000"/>
                </a:schemeClr>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endParaRPr>
          </a:p>
        </p:txBody>
      </p:sp>
      <p:sp>
        <p:nvSpPr>
          <p:cNvPr id="7" name="テキスト ボックス 6">
            <a:extLst>
              <a:ext uri="{FF2B5EF4-FFF2-40B4-BE49-F238E27FC236}">
                <a16:creationId xmlns:a16="http://schemas.microsoft.com/office/drawing/2014/main" id="{50629BDF-DF73-48A5-AA4E-6B5CA9E92DC6}"/>
              </a:ext>
            </a:extLst>
          </p:cNvPr>
          <p:cNvSpPr txBox="1"/>
          <p:nvPr/>
        </p:nvSpPr>
        <p:spPr>
          <a:xfrm>
            <a:off x="1865781" y="5249989"/>
            <a:ext cx="7992000" cy="1244031"/>
          </a:xfrm>
          <a:prstGeom prst="rect">
            <a:avLst/>
          </a:prstGeom>
          <a:solidFill>
            <a:srgbClr val="CEEAB0"/>
          </a:solidFill>
          <a:effectLst>
            <a:softEdge rad="38100"/>
          </a:effectLst>
        </p:spPr>
        <p:txBody>
          <a:bodyPr wrap="square" tIns="108000" bIns="108000" rtlCol="0">
            <a:spAutoFit/>
          </a:bodyPr>
          <a:lstStyle/>
          <a:p>
            <a:pPr>
              <a:lnSpc>
                <a:spcPts val="1600"/>
              </a:lnSpc>
            </a:pPr>
            <a:r>
              <a:rPr lang="ja-JP" altLang="en-US" sz="1500" spc="-10" dirty="0">
                <a:solidFill>
                  <a:schemeClr val="tx1">
                    <a:lumMod val="75000"/>
                    <a:lumOff val="25000"/>
                  </a:schemeClr>
                </a:solidFill>
                <a:latin typeface="HGPｺﾞｼｯｸM" panose="020B0600000000000000" pitchFamily="50" charset="-128"/>
                <a:ea typeface="HGPｺﾞｼｯｸM" panose="020B0600000000000000" pitchFamily="50" charset="-128"/>
              </a:rPr>
              <a:t>・地域企業が実際に</a:t>
            </a:r>
            <a:r>
              <a:rPr lang="en-US" altLang="ja-JP" sz="1500" spc="-1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lang="ja-JP" altLang="en-US" sz="1500" spc="-10" dirty="0">
                <a:solidFill>
                  <a:schemeClr val="tx1">
                    <a:lumMod val="75000"/>
                    <a:lumOff val="25000"/>
                  </a:schemeClr>
                </a:solidFill>
                <a:latin typeface="HGPｺﾞｼｯｸM" panose="020B0600000000000000" pitchFamily="50" charset="-128"/>
                <a:ea typeface="HGPｺﾞｼｯｸM" panose="020B0600000000000000" pitchFamily="50" charset="-128"/>
              </a:rPr>
              <a:t>事業に参画するためには、コンソーシアム組成やプロジェクトファイナンス、</a:t>
            </a:r>
            <a:endParaRPr lang="en-US" altLang="ja-JP" sz="1500" spc="-1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1600"/>
              </a:lnSpc>
            </a:pPr>
            <a:r>
              <a:rPr lang="en-US" altLang="ja-JP" sz="1500" spc="-10" dirty="0">
                <a:solidFill>
                  <a:schemeClr val="tx1">
                    <a:lumMod val="75000"/>
                    <a:lumOff val="25000"/>
                  </a:schemeClr>
                </a:solidFill>
                <a:latin typeface="HGPｺﾞｼｯｸM" panose="020B0600000000000000" pitchFamily="50" charset="-128"/>
                <a:ea typeface="HGPｺﾞｼｯｸM" panose="020B0600000000000000" pitchFamily="50" charset="-128"/>
              </a:rPr>
              <a:t>  SPC</a:t>
            </a:r>
            <a:r>
              <a:rPr lang="ja-JP" altLang="en-US" sz="1500" spc="-10" dirty="0">
                <a:solidFill>
                  <a:schemeClr val="tx1">
                    <a:lumMod val="75000"/>
                    <a:lumOff val="25000"/>
                  </a:schemeClr>
                </a:solidFill>
                <a:latin typeface="HGPｺﾞｼｯｸM" panose="020B0600000000000000" pitchFamily="50" charset="-128"/>
                <a:ea typeface="HGPｺﾞｼｯｸM" panose="020B0600000000000000" pitchFamily="50" charset="-128"/>
              </a:rPr>
              <a:t>組成等、</a:t>
            </a:r>
            <a:r>
              <a:rPr lang="en-US" altLang="ja-JP" sz="1500" spc="-1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lang="ja-JP" altLang="en-US" sz="1500" spc="-10" dirty="0">
                <a:solidFill>
                  <a:schemeClr val="tx1">
                    <a:lumMod val="75000"/>
                    <a:lumOff val="25000"/>
                  </a:schemeClr>
                </a:solidFill>
                <a:latin typeface="HGPｺﾞｼｯｸM" panose="020B0600000000000000" pitchFamily="50" charset="-128"/>
                <a:ea typeface="HGPｺﾞｼｯｸM" panose="020B0600000000000000" pitchFamily="50" charset="-128"/>
              </a:rPr>
              <a:t>事業特有の事項に関する知識を深めることが必要</a:t>
            </a:r>
            <a:endParaRPr lang="en-US" altLang="ja-JP" sz="1500" spc="-1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1600"/>
              </a:lnSpc>
            </a:pPr>
            <a:r>
              <a:rPr lang="ja-JP" altLang="en-US" sz="1500" spc="-10" dirty="0">
                <a:solidFill>
                  <a:schemeClr val="tx1">
                    <a:lumMod val="75000"/>
                    <a:lumOff val="25000"/>
                  </a:schemeClr>
                </a:solidFill>
                <a:latin typeface="HGPｺﾞｼｯｸM" panose="020B0600000000000000" pitchFamily="50" charset="-128"/>
                <a:ea typeface="HGPｺﾞｼｯｸM" panose="020B0600000000000000" pitchFamily="50" charset="-128"/>
              </a:rPr>
              <a:t>・地域企業が具体的に</a:t>
            </a:r>
            <a:r>
              <a:rPr lang="en-US" altLang="ja-JP" sz="1500" spc="-1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lang="ja-JP" altLang="en-US" sz="1500" spc="-10" dirty="0">
                <a:solidFill>
                  <a:schemeClr val="tx1">
                    <a:lumMod val="75000"/>
                    <a:lumOff val="25000"/>
                  </a:schemeClr>
                </a:solidFill>
                <a:latin typeface="HGPｺﾞｼｯｸM" panose="020B0600000000000000" pitchFamily="50" charset="-128"/>
                <a:ea typeface="HGPｺﾞｼｯｸM" panose="020B0600000000000000" pitchFamily="50" charset="-128"/>
              </a:rPr>
              <a:t>事業に応募していくためには、企画提案書や収支計画書などの提出</a:t>
            </a:r>
            <a:endParaRPr lang="en-US" altLang="ja-JP" sz="1500" spc="-1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1600"/>
              </a:lnSpc>
            </a:pPr>
            <a:r>
              <a:rPr lang="en-US" altLang="ja-JP" sz="1500" spc="-1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ja-JP" altLang="en-US" sz="1500" spc="-10" dirty="0">
                <a:solidFill>
                  <a:schemeClr val="tx1">
                    <a:lumMod val="75000"/>
                    <a:lumOff val="25000"/>
                  </a:schemeClr>
                </a:solidFill>
                <a:latin typeface="HGPｺﾞｼｯｸM" panose="020B0600000000000000" pitchFamily="50" charset="-128"/>
                <a:ea typeface="HGPｺﾞｼｯｸM" panose="020B0600000000000000" pitchFamily="50" charset="-128"/>
              </a:rPr>
              <a:t>書類の作成が必要であり、作成のための検討事項やポイント等を学ぶ機会を得られることが必要</a:t>
            </a:r>
            <a:endParaRPr lang="en-US" altLang="ja-JP" sz="1500" spc="-1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1600"/>
              </a:lnSpc>
            </a:pPr>
            <a:r>
              <a:rPr lang="ja-JP" altLang="en-US" sz="1500" b="1" spc="-10" dirty="0">
                <a:solidFill>
                  <a:schemeClr val="tx1">
                    <a:lumMod val="75000"/>
                    <a:lumOff val="25000"/>
                  </a:schemeClr>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　　→</a:t>
            </a:r>
            <a:r>
              <a:rPr lang="en-US" altLang="ja-JP" sz="1500" b="1" spc="-10" dirty="0">
                <a:solidFill>
                  <a:schemeClr val="tx1">
                    <a:lumMod val="75000"/>
                    <a:lumOff val="25000"/>
                  </a:schemeClr>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PPP/PFI</a:t>
            </a:r>
            <a:r>
              <a:rPr lang="ja-JP" altLang="en-US" sz="1500" b="1" spc="-10" dirty="0">
                <a:solidFill>
                  <a:schemeClr val="tx1">
                    <a:lumMod val="75000"/>
                    <a:lumOff val="25000"/>
                  </a:schemeClr>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事業特有事項・提案書・収支計画等作成に関する勉強会（</a:t>
            </a:r>
            <a:r>
              <a:rPr lang="en-US" altLang="ja-JP" sz="1500" b="1" spc="-10" dirty="0">
                <a:solidFill>
                  <a:schemeClr val="tx1">
                    <a:lumMod val="75000"/>
                    <a:lumOff val="25000"/>
                  </a:schemeClr>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PPP</a:t>
            </a:r>
            <a:r>
              <a:rPr lang="ja-JP" altLang="en-US" sz="1500" b="1" spc="-10" dirty="0">
                <a:solidFill>
                  <a:schemeClr val="tx1">
                    <a:lumMod val="75000"/>
                    <a:lumOff val="25000"/>
                  </a:schemeClr>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rPr>
              <a:t>実践講座）</a:t>
            </a:r>
            <a:endParaRPr lang="en-US" altLang="ja-JP" sz="1500" b="1" spc="-10" dirty="0">
              <a:solidFill>
                <a:schemeClr val="tx1">
                  <a:lumMod val="75000"/>
                  <a:lumOff val="25000"/>
                </a:schemeClr>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endParaRPr>
          </a:p>
        </p:txBody>
      </p:sp>
      <p:graphicFrame>
        <p:nvGraphicFramePr>
          <p:cNvPr id="9" name="図表 8">
            <a:extLst>
              <a:ext uri="{FF2B5EF4-FFF2-40B4-BE49-F238E27FC236}">
                <a16:creationId xmlns:a16="http://schemas.microsoft.com/office/drawing/2014/main" id="{24E930CE-396B-4567-ACB8-AA96724B6052}"/>
              </a:ext>
            </a:extLst>
          </p:cNvPr>
          <p:cNvGraphicFramePr/>
          <p:nvPr/>
        </p:nvGraphicFramePr>
        <p:xfrm>
          <a:off x="-537411" y="2042152"/>
          <a:ext cx="2937936" cy="43186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正方形/長方形 10">
            <a:extLst>
              <a:ext uri="{FF2B5EF4-FFF2-40B4-BE49-F238E27FC236}">
                <a16:creationId xmlns:a16="http://schemas.microsoft.com/office/drawing/2014/main" id="{69F97973-8281-4CBB-A702-EC7DB80F2379}"/>
              </a:ext>
            </a:extLst>
          </p:cNvPr>
          <p:cNvSpPr/>
          <p:nvPr/>
        </p:nvSpPr>
        <p:spPr>
          <a:xfrm>
            <a:off x="3200399" y="1556353"/>
            <a:ext cx="6588000" cy="252000"/>
          </a:xfrm>
          <a:prstGeom prst="rect">
            <a:avLst/>
          </a:prstGeom>
          <a:noFill/>
          <a:ln>
            <a:noFill/>
          </a:ln>
        </p:spPr>
        <p:style>
          <a:lnRef idx="3">
            <a:schemeClr val="lt1"/>
          </a:lnRef>
          <a:fillRef idx="1">
            <a:schemeClr val="accent3"/>
          </a:fillRef>
          <a:effectRef idx="1">
            <a:schemeClr val="accent3"/>
          </a:effectRef>
          <a:fontRef idx="minor">
            <a:schemeClr val="lt1"/>
          </a:fontRef>
        </p:style>
        <p:txBody>
          <a:bodyPr tIns="0" bIns="0" rtlCol="0" anchor="ctr" anchorCtr="0"/>
          <a:lstStyle/>
          <a:p>
            <a:pPr algn="ctr"/>
            <a:r>
              <a:rPr lang="ja-JP" altLang="en-US" sz="1600" dirty="0">
                <a:solidFill>
                  <a:srgbClr val="FF4747"/>
                </a:solidFill>
                <a:latin typeface="HGPｺﾞｼｯｸM" panose="020B0600000000000000" pitchFamily="50" charset="-128"/>
                <a:ea typeface="HGPｺﾞｼｯｸM" panose="020B0600000000000000" pitchFamily="50" charset="-128"/>
              </a:rPr>
              <a:t>≒「地域（自治体・地元企業・金融機関等）で考えていく体制をつくっていこう」</a:t>
            </a:r>
            <a:endParaRPr lang="en-US" altLang="ja-JP" sz="1600" dirty="0">
              <a:solidFill>
                <a:srgbClr val="FF4747"/>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0671305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4DA671-D5B6-4036-B15D-201FA47F9361}"/>
              </a:ext>
            </a:extLst>
          </p:cNvPr>
          <p:cNvSpPr>
            <a:spLocks noGrp="1"/>
          </p:cNvSpPr>
          <p:nvPr>
            <p:ph type="title"/>
          </p:nvPr>
        </p:nvSpPr>
        <p:spPr/>
        <p:txBody>
          <a:bodyPr/>
          <a:lstStyle/>
          <a:p>
            <a:r>
              <a:rPr lang="ja-JP" altLang="en-US" dirty="0">
                <a:solidFill>
                  <a:schemeClr val="tx1">
                    <a:lumMod val="75000"/>
                    <a:lumOff val="25000"/>
                  </a:schemeClr>
                </a:solidFill>
              </a:rPr>
              <a:t>とやま地域プラットフォームの取組実績（１／５）</a:t>
            </a:r>
            <a:endParaRPr kumimoji="1" lang="ja-JP" altLang="en-US" dirty="0">
              <a:solidFill>
                <a:schemeClr val="tx1">
                  <a:lumMod val="75000"/>
                  <a:lumOff val="25000"/>
                </a:schemeClr>
              </a:solidFill>
            </a:endParaRPr>
          </a:p>
        </p:txBody>
      </p:sp>
      <p:sp>
        <p:nvSpPr>
          <p:cNvPr id="4" name="テキスト ボックス 3">
            <a:extLst>
              <a:ext uri="{FF2B5EF4-FFF2-40B4-BE49-F238E27FC236}">
                <a16:creationId xmlns:a16="http://schemas.microsoft.com/office/drawing/2014/main" id="{C8DD233E-35A3-4C99-8E60-1298364108B4}"/>
              </a:ext>
            </a:extLst>
          </p:cNvPr>
          <p:cNvSpPr txBox="1"/>
          <p:nvPr/>
        </p:nvSpPr>
        <p:spPr>
          <a:xfrm>
            <a:off x="74428" y="2044640"/>
            <a:ext cx="9716343" cy="400110"/>
          </a:xfrm>
          <a:prstGeom prst="rect">
            <a:avLst/>
          </a:prstGeom>
          <a:noFill/>
        </p:spPr>
        <p:txBody>
          <a:bodyPr wrap="square" rtlCol="0">
            <a:spAutoFit/>
          </a:bodyPr>
          <a:lstStyle/>
          <a:p>
            <a:r>
              <a:rPr lang="ja-JP" altLang="en-US" sz="2000" b="1" dirty="0">
                <a:solidFill>
                  <a:schemeClr val="tx1">
                    <a:lumMod val="75000"/>
                    <a:lumOff val="25000"/>
                  </a:schemeClr>
                </a:solidFill>
                <a:latin typeface="HGPｺﾞｼｯｸM" panose="020B0600000000000000" pitchFamily="50" charset="-128"/>
                <a:ea typeface="HGPｺﾞｼｯｸM" panose="020B0600000000000000" pitchFamily="50" charset="-128"/>
              </a:rPr>
              <a:t>２</a:t>
            </a:r>
            <a:r>
              <a:rPr kumimoji="1" lang="en-US" altLang="ja-JP" sz="2000" b="1"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kumimoji="1" lang="ja-JP" altLang="en-US" sz="2000" b="1" dirty="0">
                <a:solidFill>
                  <a:schemeClr val="tx1">
                    <a:lumMod val="75000"/>
                    <a:lumOff val="25000"/>
                  </a:schemeClr>
                </a:solidFill>
                <a:latin typeface="HGPｺﾞｼｯｸM" panose="020B0600000000000000" pitchFamily="50" charset="-128"/>
                <a:ea typeface="HGPｺﾞｼｯｸM" panose="020B0600000000000000" pitchFamily="50" charset="-128"/>
              </a:rPr>
              <a:t>プラットフォームセミナー</a:t>
            </a:r>
            <a:endParaRPr lang="ja-JP" altLang="en-US" sz="2000" b="1" dirty="0">
              <a:solidFill>
                <a:schemeClr val="tx1">
                  <a:lumMod val="75000"/>
                  <a:lumOff val="25000"/>
                </a:schemeClr>
              </a:solidFill>
              <a:latin typeface="HGPｺﾞｼｯｸM" panose="020B0600000000000000" pitchFamily="50" charset="-128"/>
              <a:ea typeface="HGPｺﾞｼｯｸM" panose="020B0600000000000000" pitchFamily="50" charset="-128"/>
            </a:endParaRPr>
          </a:p>
        </p:txBody>
      </p:sp>
      <p:graphicFrame>
        <p:nvGraphicFramePr>
          <p:cNvPr id="5" name="表 4">
            <a:extLst>
              <a:ext uri="{FF2B5EF4-FFF2-40B4-BE49-F238E27FC236}">
                <a16:creationId xmlns:a16="http://schemas.microsoft.com/office/drawing/2014/main" id="{256BBF3E-5918-41A6-885E-B7A45816A6F5}"/>
              </a:ext>
            </a:extLst>
          </p:cNvPr>
          <p:cNvGraphicFramePr>
            <a:graphicFrameLocks noGrp="1"/>
          </p:cNvGraphicFramePr>
          <p:nvPr/>
        </p:nvGraphicFramePr>
        <p:xfrm>
          <a:off x="163175" y="2494906"/>
          <a:ext cx="9627596" cy="3929065"/>
        </p:xfrm>
        <a:graphic>
          <a:graphicData uri="http://schemas.openxmlformats.org/drawingml/2006/table">
            <a:tbl>
              <a:tblPr firstRow="1" bandRow="1">
                <a:tableStyleId>{7DF18680-E054-41AD-8BC1-D1AEF772440D}</a:tableStyleId>
              </a:tblPr>
              <a:tblGrid>
                <a:gridCol w="437478">
                  <a:extLst>
                    <a:ext uri="{9D8B030D-6E8A-4147-A177-3AD203B41FA5}">
                      <a16:colId xmlns:a16="http://schemas.microsoft.com/office/drawing/2014/main" val="20000"/>
                    </a:ext>
                  </a:extLst>
                </a:gridCol>
                <a:gridCol w="994385">
                  <a:extLst>
                    <a:ext uri="{9D8B030D-6E8A-4147-A177-3AD203B41FA5}">
                      <a16:colId xmlns:a16="http://schemas.microsoft.com/office/drawing/2014/main" val="20001"/>
                    </a:ext>
                  </a:extLst>
                </a:gridCol>
                <a:gridCol w="7332133">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tblGrid>
              <a:tr h="370840">
                <a:tc gridSpan="2">
                  <a:txBody>
                    <a:bodyPr/>
                    <a:lstStyle/>
                    <a:p>
                      <a:pPr algn="ctr"/>
                      <a:r>
                        <a:rPr kumimoji="1" lang="ja-JP" altLang="en-US" sz="1200" spc="0" baseline="0" dirty="0">
                          <a:latin typeface="HGPｺﾞｼｯｸM" panose="020B0600000000000000" pitchFamily="50" charset="-128"/>
                          <a:ea typeface="HGPｺﾞｼｯｸM" panose="020B0600000000000000" pitchFamily="50" charset="-128"/>
                        </a:rPr>
                        <a:t>開催日</a:t>
                      </a:r>
                    </a:p>
                  </a:txBody>
                  <a:tcPr anchor="ct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spc="0" baseline="0" dirty="0">
                          <a:latin typeface="HGPｺﾞｼｯｸM" panose="020B0600000000000000" pitchFamily="50" charset="-128"/>
                          <a:ea typeface="HGPｺﾞｼｯｸM" panose="020B0600000000000000" pitchFamily="50" charset="-128"/>
                        </a:rPr>
                        <a:t>テーマ、目的、内容等</a:t>
                      </a:r>
                    </a:p>
                  </a:txBody>
                  <a:tcPr anchor="ctr"/>
                </a:tc>
                <a:tc>
                  <a:txBody>
                    <a:bodyPr/>
                    <a:lstStyle/>
                    <a:p>
                      <a:pPr algn="ctr"/>
                      <a:r>
                        <a:rPr kumimoji="1" lang="ja-JP" altLang="en-US" sz="1200" spc="0" baseline="0" dirty="0">
                          <a:latin typeface="HGPｺﾞｼｯｸM" panose="020B0600000000000000" pitchFamily="50" charset="-128"/>
                          <a:ea typeface="HGPｺﾞｼｯｸM" panose="020B0600000000000000" pitchFamily="50" charset="-128"/>
                        </a:rPr>
                        <a:t>参加者</a:t>
                      </a:r>
                    </a:p>
                  </a:txBody>
                  <a:tcPr anchor="ctr"/>
                </a:tc>
                <a:extLst>
                  <a:ext uri="{0D108BD9-81ED-4DB2-BD59-A6C34878D82A}">
                    <a16:rowId xmlns:a16="http://schemas.microsoft.com/office/drawing/2014/main" val="10000"/>
                  </a:ext>
                </a:extLst>
              </a:tr>
              <a:tr h="882759">
                <a:tc rowSpan="4">
                  <a:txBody>
                    <a:bodyPr/>
                    <a:lstStyle/>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2016</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年度</a:t>
                      </a:r>
                    </a:p>
                  </a:txBody>
                  <a:tcPr marL="0" marR="0" anchor="ctr"/>
                </a:tc>
                <a:tc>
                  <a:txBody>
                    <a:bodyPr/>
                    <a:lstStyle/>
                    <a:p>
                      <a:pPr algn="ct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1</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2016.11.28</a:t>
                      </a:r>
                    </a:p>
                  </a:txBody>
                  <a:tcPr marL="36000" marR="36000" anchor="ctr"/>
                </a:tc>
                <a:tc>
                  <a:txBody>
                    <a:bodyPr/>
                    <a:lstStyle/>
                    <a:p>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への理解の向上</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1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立場の異なるステークホルダー</a:t>
                      </a:r>
                      <a:r>
                        <a:rPr kumimoji="1" lang="en-US" altLang="ja-JP" sz="1200" spc="-1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1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富山市、国、金融機関、</a:t>
                      </a:r>
                      <a:r>
                        <a:rPr kumimoji="1" lang="en-US" altLang="ja-JP" sz="1200" spc="-1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kumimoji="1" lang="ja-JP" altLang="en-US" sz="1200" spc="-1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アドバイザー、受注経験事業者</a:t>
                      </a:r>
                      <a:r>
                        <a:rPr kumimoji="1" lang="en-US" altLang="ja-JP" sz="1200" spc="-1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1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が、各々の視点を</a:t>
                      </a:r>
                      <a:endParaRPr kumimoji="1" lang="en-US" altLang="ja-JP" sz="1200" spc="-1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踏まえた講演を実施</a:t>
                      </a:r>
                      <a:endPar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①富山市長②内閣府③㈱日本政策投資銀行④㈱日本経済研究所⑤㈱合人社計画研究所</a:t>
                      </a:r>
                    </a:p>
                  </a:txBody>
                  <a:tcPr anchor="ctr"/>
                </a:tc>
                <a:tc>
                  <a:txBody>
                    <a:bodyPr/>
                    <a:lstStyle/>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102</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団体</a:t>
                      </a:r>
                      <a:endPar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tc>
                <a:extLst>
                  <a:ext uri="{0D108BD9-81ED-4DB2-BD59-A6C34878D82A}">
                    <a16:rowId xmlns:a16="http://schemas.microsoft.com/office/drawing/2014/main" val="10001"/>
                  </a:ext>
                </a:extLst>
              </a:tr>
              <a:tr h="370840">
                <a:tc v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marL="0" marR="0" anchor="ctr"/>
                </a:tc>
                <a:tc>
                  <a:txBody>
                    <a:bodyPr/>
                    <a:lstStyle/>
                    <a:p>
                      <a:pPr algn="ct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2017.1.26</a:t>
                      </a:r>
                      <a:endPar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36000" marR="36000" anchor="ctr"/>
                </a:tc>
                <a:tc>
                  <a:txBody>
                    <a:bodyPr/>
                    <a:lstStyle/>
                    <a:p>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事業における官民対話等の必要性</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・講演①：</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事業における官民対話やサウンディング調査の必要性</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㈱日本経済研究所</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・講演②：横浜市における官民連携の取組～サウンディングを通じた民間事業者との対話～</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横浜市</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・講演③：サウンディング調査から始まる事業</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三菱地所レジデンス㈱</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・意見交換会：「サウンディング調査の効果や留意点」、「</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PF</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を活かした官民連携の在り方」等について意見交換</a:t>
                      </a:r>
                    </a:p>
                  </a:txBody>
                  <a:tcPr marR="0" anchor="ctr"/>
                </a:tc>
                <a:tc>
                  <a:txBody>
                    <a:bodyPr/>
                    <a:lstStyle/>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57</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団体</a:t>
                      </a:r>
                    </a:p>
                  </a:txBody>
                  <a:tcPr marR="0" anchor="ctr"/>
                </a:tc>
                <a:extLst>
                  <a:ext uri="{0D108BD9-81ED-4DB2-BD59-A6C34878D82A}">
                    <a16:rowId xmlns:a16="http://schemas.microsoft.com/office/drawing/2014/main" val="10002"/>
                  </a:ext>
                </a:extLst>
              </a:tr>
              <a:tr h="822960">
                <a:tc v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marL="0" marR="0" anchor="ctr"/>
                </a:tc>
                <a:tc>
                  <a:txBody>
                    <a:bodyPr/>
                    <a:lstStyle/>
                    <a:p>
                      <a:pPr algn="ct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特別会</a:t>
                      </a:r>
                      <a:endPar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2017.2.14</a:t>
                      </a:r>
                      <a:endPar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36000" marR="36000" anchor="ctr"/>
                </a:tc>
                <a:tc>
                  <a:txBody>
                    <a:bodyPr/>
                    <a:lstStyle/>
                    <a:p>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行政側の意識改革</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・講演①：</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の活用はまったなし</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富山市副市長</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・講演②：</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活用推進の要請</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内閣府</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・講演③：公的資産マネジメント及び</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活用の推進へ向けて</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㈱日本政策投資銀行</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txBody>
                  <a:tcPr anchor="ctr"/>
                </a:tc>
                <a:tc>
                  <a:txBody>
                    <a:bodyPr/>
                    <a:lstStyle/>
                    <a:p>
                      <a:pPr algn="ct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富山市</a:t>
                      </a:r>
                      <a:endPar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県内自治体</a:t>
                      </a:r>
                    </a:p>
                  </a:txBody>
                  <a:tcPr marL="36000" marR="36000" anchor="ctr"/>
                </a:tc>
                <a:extLst>
                  <a:ext uri="{0D108BD9-81ED-4DB2-BD59-A6C34878D82A}">
                    <a16:rowId xmlns:a16="http://schemas.microsoft.com/office/drawing/2014/main" val="10003"/>
                  </a:ext>
                </a:extLst>
              </a:tr>
              <a:tr h="846666">
                <a:tc v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marL="0" marR="0" anchor="ctr"/>
                </a:tc>
                <a:tc>
                  <a:txBody>
                    <a:bodyPr/>
                    <a:lstStyle/>
                    <a:p>
                      <a:pPr algn="ct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3</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2017.2.21</a:t>
                      </a:r>
                      <a:endPar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36000" marR="36000" anchor="ctr"/>
                </a:tc>
                <a:tc>
                  <a:txBody>
                    <a:bodyPr/>
                    <a:lstStyle/>
                    <a:p>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地域における官民連携事業への参画意欲醸成</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富山市が目指す今後の官民連携に関するパネルディスカッションを実施</a:t>
                      </a:r>
                      <a:endPar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パネリスト：富山商工会議所会頭、㈱日本政策投資銀行常務執行役員、富山市長</a:t>
                      </a:r>
                      <a:endPar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コーディネーター：㈱日本総合研究所　主席研究員　藻谷　浩介氏</a:t>
                      </a:r>
                    </a:p>
                  </a:txBody>
                  <a:tcPr anchor="ctr"/>
                </a:tc>
                <a:tc>
                  <a:txBody>
                    <a:bodyPr/>
                    <a:lstStyle/>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67</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団体</a:t>
                      </a:r>
                    </a:p>
                  </a:txBody>
                  <a:tcPr anchor="ctr"/>
                </a:tc>
                <a:extLst>
                  <a:ext uri="{0D108BD9-81ED-4DB2-BD59-A6C34878D82A}">
                    <a16:rowId xmlns:a16="http://schemas.microsoft.com/office/drawing/2014/main" val="10004"/>
                  </a:ext>
                </a:extLst>
              </a:tr>
            </a:tbl>
          </a:graphicData>
        </a:graphic>
      </p:graphicFrame>
      <p:sp>
        <p:nvSpPr>
          <p:cNvPr id="6" name="テキスト ボックス 5">
            <a:extLst>
              <a:ext uri="{FF2B5EF4-FFF2-40B4-BE49-F238E27FC236}">
                <a16:creationId xmlns:a16="http://schemas.microsoft.com/office/drawing/2014/main" id="{1B7758B3-6898-45E8-B8D3-6A293A3F9BBD}"/>
              </a:ext>
            </a:extLst>
          </p:cNvPr>
          <p:cNvSpPr txBox="1"/>
          <p:nvPr/>
        </p:nvSpPr>
        <p:spPr>
          <a:xfrm>
            <a:off x="37608" y="655134"/>
            <a:ext cx="10477992" cy="400110"/>
          </a:xfrm>
          <a:prstGeom prst="rect">
            <a:avLst/>
          </a:prstGeom>
          <a:noFill/>
        </p:spPr>
        <p:txBody>
          <a:bodyPr wrap="square" rtlCol="0">
            <a:spAutoFit/>
          </a:bodyPr>
          <a:lstStyle/>
          <a:p>
            <a:r>
              <a:rPr lang="ja-JP" altLang="en-US" sz="2000" b="1" dirty="0">
                <a:solidFill>
                  <a:schemeClr val="tx1">
                    <a:lumMod val="75000"/>
                    <a:lumOff val="25000"/>
                  </a:schemeClr>
                </a:solidFill>
                <a:latin typeface="HGPｺﾞｼｯｸM" panose="020B0600000000000000" pitchFamily="50" charset="-128"/>
                <a:ea typeface="HGPｺﾞｼｯｸM" panose="020B0600000000000000" pitchFamily="50" charset="-128"/>
              </a:rPr>
              <a:t>１</a:t>
            </a:r>
            <a:r>
              <a:rPr kumimoji="1" lang="en-US" altLang="ja-JP" sz="2000" b="1"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lang="ja-JP" altLang="en-US" sz="2000" b="1"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kumimoji="1" lang="ja-JP" altLang="en-US" sz="2000" b="1" dirty="0">
                <a:solidFill>
                  <a:schemeClr val="tx1">
                    <a:lumMod val="75000"/>
                    <a:lumOff val="25000"/>
                  </a:schemeClr>
                </a:solidFill>
                <a:latin typeface="HGPｺﾞｼｯｸM" panose="020B0600000000000000" pitchFamily="50" charset="-128"/>
                <a:ea typeface="HGPｺﾞｼｯｸM" panose="020B0600000000000000" pitchFamily="50" charset="-128"/>
              </a:rPr>
              <a:t>参加者の状況　</a:t>
            </a:r>
            <a:r>
              <a:rPr kumimoji="1" lang="en-US" altLang="ja-JP" sz="2000" b="1" dirty="0">
                <a:solidFill>
                  <a:schemeClr val="tx1">
                    <a:lumMod val="75000"/>
                    <a:lumOff val="25000"/>
                  </a:schemeClr>
                </a:solidFill>
                <a:latin typeface="HGPｺﾞｼｯｸM" panose="020B0600000000000000" pitchFamily="50" charset="-128"/>
                <a:ea typeface="HGPｺﾞｼｯｸM" panose="020B0600000000000000" pitchFamily="50" charset="-128"/>
              </a:rPr>
              <a:t>(2016</a:t>
            </a:r>
            <a:r>
              <a:rPr kumimoji="1" lang="ja-JP" altLang="en-US" sz="2000" b="1" dirty="0">
                <a:solidFill>
                  <a:schemeClr val="tx1">
                    <a:lumMod val="75000"/>
                    <a:lumOff val="25000"/>
                  </a:schemeClr>
                </a:solidFill>
                <a:latin typeface="HGPｺﾞｼｯｸM" panose="020B0600000000000000" pitchFamily="50" charset="-128"/>
                <a:ea typeface="HGPｺﾞｼｯｸM" panose="020B0600000000000000" pitchFamily="50" charset="-128"/>
              </a:rPr>
              <a:t>年度～</a:t>
            </a:r>
            <a:r>
              <a:rPr kumimoji="1" lang="en-US" altLang="ja-JP" sz="2000" b="1" dirty="0">
                <a:solidFill>
                  <a:schemeClr val="tx1">
                    <a:lumMod val="75000"/>
                    <a:lumOff val="25000"/>
                  </a:schemeClr>
                </a:solidFill>
                <a:latin typeface="HGPｺﾞｼｯｸM" panose="020B0600000000000000" pitchFamily="50" charset="-128"/>
                <a:ea typeface="HGPｺﾞｼｯｸM" panose="020B0600000000000000" pitchFamily="50" charset="-128"/>
              </a:rPr>
              <a:t>2021</a:t>
            </a:r>
            <a:r>
              <a:rPr kumimoji="1" lang="ja-JP" altLang="en-US" sz="2000" b="1" dirty="0">
                <a:solidFill>
                  <a:schemeClr val="tx1">
                    <a:lumMod val="75000"/>
                    <a:lumOff val="25000"/>
                  </a:schemeClr>
                </a:solidFill>
                <a:latin typeface="HGPｺﾞｼｯｸM" panose="020B0600000000000000" pitchFamily="50" charset="-128"/>
                <a:ea typeface="HGPｺﾞｼｯｸM" panose="020B0600000000000000" pitchFamily="50" charset="-128"/>
              </a:rPr>
              <a:t>年度（計</a:t>
            </a:r>
            <a:r>
              <a:rPr kumimoji="1" lang="en-US" altLang="ja-JP" sz="2000" b="1" dirty="0">
                <a:solidFill>
                  <a:schemeClr val="tx1">
                    <a:lumMod val="75000"/>
                    <a:lumOff val="25000"/>
                  </a:schemeClr>
                </a:solidFill>
                <a:latin typeface="HGPｺﾞｼｯｸM" panose="020B0600000000000000" pitchFamily="50" charset="-128"/>
                <a:ea typeface="HGPｺﾞｼｯｸM" panose="020B0600000000000000" pitchFamily="50" charset="-128"/>
              </a:rPr>
              <a:t>17</a:t>
            </a:r>
            <a:r>
              <a:rPr kumimoji="1" lang="ja-JP" altLang="en-US" sz="2000" b="1" dirty="0">
                <a:solidFill>
                  <a:schemeClr val="tx1">
                    <a:lumMod val="75000"/>
                    <a:lumOff val="25000"/>
                  </a:schemeClr>
                </a:solidFill>
                <a:latin typeface="HGPｺﾞｼｯｸM" panose="020B0600000000000000" pitchFamily="50" charset="-128"/>
                <a:ea typeface="HGPｺﾞｼｯｸM" panose="020B0600000000000000" pitchFamily="50" charset="-128"/>
              </a:rPr>
              <a:t>回）の実績</a:t>
            </a:r>
            <a:r>
              <a:rPr kumimoji="1" lang="en-US" altLang="ja-JP" sz="2000" b="1"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lang="en-US" altLang="ja-JP" sz="2000" dirty="0">
                <a:solidFill>
                  <a:srgbClr val="FF0000"/>
                </a:solidFill>
                <a:latin typeface="HGPｺﾞｼｯｸM" panose="020B0600000000000000" pitchFamily="50" charset="-128"/>
                <a:ea typeface="HGPｺﾞｼｯｸM" panose="020B0600000000000000" pitchFamily="50" charset="-128"/>
              </a:rPr>
              <a:t> </a:t>
            </a:r>
            <a:r>
              <a:rPr lang="en-US" altLang="ja-JP" sz="1400" dirty="0">
                <a:solidFill>
                  <a:srgbClr val="FF0000"/>
                </a:solidFill>
                <a:latin typeface="HGPｺﾞｼｯｸM" panose="020B0600000000000000" pitchFamily="50" charset="-128"/>
                <a:ea typeface="HGPｺﾞｼｯｸM" panose="020B0600000000000000" pitchFamily="50" charset="-128"/>
              </a:rPr>
              <a:t>※2022</a:t>
            </a:r>
            <a:r>
              <a:rPr lang="ja-JP" altLang="en-US" sz="1400" dirty="0">
                <a:solidFill>
                  <a:srgbClr val="FF0000"/>
                </a:solidFill>
                <a:latin typeface="HGPｺﾞｼｯｸM" panose="020B0600000000000000" pitchFamily="50" charset="-128"/>
                <a:ea typeface="HGPｺﾞｼｯｸM" panose="020B0600000000000000" pitchFamily="50" charset="-128"/>
              </a:rPr>
              <a:t>年から富山県へ事務移管</a:t>
            </a:r>
            <a:endParaRPr kumimoji="1" lang="ja-JP" altLang="en-US" sz="1400" b="1" dirty="0">
              <a:solidFill>
                <a:schemeClr val="tx1">
                  <a:lumMod val="75000"/>
                  <a:lumOff val="25000"/>
                </a:schemeClr>
              </a:solidFill>
              <a:latin typeface="HGPｺﾞｼｯｸM" panose="020B0600000000000000" pitchFamily="50" charset="-128"/>
              <a:ea typeface="HGPｺﾞｼｯｸM" panose="020B0600000000000000" pitchFamily="50" charset="-128"/>
            </a:endParaRPr>
          </a:p>
        </p:txBody>
      </p:sp>
      <p:sp>
        <p:nvSpPr>
          <p:cNvPr id="7" name="正方形/長方形 6">
            <a:extLst>
              <a:ext uri="{FF2B5EF4-FFF2-40B4-BE49-F238E27FC236}">
                <a16:creationId xmlns:a16="http://schemas.microsoft.com/office/drawing/2014/main" id="{EB424DBE-CC63-4E31-8F8A-4775B9A5ABA8}"/>
              </a:ext>
            </a:extLst>
          </p:cNvPr>
          <p:cNvSpPr/>
          <p:nvPr/>
        </p:nvSpPr>
        <p:spPr>
          <a:xfrm>
            <a:off x="163175" y="1124331"/>
            <a:ext cx="9627596" cy="720000"/>
          </a:xfrm>
          <a:prstGeom prst="rect">
            <a:avLst/>
          </a:prstGeom>
          <a:noFill/>
          <a:ln w="3175">
            <a:solidFill>
              <a:schemeClr val="bg1">
                <a:lumMod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HGPｺﾞｼｯｸM" panose="020B0600000000000000" pitchFamily="50" charset="-128"/>
              <a:ea typeface="HGPｺﾞｼｯｸM" panose="020B0600000000000000" pitchFamily="50" charset="-128"/>
            </a:endParaRPr>
          </a:p>
        </p:txBody>
      </p:sp>
      <p:sp>
        <p:nvSpPr>
          <p:cNvPr id="8" name="正方形/長方形 7">
            <a:extLst>
              <a:ext uri="{FF2B5EF4-FFF2-40B4-BE49-F238E27FC236}">
                <a16:creationId xmlns:a16="http://schemas.microsoft.com/office/drawing/2014/main" id="{6DC1B165-10F4-44D2-9753-EF35406F98B6}"/>
              </a:ext>
            </a:extLst>
          </p:cNvPr>
          <p:cNvSpPr/>
          <p:nvPr/>
        </p:nvSpPr>
        <p:spPr>
          <a:xfrm>
            <a:off x="414864" y="1282042"/>
            <a:ext cx="1476000" cy="468000"/>
          </a:xfrm>
          <a:prstGeom prst="rect">
            <a:avLst/>
          </a:prstGeom>
        </p:spPr>
        <p:style>
          <a:lnRef idx="3">
            <a:schemeClr val="lt1"/>
          </a:lnRef>
          <a:fillRef idx="1">
            <a:schemeClr val="accent5"/>
          </a:fillRef>
          <a:effectRef idx="1">
            <a:schemeClr val="accent5"/>
          </a:effectRef>
          <a:fontRef idx="minor">
            <a:schemeClr val="lt1"/>
          </a:fontRef>
        </p:style>
        <p:txBody>
          <a:bodyPr tIns="0" bIns="0" rtlCol="0" anchor="ctr"/>
          <a:lstStyle/>
          <a:p>
            <a:pPr algn="ctr"/>
            <a:r>
              <a:rPr kumimoji="1" lang="ja-JP" altLang="en-US" sz="2000" b="1" dirty="0">
                <a:latin typeface="HGPｺﾞｼｯｸM" panose="020B0600000000000000" pitchFamily="50" charset="-128"/>
                <a:ea typeface="HGPｺﾞｼｯｸM" panose="020B0600000000000000" pitchFamily="50" charset="-128"/>
              </a:rPr>
              <a:t>参加団体数</a:t>
            </a:r>
          </a:p>
        </p:txBody>
      </p:sp>
      <p:sp>
        <p:nvSpPr>
          <p:cNvPr id="9" name="テキスト ボックス 8">
            <a:extLst>
              <a:ext uri="{FF2B5EF4-FFF2-40B4-BE49-F238E27FC236}">
                <a16:creationId xmlns:a16="http://schemas.microsoft.com/office/drawing/2014/main" id="{A265BF5A-EDEF-4070-8EDB-9286CBC5D942}"/>
              </a:ext>
            </a:extLst>
          </p:cNvPr>
          <p:cNvSpPr txBox="1"/>
          <p:nvPr/>
        </p:nvSpPr>
        <p:spPr>
          <a:xfrm>
            <a:off x="1974964" y="1205402"/>
            <a:ext cx="3199711" cy="553998"/>
          </a:xfrm>
          <a:prstGeom prst="rect">
            <a:avLst/>
          </a:prstGeom>
          <a:noFill/>
        </p:spPr>
        <p:txBody>
          <a:bodyPr wrap="square" rtlCol="0">
            <a:spAutoFit/>
          </a:bodyPr>
          <a:lstStyle/>
          <a:p>
            <a:r>
              <a:rPr lang="ja-JP" altLang="en-US" b="1" dirty="0">
                <a:solidFill>
                  <a:srgbClr val="003399"/>
                </a:solidFill>
                <a:latin typeface="HGPｺﾞｼｯｸM" panose="020B0600000000000000" pitchFamily="50" charset="-128"/>
                <a:ea typeface="HGPｺﾞｼｯｸM" panose="020B0600000000000000" pitchFamily="50" charset="-128"/>
              </a:rPr>
              <a:t>延べ</a:t>
            </a:r>
            <a:r>
              <a:rPr lang="en-US" altLang="ja-JP" sz="3000" b="1" dirty="0">
                <a:solidFill>
                  <a:srgbClr val="003399"/>
                </a:solidFill>
                <a:latin typeface="HGPｺﾞｼｯｸM" panose="020B0600000000000000" pitchFamily="50" charset="-128"/>
                <a:ea typeface="HGPｺﾞｼｯｸM" panose="020B0600000000000000" pitchFamily="50" charset="-128"/>
              </a:rPr>
              <a:t>888</a:t>
            </a:r>
            <a:r>
              <a:rPr lang="ja-JP" altLang="en-US" b="1" dirty="0">
                <a:solidFill>
                  <a:srgbClr val="003399"/>
                </a:solidFill>
                <a:latin typeface="HGPｺﾞｼｯｸM" panose="020B0600000000000000" pitchFamily="50" charset="-128"/>
                <a:ea typeface="HGPｺﾞｼｯｸM" panose="020B0600000000000000" pitchFamily="50" charset="-128"/>
              </a:rPr>
              <a:t>団体</a:t>
            </a:r>
            <a:r>
              <a:rPr lang="ja-JP" altLang="en-US" b="1" dirty="0">
                <a:solidFill>
                  <a:schemeClr val="tx1">
                    <a:lumMod val="75000"/>
                    <a:lumOff val="25000"/>
                  </a:schemeClr>
                </a:solidFill>
                <a:latin typeface="HGPｺﾞｼｯｸM" panose="020B0600000000000000" pitchFamily="50" charset="-128"/>
                <a:ea typeface="HGPｺﾞｼｯｸM" panose="020B0600000000000000" pitchFamily="50" charset="-128"/>
              </a:rPr>
              <a:t>　</a:t>
            </a:r>
            <a:endParaRPr lang="en-US" altLang="ja-JP" b="1" dirty="0">
              <a:solidFill>
                <a:schemeClr val="tx1">
                  <a:lumMod val="75000"/>
                  <a:lumOff val="25000"/>
                </a:schemeClr>
              </a:solidFill>
              <a:latin typeface="HGPｺﾞｼｯｸM" panose="020B0600000000000000" pitchFamily="50" charset="-128"/>
              <a:ea typeface="HGPｺﾞｼｯｸM" panose="020B0600000000000000" pitchFamily="50" charset="-128"/>
            </a:endParaRPr>
          </a:p>
        </p:txBody>
      </p:sp>
      <p:sp>
        <p:nvSpPr>
          <p:cNvPr id="10" name="正方形/長方形 9">
            <a:extLst>
              <a:ext uri="{FF2B5EF4-FFF2-40B4-BE49-F238E27FC236}">
                <a16:creationId xmlns:a16="http://schemas.microsoft.com/office/drawing/2014/main" id="{A8C617C2-2F7E-44D5-A292-81E01CEE9F1A}"/>
              </a:ext>
            </a:extLst>
          </p:cNvPr>
          <p:cNvSpPr/>
          <p:nvPr/>
        </p:nvSpPr>
        <p:spPr>
          <a:xfrm>
            <a:off x="5188150" y="1290509"/>
            <a:ext cx="1476000" cy="468000"/>
          </a:xfrm>
          <a:prstGeom prst="rect">
            <a:avLst/>
          </a:prstGeom>
        </p:spPr>
        <p:style>
          <a:lnRef idx="3">
            <a:schemeClr val="lt1"/>
          </a:lnRef>
          <a:fillRef idx="1">
            <a:schemeClr val="accent5"/>
          </a:fillRef>
          <a:effectRef idx="1">
            <a:schemeClr val="accent5"/>
          </a:effectRef>
          <a:fontRef idx="minor">
            <a:schemeClr val="lt1"/>
          </a:fontRef>
        </p:style>
        <p:txBody>
          <a:bodyPr tIns="0" bIns="0" rtlCol="0" anchor="ctr"/>
          <a:lstStyle/>
          <a:p>
            <a:pPr algn="ctr"/>
            <a:r>
              <a:rPr kumimoji="1" lang="ja-JP" altLang="en-US" sz="2000" b="1" dirty="0">
                <a:latin typeface="HGPｺﾞｼｯｸM" panose="020B0600000000000000" pitchFamily="50" charset="-128"/>
                <a:ea typeface="HGPｺﾞｼｯｸM" panose="020B0600000000000000" pitchFamily="50" charset="-128"/>
              </a:rPr>
              <a:t>参加者数</a:t>
            </a:r>
          </a:p>
        </p:txBody>
      </p:sp>
      <p:sp>
        <p:nvSpPr>
          <p:cNvPr id="11" name="テキスト ボックス 10">
            <a:extLst>
              <a:ext uri="{FF2B5EF4-FFF2-40B4-BE49-F238E27FC236}">
                <a16:creationId xmlns:a16="http://schemas.microsoft.com/office/drawing/2014/main" id="{68062FC7-1371-4FD5-8B50-9E3682F6E75A}"/>
              </a:ext>
            </a:extLst>
          </p:cNvPr>
          <p:cNvSpPr txBox="1"/>
          <p:nvPr/>
        </p:nvSpPr>
        <p:spPr>
          <a:xfrm>
            <a:off x="6757220" y="1226654"/>
            <a:ext cx="3241371" cy="553998"/>
          </a:xfrm>
          <a:prstGeom prst="rect">
            <a:avLst/>
          </a:prstGeom>
          <a:noFill/>
        </p:spPr>
        <p:txBody>
          <a:bodyPr wrap="square" rtlCol="0">
            <a:spAutoFit/>
          </a:bodyPr>
          <a:lstStyle/>
          <a:p>
            <a:r>
              <a:rPr lang="ja-JP" altLang="en-US" b="1" dirty="0">
                <a:solidFill>
                  <a:srgbClr val="003399"/>
                </a:solidFill>
                <a:latin typeface="HGPｺﾞｼｯｸM" panose="020B0600000000000000" pitchFamily="50" charset="-128"/>
                <a:ea typeface="HGPｺﾞｼｯｸM" panose="020B0600000000000000" pitchFamily="50" charset="-128"/>
              </a:rPr>
              <a:t>延べ</a:t>
            </a:r>
            <a:r>
              <a:rPr lang="en-US" altLang="ja-JP" sz="3000" b="1" dirty="0">
                <a:solidFill>
                  <a:srgbClr val="003399"/>
                </a:solidFill>
                <a:latin typeface="HGPｺﾞｼｯｸM" panose="020B0600000000000000" pitchFamily="50" charset="-128"/>
                <a:ea typeface="HGPｺﾞｼｯｸM" panose="020B0600000000000000" pitchFamily="50" charset="-128"/>
              </a:rPr>
              <a:t>1,370</a:t>
            </a:r>
            <a:r>
              <a:rPr lang="ja-JP" altLang="en-US" b="1" dirty="0">
                <a:solidFill>
                  <a:srgbClr val="003399"/>
                </a:solidFill>
                <a:latin typeface="HGPｺﾞｼｯｸM" panose="020B0600000000000000" pitchFamily="50" charset="-128"/>
                <a:ea typeface="HGPｺﾞｼｯｸM" panose="020B0600000000000000" pitchFamily="50" charset="-128"/>
              </a:rPr>
              <a:t>名</a:t>
            </a:r>
            <a:r>
              <a:rPr lang="ja-JP" altLang="en-US" b="1" dirty="0">
                <a:latin typeface="HGPｺﾞｼｯｸM" panose="020B0600000000000000" pitchFamily="50" charset="-128"/>
                <a:ea typeface="HGPｺﾞｼｯｸM" panose="020B0600000000000000" pitchFamily="50" charset="-128"/>
              </a:rPr>
              <a:t>　</a:t>
            </a:r>
            <a:endParaRPr lang="en-US" altLang="ja-JP" b="1" dirty="0">
              <a:solidFill>
                <a:schemeClr val="tx1">
                  <a:lumMod val="75000"/>
                  <a:lumOff val="25000"/>
                </a:schemeClr>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39251412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4DA671-D5B6-4036-B15D-201FA47F9361}"/>
              </a:ext>
            </a:extLst>
          </p:cNvPr>
          <p:cNvSpPr>
            <a:spLocks noGrp="1"/>
          </p:cNvSpPr>
          <p:nvPr>
            <p:ph type="title"/>
          </p:nvPr>
        </p:nvSpPr>
        <p:spPr/>
        <p:txBody>
          <a:bodyPr>
            <a:normAutofit/>
          </a:bodyPr>
          <a:lstStyle/>
          <a:p>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rPr>
              <a:t>とやま地域プラットフォームの取組実績（２／５）</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graphicFrame>
        <p:nvGraphicFramePr>
          <p:cNvPr id="12" name="表 11">
            <a:extLst>
              <a:ext uri="{FF2B5EF4-FFF2-40B4-BE49-F238E27FC236}">
                <a16:creationId xmlns:a16="http://schemas.microsoft.com/office/drawing/2014/main" id="{C3581264-CFCA-438B-8320-491B934A9B78}"/>
              </a:ext>
            </a:extLst>
          </p:cNvPr>
          <p:cNvGraphicFramePr>
            <a:graphicFrameLocks noGrp="1"/>
          </p:cNvGraphicFramePr>
          <p:nvPr/>
        </p:nvGraphicFramePr>
        <p:xfrm>
          <a:off x="139202" y="690000"/>
          <a:ext cx="9627596" cy="5817135"/>
        </p:xfrm>
        <a:graphic>
          <a:graphicData uri="http://schemas.openxmlformats.org/drawingml/2006/table">
            <a:tbl>
              <a:tblPr firstRow="1" bandRow="1">
                <a:tableStyleId>{7DF18680-E054-41AD-8BC1-D1AEF772440D}</a:tableStyleId>
              </a:tblPr>
              <a:tblGrid>
                <a:gridCol w="437478">
                  <a:extLst>
                    <a:ext uri="{9D8B030D-6E8A-4147-A177-3AD203B41FA5}">
                      <a16:colId xmlns:a16="http://schemas.microsoft.com/office/drawing/2014/main" val="20000"/>
                    </a:ext>
                  </a:extLst>
                </a:gridCol>
                <a:gridCol w="994385">
                  <a:extLst>
                    <a:ext uri="{9D8B030D-6E8A-4147-A177-3AD203B41FA5}">
                      <a16:colId xmlns:a16="http://schemas.microsoft.com/office/drawing/2014/main" val="20001"/>
                    </a:ext>
                  </a:extLst>
                </a:gridCol>
                <a:gridCol w="7519169">
                  <a:extLst>
                    <a:ext uri="{9D8B030D-6E8A-4147-A177-3AD203B41FA5}">
                      <a16:colId xmlns:a16="http://schemas.microsoft.com/office/drawing/2014/main" val="20002"/>
                    </a:ext>
                  </a:extLst>
                </a:gridCol>
                <a:gridCol w="676564">
                  <a:extLst>
                    <a:ext uri="{9D8B030D-6E8A-4147-A177-3AD203B41FA5}">
                      <a16:colId xmlns:a16="http://schemas.microsoft.com/office/drawing/2014/main" val="20003"/>
                    </a:ext>
                  </a:extLst>
                </a:gridCol>
              </a:tblGrid>
              <a:tr h="370840">
                <a:tc gridSpan="2">
                  <a:txBody>
                    <a:bodyPr/>
                    <a:lstStyle/>
                    <a:p>
                      <a:pPr algn="ctr"/>
                      <a:r>
                        <a:rPr kumimoji="1" lang="ja-JP" altLang="en-US" sz="1200" spc="0" dirty="0">
                          <a:latin typeface="HGPｺﾞｼｯｸM" panose="020B0600000000000000" pitchFamily="50" charset="-128"/>
                          <a:ea typeface="HGPｺﾞｼｯｸM" panose="020B0600000000000000" pitchFamily="50" charset="-128"/>
                        </a:rPr>
                        <a:t>開催日</a:t>
                      </a:r>
                    </a:p>
                  </a:txBody>
                  <a:tcPr anchor="ct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spc="0" dirty="0">
                          <a:latin typeface="HGPｺﾞｼｯｸM" panose="020B0600000000000000" pitchFamily="50" charset="-128"/>
                          <a:ea typeface="HGPｺﾞｼｯｸM" panose="020B0600000000000000" pitchFamily="50" charset="-128"/>
                        </a:rPr>
                        <a:t>テーマ、目的、内容等</a:t>
                      </a:r>
                    </a:p>
                  </a:txBody>
                  <a:tcPr anchor="ctr"/>
                </a:tc>
                <a:tc>
                  <a:txBody>
                    <a:bodyPr/>
                    <a:lstStyle/>
                    <a:p>
                      <a:pPr algn="ctr"/>
                      <a:r>
                        <a:rPr kumimoji="1" lang="ja-JP" altLang="en-US" sz="1200" spc="0" dirty="0">
                          <a:latin typeface="HGPｺﾞｼｯｸM" panose="020B0600000000000000" pitchFamily="50" charset="-128"/>
                          <a:ea typeface="HGPｺﾞｼｯｸM" panose="020B0600000000000000" pitchFamily="50" charset="-128"/>
                        </a:rPr>
                        <a:t>参加者</a:t>
                      </a:r>
                    </a:p>
                  </a:txBody>
                  <a:tcPr anchor="ctr"/>
                </a:tc>
                <a:extLst>
                  <a:ext uri="{0D108BD9-81ED-4DB2-BD59-A6C34878D82A}">
                    <a16:rowId xmlns:a16="http://schemas.microsoft.com/office/drawing/2014/main" val="10000"/>
                  </a:ext>
                </a:extLst>
              </a:tr>
              <a:tr h="645694">
                <a:tc rowSpan="4">
                  <a:txBody>
                    <a:bodyPr/>
                    <a:lstStyle/>
                    <a:p>
                      <a:pPr algn="ct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2017</a:t>
                      </a:r>
                    </a:p>
                    <a:p>
                      <a:pPr algn="ct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年度</a:t>
                      </a:r>
                    </a:p>
                  </a:txBody>
                  <a:tcPr marL="0" marR="0" anchor="ctr">
                    <a:solidFill>
                      <a:srgbClr val="CBD0E7"/>
                    </a:solidFill>
                  </a:tcPr>
                </a:tc>
                <a:tc>
                  <a:txBody>
                    <a:bodyPr/>
                    <a:lstStyle/>
                    <a:p>
                      <a:pPr algn="ct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1</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2017.6.29</a:t>
                      </a:r>
                    </a:p>
                  </a:txBody>
                  <a:tcPr marL="36000" marR="36000" anchor="ctr"/>
                </a:tc>
                <a:tc>
                  <a:txBody>
                    <a:bodyPr/>
                    <a:lstStyle/>
                    <a:p>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【2017</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年度共通テーマ：</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への理解向上・不安解消、地域企業の参画意欲醸成、官民対話の実践</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・講演①公共施設整備における福岡市の官民協働事業への取組みについて</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福岡市、九州</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PPP</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センター</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・講演②街に賑わいをもたらす官民複合開発事例について</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日立キャピタル㈱、日立キャピタルコミュニティ㈱</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b="1" spc="0" dirty="0">
                          <a:solidFill>
                            <a:schemeClr val="tx1">
                              <a:lumMod val="75000"/>
                              <a:lumOff val="25000"/>
                            </a:schemeClr>
                          </a:solidFill>
                          <a:latin typeface="HGPｺﾞｼｯｸM" panose="020B0600000000000000" pitchFamily="50" charset="-128"/>
                          <a:ea typeface="HGPｺﾞｼｯｸM" panose="020B0600000000000000" pitchFamily="50" charset="-128"/>
                        </a:rPr>
                        <a:t>ワークショップ：「富山市庁舎北側公有地活用」に関し、事業内容・手法等について意見交換を実施</a:t>
                      </a:r>
                      <a:endParaRPr kumimoji="1" lang="en-US" altLang="ja-JP" sz="1200" b="1"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tc>
                <a:tc>
                  <a:txBody>
                    <a:bodyPr/>
                    <a:lstStyle/>
                    <a:p>
                      <a:pPr algn="ct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62</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団体</a:t>
                      </a:r>
                      <a:endPar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tc>
                <a:extLst>
                  <a:ext uri="{0D108BD9-81ED-4DB2-BD59-A6C34878D82A}">
                    <a16:rowId xmlns:a16="http://schemas.microsoft.com/office/drawing/2014/main" val="10001"/>
                  </a:ext>
                </a:extLst>
              </a:tr>
              <a:tr h="517001">
                <a:tc v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marL="0" marR="0" anchor="ctr"/>
                </a:tc>
                <a:tc>
                  <a:txBody>
                    <a:bodyPr/>
                    <a:lstStyle/>
                    <a:p>
                      <a:pPr algn="ct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2</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2017.8.2</a:t>
                      </a:r>
                      <a:endPar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36000" marR="36000" anchor="ctr"/>
                </a:tc>
                <a:tc>
                  <a:txBody>
                    <a:bodyPr/>
                    <a:lstStyle/>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・講演①：民間の本気を引き出す</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の核心</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不動産証券化協会</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・講演②：公共施設等を取り巻く環境と生きる手段としての</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日本</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PFI</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PPP</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協会</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・意見交換会：日本商工会議所、不動産証券化協会、日本</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PFI</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PPP</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協会、内閣府等</a:t>
                      </a:r>
                      <a:endPar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R="0" anchor="ctr"/>
                </a:tc>
                <a:tc>
                  <a:txBody>
                    <a:bodyPr/>
                    <a:lstStyle/>
                    <a:p>
                      <a:pPr algn="ct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51</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団体</a:t>
                      </a:r>
                    </a:p>
                  </a:txBody>
                  <a:tcPr marR="90000" anchor="ctr"/>
                </a:tc>
                <a:extLst>
                  <a:ext uri="{0D108BD9-81ED-4DB2-BD59-A6C34878D82A}">
                    <a16:rowId xmlns:a16="http://schemas.microsoft.com/office/drawing/2014/main" val="10002"/>
                  </a:ext>
                </a:extLst>
              </a:tr>
              <a:tr h="520388">
                <a:tc v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marL="0" marR="0" anchor="ctr"/>
                </a:tc>
                <a:tc>
                  <a:txBody>
                    <a:bodyPr/>
                    <a:lstStyle/>
                    <a:p>
                      <a:pPr algn="ct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3</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2017.11.27</a:t>
                      </a:r>
                      <a:endPar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36000" marR="36000" anchor="ctr"/>
                </a:tc>
                <a:tc>
                  <a:txBody>
                    <a:bodyPr/>
                    <a:lstStyle/>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・講演：個別施設計画策定と</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PPP(</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東洋大学</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㈱ファインコラボレート研究所</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b="1" spc="-20" dirty="0">
                          <a:solidFill>
                            <a:schemeClr val="tx1">
                              <a:lumMod val="75000"/>
                              <a:lumOff val="25000"/>
                            </a:schemeClr>
                          </a:solidFill>
                          <a:latin typeface="HGPｺﾞｼｯｸM" panose="020B0600000000000000" pitchFamily="50" charset="-128"/>
                          <a:ea typeface="HGPｺﾞｼｯｸM" panose="020B0600000000000000" pitchFamily="50" charset="-128"/>
                        </a:rPr>
                        <a:t>ワークショップ：</a:t>
                      </a:r>
                      <a:r>
                        <a:rPr kumimoji="1" lang="ja-JP" altLang="en-US" sz="1200" b="1" spc="-2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「富山駅北口エリア市有地活用」をテーマに、官民連携による新たな事業展開について意見交換を実施</a:t>
                      </a:r>
                      <a:endParaRPr kumimoji="1" lang="en-US" altLang="ja-JP" sz="1200" b="1" spc="-2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tc>
                <a:tc>
                  <a:txBody>
                    <a:bodyPr/>
                    <a:lstStyle/>
                    <a:p>
                      <a:pPr algn="ct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37</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団体</a:t>
                      </a:r>
                    </a:p>
                  </a:txBody>
                  <a:tcPr anchor="ctr"/>
                </a:tc>
                <a:extLst>
                  <a:ext uri="{0D108BD9-81ED-4DB2-BD59-A6C34878D82A}">
                    <a16:rowId xmlns:a16="http://schemas.microsoft.com/office/drawing/2014/main" val="10003"/>
                  </a:ext>
                </a:extLst>
              </a:tr>
              <a:tr h="643467">
                <a:tc v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marL="0" marR="0" anchor="ctr"/>
                </a:tc>
                <a:tc>
                  <a:txBody>
                    <a:bodyPr/>
                    <a:lstStyle/>
                    <a:p>
                      <a:pPr algn="ct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4</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2018.2.26</a:t>
                      </a:r>
                      <a:endPar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36000" marR="36000" anchor="ctr"/>
                </a:tc>
                <a:tc>
                  <a:txBody>
                    <a:bodyPr/>
                    <a:lstStyle/>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・講演①：</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を推進する背景と内閣府の支援事業</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内閣府</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・講演②：民間企業からみた</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の課題と展望</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シダックス㈱</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b="1" spc="0" dirty="0">
                          <a:solidFill>
                            <a:schemeClr val="tx1">
                              <a:lumMod val="75000"/>
                              <a:lumOff val="25000"/>
                            </a:schemeClr>
                          </a:solidFill>
                          <a:latin typeface="HGPｺﾞｼｯｸM" panose="020B0600000000000000" pitchFamily="50" charset="-128"/>
                          <a:ea typeface="HGPｺﾞｼｯｸM" panose="020B0600000000000000" pitchFamily="50" charset="-128"/>
                        </a:rPr>
                        <a:t>ワークショップ：「旧八人町小学校跡地活用」に関し、官民連携による新たなまちづくりについて意見交換を実施</a:t>
                      </a:r>
                    </a:p>
                  </a:txBody>
                  <a:tcPr anchor="ctr"/>
                </a:tc>
                <a:tc>
                  <a:txBody>
                    <a:bodyPr/>
                    <a:lstStyle/>
                    <a:p>
                      <a:pPr algn="ct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46</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団体</a:t>
                      </a:r>
                    </a:p>
                  </a:txBody>
                  <a:tcPr anchor="ctr"/>
                </a:tc>
                <a:extLst>
                  <a:ext uri="{0D108BD9-81ED-4DB2-BD59-A6C34878D82A}">
                    <a16:rowId xmlns:a16="http://schemas.microsoft.com/office/drawing/2014/main" val="10004"/>
                  </a:ext>
                </a:extLst>
              </a:tr>
              <a:tr h="677333">
                <a:tc rowSpan="3">
                  <a:txBody>
                    <a:bodyPr/>
                    <a:lstStyle/>
                    <a:p>
                      <a:pPr algn="ct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2018</a:t>
                      </a:r>
                    </a:p>
                    <a:p>
                      <a:pPr algn="ct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年度</a:t>
                      </a:r>
                    </a:p>
                  </a:txBody>
                  <a:tcPr marL="0" marR="0" anchor="ctr">
                    <a:solidFill>
                      <a:srgbClr val="E2E5F2"/>
                    </a:solidFill>
                  </a:tcPr>
                </a:tc>
                <a:tc>
                  <a:txBody>
                    <a:bodyPr/>
                    <a:lstStyle/>
                    <a:p>
                      <a:pPr algn="ct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1</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2018.5.24</a:t>
                      </a:r>
                      <a:endPar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36000" marR="36000" anchor="ctr"/>
                </a:tc>
                <a:tc>
                  <a:txBody>
                    <a:bodyPr/>
                    <a:lstStyle/>
                    <a:p>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に関する官民の機運醸成</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・講演①：財政投融資を活用した政府系金融機関や官民ファンド等による取組について</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財務省</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・講演②：</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PFI</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事業～最近の動きと、小規模な自治体・案件の事例紹介～</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㈱民間資金等活用事業推進機構</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・講演③：</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PFI/PPP</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の考え方</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岡崎市</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　・　こども発達センター等整備運営事業について</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酒部建設㈱</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・講演④：</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PFI</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事業に取り組むにあたっての留意点（</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NEC</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キャピタルソリューション㈱）</a:t>
                      </a:r>
                    </a:p>
                  </a:txBody>
                  <a:tcPr anchor="ctr"/>
                </a:tc>
                <a:tc>
                  <a:txBody>
                    <a:bodyPr/>
                    <a:lstStyle/>
                    <a:p>
                      <a:pPr algn="ct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65</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団体</a:t>
                      </a:r>
                    </a:p>
                  </a:txBody>
                  <a:tcPr anchor="ctr"/>
                </a:tc>
                <a:extLst>
                  <a:ext uri="{0D108BD9-81ED-4DB2-BD59-A6C34878D82A}">
                    <a16:rowId xmlns:a16="http://schemas.microsoft.com/office/drawing/2014/main" val="10005"/>
                  </a:ext>
                </a:extLst>
              </a:tr>
              <a:tr h="677334">
                <a:tc v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marL="0" marR="0" anchor="ctr"/>
                </a:tc>
                <a:tc>
                  <a:txBody>
                    <a:bodyPr/>
                    <a:lstStyle/>
                    <a:p>
                      <a:pPr algn="ct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2</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2018.8.24</a:t>
                      </a:r>
                      <a:endPar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36000" marR="36000" anchor="ctr"/>
                </a:tc>
                <a:tc>
                  <a:txBody>
                    <a:bodyPr/>
                    <a:lstStyle/>
                    <a:p>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地域の、地域における、地域のための官民連携：地域企業の参画意欲醸成、県内自治体への横展開</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・講演①</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1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地域活性化・地域課題解決型</a:t>
                      </a:r>
                      <a:r>
                        <a:rPr kumimoji="1" lang="en-US" altLang="ja-JP" sz="11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kumimoji="1" lang="ja-JP" altLang="en-US" sz="11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事業の取組みについて～道の駅・川の駅「伊豆ゲートウェイ函南」～</a:t>
                      </a:r>
                      <a:r>
                        <a:rPr kumimoji="1" lang="en-US" altLang="ja-JP" sz="11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1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加和太建設㈱）</a:t>
                      </a:r>
                      <a:endParaRPr kumimoji="1" lang="en-US" altLang="ja-JP" sz="11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・講演②</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1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地元中小企業だから出来る！バラエティあふれるホスピタリティ提供の心得！（㈱呉竹荘、㈱</a:t>
                      </a:r>
                      <a:r>
                        <a:rPr kumimoji="1" lang="en-US" altLang="ja-JP" sz="11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KTS</a:t>
                      </a:r>
                      <a:r>
                        <a:rPr kumimoji="1" lang="ja-JP" altLang="en-US" sz="11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ホスピタリティ）</a:t>
                      </a:r>
                      <a:endParaRPr kumimoji="1" lang="en-US" altLang="ja-JP" sz="11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b="1"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ワークショップ：「新川学びの森天神山交流館</a:t>
                      </a:r>
                      <a:r>
                        <a:rPr kumimoji="1" lang="en-US" altLang="ja-JP" sz="1200" b="1"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b="1"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魚津市</a:t>
                      </a:r>
                      <a:r>
                        <a:rPr kumimoji="1" lang="en-US" altLang="ja-JP" sz="1200" b="1"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b="1"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」に関し、官民連携による事業展開について意見交換を実施</a:t>
                      </a:r>
                    </a:p>
                  </a:txBody>
                  <a:tcPr marR="0" anchor="ctr"/>
                </a:tc>
                <a:tc>
                  <a:txBody>
                    <a:bodyPr/>
                    <a:lstStyle/>
                    <a:p>
                      <a:pPr algn="ct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36</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団体</a:t>
                      </a:r>
                    </a:p>
                  </a:txBody>
                  <a:tcPr anchor="ctr"/>
                </a:tc>
                <a:extLst>
                  <a:ext uri="{0D108BD9-81ED-4DB2-BD59-A6C34878D82A}">
                    <a16:rowId xmlns:a16="http://schemas.microsoft.com/office/drawing/2014/main" val="10006"/>
                  </a:ext>
                </a:extLst>
              </a:tr>
              <a:tr h="719666">
                <a:tc v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marL="0" marR="0" anchor="ctr"/>
                </a:tc>
                <a:tc>
                  <a:txBody>
                    <a:bodyPr/>
                    <a:lstStyle/>
                    <a:p>
                      <a:pPr algn="ct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3</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2019.1.31</a:t>
                      </a:r>
                      <a:endPar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36000" marR="36000" anchor="ctr"/>
                </a:tc>
                <a:tc>
                  <a:txBody>
                    <a:bodyPr/>
                    <a:lstStyle/>
                    <a:p>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スポーツ施設を活かした新たなまちづくり：</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に関する官民の機運醸成、県内自治体への横展開</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・講演地域活性化に繋がるスポーツ施設の新たな活用策</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㈱日本総合研究所</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・パネルディスカッション：㈱ルネサンス、</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RIZAP</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グループ㈱、㈱</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R.Project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、スポーツ庁、㈱日本政策投資銀行</a:t>
                      </a:r>
                      <a:endPar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b="1"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ワークショップ：</a:t>
                      </a:r>
                      <a:r>
                        <a:rPr kumimoji="1" lang="ja-JP" altLang="en-US" sz="1100" b="1"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「小杉体育館</a:t>
                      </a:r>
                      <a:r>
                        <a:rPr kumimoji="1" lang="en-US" altLang="ja-JP" sz="1100" b="1"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100" b="1"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射水市</a:t>
                      </a:r>
                      <a:r>
                        <a:rPr kumimoji="1" lang="en-US" altLang="ja-JP" sz="1100" b="1"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100" b="1"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」に関し、地域活性化・新たなまちづくりに繋がる新たな活用策について意見交換を実施</a:t>
                      </a:r>
                    </a:p>
                  </a:txBody>
                  <a:tcPr anchor="ctr"/>
                </a:tc>
                <a:tc>
                  <a:txBody>
                    <a:bodyPr/>
                    <a:lstStyle/>
                    <a:p>
                      <a:pPr algn="ct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41</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団体</a:t>
                      </a:r>
                    </a:p>
                  </a:txBody>
                  <a:tcPr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8378397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4DA671-D5B6-4036-B15D-201FA47F9361}"/>
              </a:ext>
            </a:extLst>
          </p:cNvPr>
          <p:cNvSpPr>
            <a:spLocks noGrp="1"/>
          </p:cNvSpPr>
          <p:nvPr>
            <p:ph type="title"/>
          </p:nvPr>
        </p:nvSpPr>
        <p:spPr/>
        <p:txBody>
          <a:bodyPr>
            <a:normAutofit/>
          </a:bodyPr>
          <a:lstStyle/>
          <a:p>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rPr>
              <a:t>とやま地域プラットフォームの取組実績（３／５）</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graphicFrame>
        <p:nvGraphicFramePr>
          <p:cNvPr id="4" name="表 3">
            <a:extLst>
              <a:ext uri="{FF2B5EF4-FFF2-40B4-BE49-F238E27FC236}">
                <a16:creationId xmlns:a16="http://schemas.microsoft.com/office/drawing/2014/main" id="{DC110F8F-C5A1-4A76-BB84-FC76CAA56FDD}"/>
              </a:ext>
            </a:extLst>
          </p:cNvPr>
          <p:cNvGraphicFramePr>
            <a:graphicFrameLocks noGrp="1"/>
          </p:cNvGraphicFramePr>
          <p:nvPr/>
        </p:nvGraphicFramePr>
        <p:xfrm>
          <a:off x="165864" y="691306"/>
          <a:ext cx="9627596" cy="5052269"/>
        </p:xfrm>
        <a:graphic>
          <a:graphicData uri="http://schemas.openxmlformats.org/drawingml/2006/table">
            <a:tbl>
              <a:tblPr firstRow="1" bandRow="1">
                <a:tableStyleId>{7DF18680-E054-41AD-8BC1-D1AEF772440D}</a:tableStyleId>
              </a:tblPr>
              <a:tblGrid>
                <a:gridCol w="437478">
                  <a:extLst>
                    <a:ext uri="{9D8B030D-6E8A-4147-A177-3AD203B41FA5}">
                      <a16:colId xmlns:a16="http://schemas.microsoft.com/office/drawing/2014/main" val="20000"/>
                    </a:ext>
                  </a:extLst>
                </a:gridCol>
                <a:gridCol w="994385">
                  <a:extLst>
                    <a:ext uri="{9D8B030D-6E8A-4147-A177-3AD203B41FA5}">
                      <a16:colId xmlns:a16="http://schemas.microsoft.com/office/drawing/2014/main" val="20001"/>
                    </a:ext>
                  </a:extLst>
                </a:gridCol>
                <a:gridCol w="7332133">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tblGrid>
              <a:tr h="370840">
                <a:tc gridSpan="2">
                  <a:txBody>
                    <a:bodyPr/>
                    <a:lstStyle/>
                    <a:p>
                      <a:pPr algn="ctr"/>
                      <a:r>
                        <a:rPr kumimoji="1" lang="ja-JP" altLang="en-US" sz="1200" spc="0" baseline="0" dirty="0">
                          <a:latin typeface="HGPｺﾞｼｯｸM" panose="020B0600000000000000" pitchFamily="50" charset="-128"/>
                          <a:ea typeface="HGPｺﾞｼｯｸM" panose="020B0600000000000000" pitchFamily="50" charset="-128"/>
                        </a:rPr>
                        <a:t>開催日</a:t>
                      </a:r>
                    </a:p>
                  </a:txBody>
                  <a:tcPr anchor="ct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spc="0" baseline="0" dirty="0">
                          <a:latin typeface="HGPｺﾞｼｯｸM" panose="020B0600000000000000" pitchFamily="50" charset="-128"/>
                          <a:ea typeface="HGPｺﾞｼｯｸM" panose="020B0600000000000000" pitchFamily="50" charset="-128"/>
                        </a:rPr>
                        <a:t>テーマ、目的、内容等</a:t>
                      </a:r>
                    </a:p>
                  </a:txBody>
                  <a:tcPr anchor="ctr"/>
                </a:tc>
                <a:tc>
                  <a:txBody>
                    <a:bodyPr/>
                    <a:lstStyle/>
                    <a:p>
                      <a:pPr algn="ctr"/>
                      <a:r>
                        <a:rPr kumimoji="1" lang="ja-JP" altLang="en-US" sz="1200" spc="0" baseline="0" dirty="0">
                          <a:latin typeface="HGPｺﾞｼｯｸM" panose="020B0600000000000000" pitchFamily="50" charset="-128"/>
                          <a:ea typeface="HGPｺﾞｼｯｸM" panose="020B0600000000000000" pitchFamily="50" charset="-128"/>
                        </a:rPr>
                        <a:t>参加者</a:t>
                      </a:r>
                    </a:p>
                  </a:txBody>
                  <a:tcPr anchor="ctr"/>
                </a:tc>
                <a:extLst>
                  <a:ext uri="{0D108BD9-81ED-4DB2-BD59-A6C34878D82A}">
                    <a16:rowId xmlns:a16="http://schemas.microsoft.com/office/drawing/2014/main" val="10000"/>
                  </a:ext>
                </a:extLst>
              </a:tr>
              <a:tr h="645694">
                <a:tc rowSpan="2">
                  <a:txBody>
                    <a:bodyPr/>
                    <a:lstStyle/>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2019</a:t>
                      </a:r>
                    </a:p>
                    <a:p>
                      <a:pPr algn="ct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年度</a:t>
                      </a:r>
                    </a:p>
                  </a:txBody>
                  <a:tcPr marL="0" marR="0" anchor="ctr">
                    <a:solidFill>
                      <a:srgbClr val="CBD0E7"/>
                    </a:solidFill>
                  </a:tcPr>
                </a:tc>
                <a:tc>
                  <a:txBody>
                    <a:bodyPr/>
                    <a:lstStyle/>
                    <a:p>
                      <a:pPr algn="ct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1</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2019.6.3</a:t>
                      </a:r>
                    </a:p>
                  </a:txBody>
                  <a:tcPr marL="36000" marR="36000" anchor="ctr"/>
                </a:tc>
                <a:tc>
                  <a:txBody>
                    <a:bodyPr/>
                    <a:lstStyle/>
                    <a:p>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官民連携による公共施設の再編を契機としたまちづくり・地域活性化</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・講演①複合集約施設整備事業の事例紹介について</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zh-TW"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㈱日本政策投資銀行</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・講演②</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の新しいカタチ・アカルイミライ </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特非</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日本</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PFI</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PPP</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協会</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b="1"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ワークショップ：「富山市大沢野・大山地域複合施設整備事業」について、事業内容等について意見交換を実施</a:t>
                      </a:r>
                      <a:endParaRPr kumimoji="1" lang="en-US" altLang="ja-JP" sz="1200" b="1"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tc>
                <a:tc>
                  <a:txBody>
                    <a:bodyPr/>
                    <a:lstStyle/>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51</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団体</a:t>
                      </a:r>
                      <a:endPar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tc>
                <a:extLst>
                  <a:ext uri="{0D108BD9-81ED-4DB2-BD59-A6C34878D82A}">
                    <a16:rowId xmlns:a16="http://schemas.microsoft.com/office/drawing/2014/main" val="10001"/>
                  </a:ext>
                </a:extLst>
              </a:tr>
              <a:tr h="517001">
                <a:tc v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marL="0" marR="0" anchor="ctr"/>
                </a:tc>
                <a:tc>
                  <a:txBody>
                    <a:bodyPr/>
                    <a:lstStyle/>
                    <a:p>
                      <a:pPr algn="ct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2019.8.29</a:t>
                      </a:r>
                      <a:endPar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36000" marR="36000" anchor="ctr"/>
                </a:tc>
                <a:tc>
                  <a:txBody>
                    <a:bodyPr/>
                    <a:lstStyle/>
                    <a:p>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新たな魅力を創出し、地域の価値を高めるパークマネジメント</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・講演①：進化する公園経営～稼ぐ公園のつくり方～ </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㈱オリエンタルコンサルタンツ</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・講演②：大阪城公園におけるパークマネジメントの実践</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大阪城パークマネジメント</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株</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・講演③：</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Do(</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実践</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から始めるファシリティマネジメント～トライアル・サウンディング～</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茨城県常総市</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b="1"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・ワークショップ：「富山城址公園パークマネジメント」について、事業内容等について意見交換を実施</a:t>
                      </a:r>
                      <a:endParaRPr kumimoji="1" lang="en-US" altLang="ja-JP" sz="1200" b="1"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R="0" anchor="ctr"/>
                </a:tc>
                <a:tc>
                  <a:txBody>
                    <a:bodyPr/>
                    <a:lstStyle/>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43</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団体</a:t>
                      </a:r>
                    </a:p>
                  </a:txBody>
                  <a:tcPr marR="90000" anchor="ctr"/>
                </a:tc>
                <a:extLst>
                  <a:ext uri="{0D108BD9-81ED-4DB2-BD59-A6C34878D82A}">
                    <a16:rowId xmlns:a16="http://schemas.microsoft.com/office/drawing/2014/main" val="10002"/>
                  </a:ext>
                </a:extLst>
              </a:tr>
              <a:tr h="1023829">
                <a:tc rowSpan="3">
                  <a:txBody>
                    <a:bodyPr/>
                    <a:lstStyle/>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2020</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年度</a:t>
                      </a:r>
                    </a:p>
                  </a:txBody>
                  <a:tcPr marL="0" marR="0" anchor="ctr">
                    <a:solidFill>
                      <a:srgbClr val="EAEFF7"/>
                    </a:solidFill>
                  </a:tcPr>
                </a:tc>
                <a:tc>
                  <a:txBody>
                    <a:bodyPr/>
                    <a:lstStyle/>
                    <a:p>
                      <a:pPr algn="ct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1</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2020.8.26</a:t>
                      </a:r>
                      <a:endPar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36000" marR="36000" anchor="ctr"/>
                </a:tc>
                <a:tc>
                  <a:txBody>
                    <a:bodyPr/>
                    <a:lstStyle/>
                    <a:p>
                      <a:r>
                        <a:rPr kumimoji="1" lang="en-US" altLang="ja-JP"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キャッシュフローを生み出しにくい社会インフラへの</a:t>
                      </a:r>
                      <a:r>
                        <a:rPr kumimoji="1" lang="en-US" altLang="ja-JP"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p>
                    <a:p>
                      <a:r>
                        <a:rPr kumimoji="1" lang="ja-JP" altLang="en-US"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・講演①：社会インフラへの</a:t>
                      </a:r>
                      <a:r>
                        <a:rPr kumimoji="1" lang="en-US" altLang="ja-JP"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kumimoji="1" lang="ja-JP" altLang="en-US"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推進について（東北大学・東京都市大学）</a:t>
                      </a:r>
                      <a:endParaRPr kumimoji="1" lang="en-US" altLang="ja-JP"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・講演②：水道事業における</a:t>
                      </a:r>
                      <a:r>
                        <a:rPr kumimoji="1" lang="en-US" altLang="ja-JP"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PPP</a:t>
                      </a:r>
                      <a:r>
                        <a:rPr kumimoji="1" lang="ja-JP" altLang="en-US"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について（㈱日本経済研究所）</a:t>
                      </a:r>
                      <a:endParaRPr kumimoji="1" lang="en-US" altLang="ja-JP"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・講演③：富山市の社会インフラの現状について（富山市建設部）</a:t>
                      </a:r>
                      <a:endParaRPr kumimoji="1" lang="en-US" altLang="ja-JP"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・講演④：インフラの包括的民間委託（三条市の取組事例）（新潟県三条市）</a:t>
                      </a:r>
                      <a:endParaRPr kumimoji="1" lang="en-US" altLang="ja-JP"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R="0" anchor="ctr"/>
                </a:tc>
                <a:tc>
                  <a:txBody>
                    <a:bodyPr/>
                    <a:lstStyle/>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40</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団体</a:t>
                      </a:r>
                    </a:p>
                  </a:txBody>
                  <a:tcPr marR="90000" anchor="ctr"/>
                </a:tc>
                <a:extLst>
                  <a:ext uri="{0D108BD9-81ED-4DB2-BD59-A6C34878D82A}">
                    <a16:rowId xmlns:a16="http://schemas.microsoft.com/office/drawing/2014/main" val="3648848804"/>
                  </a:ext>
                </a:extLst>
              </a:tr>
              <a:tr h="517001">
                <a:tc vMerge="1">
                  <a:txBody>
                    <a:bodyPr/>
                    <a:lstStyle/>
                    <a:p>
                      <a:pPr algn="ctr"/>
                      <a:endPar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0" marR="0" anchor="ctr">
                    <a:solidFill>
                      <a:srgbClr val="CBD0E7"/>
                    </a:solidFill>
                  </a:tcPr>
                </a:tc>
                <a:tc>
                  <a:txBody>
                    <a:bodyPr/>
                    <a:lstStyle/>
                    <a:p>
                      <a:pPr algn="ct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2020.12.22</a:t>
                      </a:r>
                    </a:p>
                  </a:txBody>
                  <a:tcPr marL="36000" marR="36000" anchor="ctr"/>
                </a:tc>
                <a:tc>
                  <a:txBody>
                    <a:bodyPr/>
                    <a:lstStyle/>
                    <a:p>
                      <a:r>
                        <a:rPr kumimoji="1" lang="en-US" altLang="ja-JP"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官民連携によるパークマネジメント</a:t>
                      </a:r>
                      <a:r>
                        <a:rPr kumimoji="1" lang="en-US" altLang="ja-JP"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・講演①：キャンパー目線で地域の資源を磨く（㈱スノーピークビジネスソリューションズ）</a:t>
                      </a:r>
                      <a:endParaRPr kumimoji="1" lang="en-US" altLang="ja-JP"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・講演②：公園事業の取組：越前市武生中央公園他（大和リース㈱）</a:t>
                      </a:r>
                      <a:endParaRPr kumimoji="1" lang="en-US" altLang="ja-JP"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b="1"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・オープン型サウンディング：「高岡おとぎの森公園事業（高岡市）」について、事業内容等について意見交換を実施</a:t>
                      </a:r>
                      <a:endParaRPr kumimoji="1" lang="en-US" altLang="ja-JP" sz="1200" b="1"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R="0" anchor="ctr"/>
                </a:tc>
                <a:tc>
                  <a:txBody>
                    <a:bodyPr/>
                    <a:lstStyle/>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40</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団体</a:t>
                      </a:r>
                    </a:p>
                  </a:txBody>
                  <a:tcPr marR="90000" anchor="ctr"/>
                </a:tc>
                <a:extLst>
                  <a:ext uri="{0D108BD9-81ED-4DB2-BD59-A6C34878D82A}">
                    <a16:rowId xmlns:a16="http://schemas.microsoft.com/office/drawing/2014/main" val="327012944"/>
                  </a:ext>
                </a:extLst>
              </a:tr>
              <a:tr h="517001">
                <a:tc vMerge="1">
                  <a:txBody>
                    <a:bodyPr/>
                    <a:lstStyle/>
                    <a:p>
                      <a:pPr algn="ctr"/>
                      <a:endPar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0" marR="0" anchor="ctr">
                    <a:solidFill>
                      <a:srgbClr val="CBD0E7"/>
                    </a:solidFill>
                  </a:tcPr>
                </a:tc>
                <a:tc>
                  <a:txBody>
                    <a:bodyPr/>
                    <a:lstStyle/>
                    <a:p>
                      <a:pPr algn="ct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3</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2021.3.25</a:t>
                      </a:r>
                      <a:endPar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36000" marR="36000" anchor="ctr"/>
                </a:tc>
                <a:tc>
                  <a:txBody>
                    <a:bodyPr/>
                    <a:lstStyle/>
                    <a:p>
                      <a:r>
                        <a:rPr kumimoji="1" lang="en-US" altLang="ja-JP"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官民連携によるアリーナ改革</a:t>
                      </a:r>
                      <a:r>
                        <a:rPr kumimoji="1" lang="en-US" altLang="ja-JP"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・講演①：スタジアム・アリーナ改革の実現に向けて（スポーツ庁）</a:t>
                      </a:r>
                      <a:endParaRPr kumimoji="1" lang="en-US" altLang="ja-JP"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・講演②：アリーナ事業のプロフィットセンター化と地域・社会への価値について</a:t>
                      </a:r>
                      <a:endParaRPr kumimoji="1" lang="en-US" altLang="ja-JP"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　　　　　　　　　　　　　　　　　　　　　　　　　　　　　　　　　　　　　　　　（㈱日本政策投資銀行、ビオホールディングス㈱）</a:t>
                      </a:r>
                      <a:endParaRPr kumimoji="1" lang="en-US" altLang="ja-JP"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・事業説明：</a:t>
                      </a:r>
                      <a:r>
                        <a:rPr kumimoji="1" lang="zh-TW" altLang="en-US"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「富山市総合体育館</a:t>
                      </a:r>
                      <a:r>
                        <a:rPr kumimoji="1" lang="en-US" altLang="zh-TW"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PFI</a:t>
                      </a:r>
                      <a:r>
                        <a:rPr kumimoji="1" lang="zh-TW" altLang="en-US"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事業」</a:t>
                      </a:r>
                      <a:r>
                        <a:rPr kumimoji="1" lang="ja-JP" altLang="en-US"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について、事業概要を説明し、周知を図った</a:t>
                      </a:r>
                      <a:endParaRPr kumimoji="1" lang="en-US" altLang="ja-JP" sz="1200" b="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R="0" anchor="ctr"/>
                </a:tc>
                <a:tc>
                  <a:txBody>
                    <a:bodyPr/>
                    <a:lstStyle/>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52</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団体</a:t>
                      </a:r>
                    </a:p>
                  </a:txBody>
                  <a:tcPr marR="90000" anchor="ctr"/>
                </a:tc>
                <a:extLst>
                  <a:ext uri="{0D108BD9-81ED-4DB2-BD59-A6C34878D82A}">
                    <a16:rowId xmlns:a16="http://schemas.microsoft.com/office/drawing/2014/main" val="4263956661"/>
                  </a:ext>
                </a:extLst>
              </a:tr>
            </a:tbl>
          </a:graphicData>
        </a:graphic>
      </p:graphicFrame>
    </p:spTree>
    <p:extLst>
      <p:ext uri="{BB962C8B-B14F-4D97-AF65-F5344CB8AC3E}">
        <p14:creationId xmlns:p14="http://schemas.microsoft.com/office/powerpoint/2010/main" val="1196079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1738D70-AAD2-4068-AC5E-21A3FB255A97}"/>
              </a:ext>
            </a:extLst>
          </p:cNvPr>
          <p:cNvSpPr>
            <a:spLocks noGrp="1"/>
          </p:cNvSpPr>
          <p:nvPr>
            <p:ph type="title"/>
          </p:nvPr>
        </p:nvSpPr>
        <p:spPr/>
        <p:txBody>
          <a:bodyPr/>
          <a:lstStyle/>
          <a:p>
            <a:endParaRPr kumimoji="1" lang="ja-JP" altLang="en-US" dirty="0">
              <a:solidFill>
                <a:schemeClr val="tx1">
                  <a:lumMod val="75000"/>
                  <a:lumOff val="25000"/>
                </a:schemeClr>
              </a:solidFill>
            </a:endParaRPr>
          </a:p>
        </p:txBody>
      </p:sp>
      <p:sp>
        <p:nvSpPr>
          <p:cNvPr id="2" name="テキスト ボックス 1">
            <a:extLst>
              <a:ext uri="{FF2B5EF4-FFF2-40B4-BE49-F238E27FC236}">
                <a16:creationId xmlns:a16="http://schemas.microsoft.com/office/drawing/2014/main" id="{757D8F4D-1D1A-455A-9213-098E45D4E4D6}"/>
              </a:ext>
            </a:extLst>
          </p:cNvPr>
          <p:cNvSpPr txBox="1"/>
          <p:nvPr/>
        </p:nvSpPr>
        <p:spPr>
          <a:xfrm>
            <a:off x="152400" y="2659559"/>
            <a:ext cx="9601200" cy="769441"/>
          </a:xfrm>
          <a:prstGeom prst="rect">
            <a:avLst/>
          </a:prstGeom>
          <a:noFill/>
        </p:spPr>
        <p:txBody>
          <a:bodyPr wrap="square" rtlCol="0">
            <a:spAutoFit/>
          </a:bodyPr>
          <a:lstStyle/>
          <a:p>
            <a:pPr algn="ctr"/>
            <a:r>
              <a:rPr lang="ja-JP" altLang="en-US" sz="4400" dirty="0">
                <a:solidFill>
                  <a:schemeClr val="tx1">
                    <a:lumMod val="75000"/>
                    <a:lumOff val="25000"/>
                  </a:schemeClr>
                </a:solidFill>
                <a:latin typeface="HGPｺﾞｼｯｸM" panose="020B0600000000000000" pitchFamily="50" charset="-128"/>
                <a:ea typeface="HGPｺﾞｼｯｸM" panose="020B0600000000000000" pitchFamily="50" charset="-128"/>
              </a:rPr>
              <a:t>１．官民連携（</a:t>
            </a:r>
            <a:r>
              <a:rPr lang="en-US" altLang="ja-JP" sz="440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lang="ja-JP" altLang="en-US" sz="4400" dirty="0">
                <a:solidFill>
                  <a:schemeClr val="tx1">
                    <a:lumMod val="75000"/>
                    <a:lumOff val="25000"/>
                  </a:schemeClr>
                </a:solidFill>
                <a:latin typeface="HGPｺﾞｼｯｸM" panose="020B0600000000000000" pitchFamily="50" charset="-128"/>
                <a:ea typeface="HGPｺﾞｼｯｸM" panose="020B0600000000000000" pitchFamily="50" charset="-128"/>
              </a:rPr>
              <a:t>）とは</a:t>
            </a:r>
          </a:p>
        </p:txBody>
      </p:sp>
      <p:sp>
        <p:nvSpPr>
          <p:cNvPr id="8" name="テキスト ボックス 7">
            <a:extLst>
              <a:ext uri="{FF2B5EF4-FFF2-40B4-BE49-F238E27FC236}">
                <a16:creationId xmlns:a16="http://schemas.microsoft.com/office/drawing/2014/main" id="{26046691-B151-4925-B854-DB475B67A669}"/>
              </a:ext>
            </a:extLst>
          </p:cNvPr>
          <p:cNvSpPr txBox="1"/>
          <p:nvPr/>
        </p:nvSpPr>
        <p:spPr>
          <a:xfrm>
            <a:off x="332708" y="5236953"/>
            <a:ext cx="9288000" cy="965219"/>
          </a:xfrm>
          <a:prstGeom prst="rect">
            <a:avLst/>
          </a:prstGeom>
          <a:solidFill>
            <a:srgbClr val="CDE1F3"/>
          </a:solidFill>
          <a:ln w="19050">
            <a:noFill/>
            <a:prstDash val="dash"/>
          </a:ln>
        </p:spPr>
        <p:txBody>
          <a:bodyPr wrap="square" lIns="216000" tIns="66462" rIns="99692" bIns="66462" rtlCol="0" anchor="ctr" anchorCtr="0">
            <a:spAutoFit/>
          </a:bodyPr>
          <a:lstStyle/>
          <a:p>
            <a:r>
              <a:rPr lang="ja-JP" altLang="en-US" dirty="0">
                <a:solidFill>
                  <a:schemeClr val="bg2">
                    <a:lumMod val="25000"/>
                  </a:schemeClr>
                </a:solidFill>
                <a:latin typeface="HGPｺﾞｼｯｸM" panose="020B0600000000000000" pitchFamily="50" charset="-128"/>
                <a:ea typeface="HGPｺﾞｼｯｸM" panose="020B0600000000000000" pitchFamily="50" charset="-128"/>
              </a:rPr>
              <a:t>・官と民が互いの強みを活かし、課題解決・魅力的なまちづくり・地域経済の活性化を目指すこと</a:t>
            </a:r>
            <a:endParaRPr lang="en-US" altLang="ja-JP" dirty="0">
              <a:solidFill>
                <a:schemeClr val="bg2">
                  <a:lumMod val="25000"/>
                </a:schemeClr>
              </a:solidFill>
              <a:latin typeface="HGPｺﾞｼｯｸM" panose="020B0600000000000000" pitchFamily="50" charset="-128"/>
              <a:ea typeface="HGPｺﾞｼｯｸM" panose="020B0600000000000000" pitchFamily="50" charset="-128"/>
            </a:endParaRPr>
          </a:p>
          <a:p>
            <a:r>
              <a:rPr lang="ja-JP" altLang="en-US" dirty="0">
                <a:solidFill>
                  <a:schemeClr val="bg2">
                    <a:lumMod val="25000"/>
                  </a:schemeClr>
                </a:solidFill>
                <a:latin typeface="HGPｺﾞｼｯｸM" panose="020B0600000000000000" pitchFamily="50" charset="-128"/>
                <a:ea typeface="HGPｺﾞｼｯｸM" panose="020B0600000000000000" pitchFamily="50" charset="-128"/>
              </a:rPr>
              <a:t>・行政（</a:t>
            </a:r>
            <a:r>
              <a:rPr lang="en-US" altLang="ja-JP" dirty="0">
                <a:solidFill>
                  <a:schemeClr val="bg2">
                    <a:lumMod val="25000"/>
                  </a:schemeClr>
                </a:solidFill>
                <a:latin typeface="HGPｺﾞｼｯｸM" panose="020B0600000000000000" pitchFamily="50" charset="-128"/>
                <a:ea typeface="HGPｺﾞｼｯｸM" panose="020B0600000000000000" pitchFamily="50" charset="-128"/>
              </a:rPr>
              <a:t>Public</a:t>
            </a:r>
            <a:r>
              <a:rPr lang="ja-JP" altLang="en-US" dirty="0">
                <a:solidFill>
                  <a:schemeClr val="bg2">
                    <a:lumMod val="25000"/>
                  </a:schemeClr>
                </a:solidFill>
                <a:latin typeface="HGPｺﾞｼｯｸM" panose="020B0600000000000000" pitchFamily="50" charset="-128"/>
                <a:ea typeface="HGPｺﾞｼｯｸM" panose="020B0600000000000000" pitchFamily="50" charset="-128"/>
              </a:rPr>
              <a:t>）と民間（</a:t>
            </a:r>
            <a:r>
              <a:rPr lang="en-US" altLang="ja-JP" dirty="0">
                <a:solidFill>
                  <a:schemeClr val="bg2">
                    <a:lumMod val="25000"/>
                  </a:schemeClr>
                </a:solidFill>
                <a:latin typeface="HGPｺﾞｼｯｸM" panose="020B0600000000000000" pitchFamily="50" charset="-128"/>
                <a:ea typeface="HGPｺﾞｼｯｸM" panose="020B0600000000000000" pitchFamily="50" charset="-128"/>
              </a:rPr>
              <a:t>Private</a:t>
            </a:r>
            <a:r>
              <a:rPr lang="ja-JP" altLang="en-US" dirty="0">
                <a:solidFill>
                  <a:schemeClr val="bg2">
                    <a:lumMod val="25000"/>
                  </a:schemeClr>
                </a:solidFill>
                <a:latin typeface="HGPｺﾞｼｯｸM" panose="020B0600000000000000" pitchFamily="50" charset="-128"/>
                <a:ea typeface="HGPｺﾞｼｯｸM" panose="020B0600000000000000" pitchFamily="50" charset="-128"/>
              </a:rPr>
              <a:t>）が一緒に考え、一緒に物事を進めること（</a:t>
            </a:r>
            <a:r>
              <a:rPr lang="en-US" altLang="ja-JP" dirty="0">
                <a:solidFill>
                  <a:schemeClr val="bg2">
                    <a:lumMod val="25000"/>
                  </a:schemeClr>
                </a:solidFill>
                <a:latin typeface="HGPｺﾞｼｯｸM" panose="020B0600000000000000" pitchFamily="50" charset="-128"/>
                <a:ea typeface="HGPｺﾞｼｯｸM" panose="020B0600000000000000" pitchFamily="50" charset="-128"/>
              </a:rPr>
              <a:t>Partnership</a:t>
            </a:r>
            <a:r>
              <a:rPr lang="ja-JP" altLang="en-US" dirty="0">
                <a:solidFill>
                  <a:schemeClr val="bg2">
                    <a:lumMod val="25000"/>
                  </a:schemeClr>
                </a:solidFill>
                <a:latin typeface="HGPｺﾞｼｯｸM" panose="020B0600000000000000" pitchFamily="50" charset="-128"/>
                <a:ea typeface="HGPｺﾞｼｯｸM" panose="020B0600000000000000" pitchFamily="50" charset="-128"/>
              </a:rPr>
              <a:t>）</a:t>
            </a:r>
            <a:endParaRPr lang="en-US" altLang="ja-JP" dirty="0">
              <a:solidFill>
                <a:schemeClr val="bg2">
                  <a:lumMod val="25000"/>
                </a:schemeClr>
              </a:solidFill>
              <a:latin typeface="HGPｺﾞｼｯｸM" panose="020B0600000000000000" pitchFamily="50" charset="-128"/>
              <a:ea typeface="HGPｺﾞｼｯｸM" panose="020B0600000000000000" pitchFamily="50" charset="-128"/>
            </a:endParaRPr>
          </a:p>
          <a:p>
            <a:r>
              <a:rPr lang="ja-JP" altLang="en-US" dirty="0">
                <a:solidFill>
                  <a:schemeClr val="bg2">
                    <a:lumMod val="25000"/>
                  </a:schemeClr>
                </a:solidFill>
                <a:latin typeface="HGPｺﾞｼｯｸM" panose="020B0600000000000000" pitchFamily="50" charset="-128"/>
                <a:ea typeface="HGPｺﾞｼｯｸM" panose="020B0600000000000000" pitchFamily="50" charset="-128"/>
              </a:rPr>
              <a:t>・官民連携で重要なのは「対等・</a:t>
            </a:r>
            <a:r>
              <a:rPr lang="en-US" altLang="ja-JP" dirty="0">
                <a:solidFill>
                  <a:schemeClr val="bg2">
                    <a:lumMod val="25000"/>
                  </a:schemeClr>
                </a:solidFill>
                <a:latin typeface="HGPｺﾞｼｯｸM" panose="020B0600000000000000" pitchFamily="50" charset="-128"/>
                <a:ea typeface="HGPｺﾞｼｯｸM" panose="020B0600000000000000" pitchFamily="50" charset="-128"/>
              </a:rPr>
              <a:t>WIN-WIN</a:t>
            </a:r>
            <a:r>
              <a:rPr lang="ja-JP" altLang="en-US" dirty="0">
                <a:solidFill>
                  <a:schemeClr val="bg2">
                    <a:lumMod val="25000"/>
                  </a:schemeClr>
                </a:solidFill>
                <a:latin typeface="HGPｺﾞｼｯｸM" panose="020B0600000000000000" pitchFamily="50" charset="-128"/>
                <a:ea typeface="HGPｺﾞｼｯｸM" panose="020B0600000000000000" pitchFamily="50" charset="-128"/>
              </a:rPr>
              <a:t>・信頼」関係</a:t>
            </a:r>
          </a:p>
        </p:txBody>
      </p:sp>
    </p:spTree>
    <p:extLst>
      <p:ext uri="{BB962C8B-B14F-4D97-AF65-F5344CB8AC3E}">
        <p14:creationId xmlns:p14="http://schemas.microsoft.com/office/powerpoint/2010/main" val="39648411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4DA671-D5B6-4036-B15D-201FA47F9361}"/>
              </a:ext>
            </a:extLst>
          </p:cNvPr>
          <p:cNvSpPr>
            <a:spLocks noGrp="1"/>
          </p:cNvSpPr>
          <p:nvPr>
            <p:ph type="title"/>
          </p:nvPr>
        </p:nvSpPr>
        <p:spPr/>
        <p:txBody>
          <a:bodyPr>
            <a:normAutofit/>
          </a:bodyPr>
          <a:lstStyle/>
          <a:p>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rPr>
              <a:t>とやま地域プラットフォームの取組実績（４／５）</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5" name="テキスト ボックス 4">
            <a:extLst>
              <a:ext uri="{FF2B5EF4-FFF2-40B4-BE49-F238E27FC236}">
                <a16:creationId xmlns:a16="http://schemas.microsoft.com/office/drawing/2014/main" id="{CC9DCE7A-2A30-44D8-AC7E-E5340464CD27}"/>
              </a:ext>
            </a:extLst>
          </p:cNvPr>
          <p:cNvSpPr txBox="1"/>
          <p:nvPr/>
        </p:nvSpPr>
        <p:spPr>
          <a:xfrm>
            <a:off x="71893" y="2927332"/>
            <a:ext cx="10034633" cy="400110"/>
          </a:xfrm>
          <a:prstGeom prst="rect">
            <a:avLst/>
          </a:prstGeom>
          <a:noFill/>
        </p:spPr>
        <p:txBody>
          <a:bodyPr wrap="square" rtlCol="0">
            <a:spAutoFit/>
          </a:bodyPr>
          <a:lstStyle/>
          <a:p>
            <a:r>
              <a:rPr lang="en-US" altLang="ja-JP" sz="2000" b="1" spc="-1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lang="ja-JP" altLang="en-US" sz="2000" b="1" spc="-10" dirty="0">
                <a:solidFill>
                  <a:schemeClr val="tx1">
                    <a:lumMod val="75000"/>
                    <a:lumOff val="25000"/>
                  </a:schemeClr>
                </a:solidFill>
                <a:latin typeface="HGPｺﾞｼｯｸM" panose="020B0600000000000000" pitchFamily="50" charset="-128"/>
                <a:ea typeface="HGPｺﾞｼｯｸM" panose="020B0600000000000000" pitchFamily="50" charset="-128"/>
              </a:rPr>
              <a:t>番外編：北陸ブロックプラットフォーム研修会　～福井、石川、富山の３ＰＦ合同協力開催～</a:t>
            </a:r>
            <a:endParaRPr kumimoji="1" lang="ja-JP" altLang="en-US" sz="2000" b="1" spc="-1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p:txBody>
      </p:sp>
      <p:graphicFrame>
        <p:nvGraphicFramePr>
          <p:cNvPr id="6" name="表 5">
            <a:extLst>
              <a:ext uri="{FF2B5EF4-FFF2-40B4-BE49-F238E27FC236}">
                <a16:creationId xmlns:a16="http://schemas.microsoft.com/office/drawing/2014/main" id="{22A9F377-310B-4C7E-B403-4E7DCF158BF8}"/>
              </a:ext>
            </a:extLst>
          </p:cNvPr>
          <p:cNvGraphicFramePr>
            <a:graphicFrameLocks noGrp="1"/>
          </p:cNvGraphicFramePr>
          <p:nvPr/>
        </p:nvGraphicFramePr>
        <p:xfrm>
          <a:off x="165864" y="3326497"/>
          <a:ext cx="9622372" cy="2839720"/>
        </p:xfrm>
        <a:graphic>
          <a:graphicData uri="http://schemas.openxmlformats.org/drawingml/2006/table">
            <a:tbl>
              <a:tblPr firstRow="1" bandRow="1">
                <a:tableStyleId>{93296810-A885-4BE3-A3E7-6D5BEEA58F35}</a:tableStyleId>
              </a:tblPr>
              <a:tblGrid>
                <a:gridCol w="505870">
                  <a:extLst>
                    <a:ext uri="{9D8B030D-6E8A-4147-A177-3AD203B41FA5}">
                      <a16:colId xmlns:a16="http://schemas.microsoft.com/office/drawing/2014/main" val="20000"/>
                    </a:ext>
                  </a:extLst>
                </a:gridCol>
                <a:gridCol w="954157">
                  <a:extLst>
                    <a:ext uri="{9D8B030D-6E8A-4147-A177-3AD203B41FA5}">
                      <a16:colId xmlns:a16="http://schemas.microsoft.com/office/drawing/2014/main" val="20001"/>
                    </a:ext>
                  </a:extLst>
                </a:gridCol>
                <a:gridCol w="7378647">
                  <a:extLst>
                    <a:ext uri="{9D8B030D-6E8A-4147-A177-3AD203B41FA5}">
                      <a16:colId xmlns:a16="http://schemas.microsoft.com/office/drawing/2014/main" val="20002"/>
                    </a:ext>
                  </a:extLst>
                </a:gridCol>
                <a:gridCol w="783698">
                  <a:extLst>
                    <a:ext uri="{9D8B030D-6E8A-4147-A177-3AD203B41FA5}">
                      <a16:colId xmlns:a16="http://schemas.microsoft.com/office/drawing/2014/main" val="20003"/>
                    </a:ext>
                  </a:extLst>
                </a:gridCol>
              </a:tblGrid>
              <a:tr h="370840">
                <a:tc gridSpan="2">
                  <a:txBody>
                    <a:bodyPr/>
                    <a:lstStyle/>
                    <a:p>
                      <a:pPr algn="ctr"/>
                      <a:r>
                        <a:rPr kumimoji="1" lang="ja-JP" altLang="en-US" sz="1200" spc="0" dirty="0">
                          <a:latin typeface="HGPｺﾞｼｯｸM" panose="020B0600000000000000" pitchFamily="50" charset="-128"/>
                          <a:ea typeface="HGPｺﾞｼｯｸM" panose="020B0600000000000000" pitchFamily="50" charset="-128"/>
                        </a:rPr>
                        <a:t>開催日</a:t>
                      </a:r>
                      <a:endParaRPr kumimoji="1" lang="ja-JP" altLang="en-US" sz="1200" spc="0" dirty="0">
                        <a:solidFill>
                          <a:schemeClr val="bg1"/>
                        </a:solidFill>
                        <a:latin typeface="HGPｺﾞｼｯｸM" panose="020B0600000000000000" pitchFamily="50" charset="-128"/>
                        <a:ea typeface="HGPｺﾞｼｯｸM" panose="020B0600000000000000" pitchFamily="50" charset="-128"/>
                      </a:endParaRPr>
                    </a:p>
                  </a:txBody>
                  <a:tcPr anchor="ctr"/>
                </a:tc>
                <a:tc h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spc="0" dirty="0">
                          <a:latin typeface="HGPｺﾞｼｯｸM" panose="020B0600000000000000" pitchFamily="50" charset="-128"/>
                          <a:ea typeface="HGPｺﾞｼｯｸM" panose="020B0600000000000000" pitchFamily="50" charset="-128"/>
                        </a:rPr>
                        <a:t>概要</a:t>
                      </a:r>
                      <a:endParaRPr kumimoji="1" lang="ja-JP" altLang="en-US" sz="1200" spc="0" dirty="0">
                        <a:solidFill>
                          <a:schemeClr val="bg1"/>
                        </a:solidFill>
                        <a:latin typeface="HGPｺﾞｼｯｸM" panose="020B0600000000000000" pitchFamily="50" charset="-128"/>
                        <a:ea typeface="HGPｺﾞｼｯｸM" panose="020B0600000000000000" pitchFamily="50" charset="-128"/>
                      </a:endParaRPr>
                    </a:p>
                  </a:txBody>
                  <a:tcPr anchor="ctr"/>
                </a:tc>
                <a:tc>
                  <a:txBody>
                    <a:bodyPr/>
                    <a:lstStyle/>
                    <a:p>
                      <a:pPr algn="ctr">
                        <a:lnSpc>
                          <a:spcPts val="1100"/>
                        </a:lnSpc>
                      </a:pPr>
                      <a:r>
                        <a:rPr kumimoji="1" lang="ja-JP" altLang="en-US" sz="1200" spc="0" dirty="0">
                          <a:latin typeface="HGPｺﾞｼｯｸM" panose="020B0600000000000000" pitchFamily="50" charset="-128"/>
                          <a:ea typeface="HGPｺﾞｼｯｸM" panose="020B0600000000000000" pitchFamily="50" charset="-128"/>
                        </a:rPr>
                        <a:t>参加者</a:t>
                      </a:r>
                      <a:endParaRPr kumimoji="1" lang="en-US" altLang="ja-JP" sz="1200" spc="0" dirty="0">
                        <a:solidFill>
                          <a:schemeClr val="bg1"/>
                        </a:solidFill>
                        <a:latin typeface="HGPｺﾞｼｯｸM" panose="020B0600000000000000" pitchFamily="50" charset="-128"/>
                        <a:ea typeface="HGPｺﾞｼｯｸM" panose="020B0600000000000000" pitchFamily="50" charset="-128"/>
                      </a:endParaRPr>
                    </a:p>
                  </a:txBody>
                  <a:tcPr marL="0" marR="0" anchor="ctr"/>
                </a:tc>
                <a:extLst>
                  <a:ext uri="{0D108BD9-81ED-4DB2-BD59-A6C34878D82A}">
                    <a16:rowId xmlns:a16="http://schemas.microsoft.com/office/drawing/2014/main" val="10000"/>
                  </a:ext>
                </a:extLst>
              </a:tr>
              <a:tr h="764768">
                <a:tc>
                  <a:txBody>
                    <a:bodyPr/>
                    <a:lstStyle/>
                    <a:p>
                      <a:pPr algn="ct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2019</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年度</a:t>
                      </a:r>
                    </a:p>
                  </a:txBody>
                  <a:tcPr marL="0" marR="0" anchor="ctr"/>
                </a:tc>
                <a:tc>
                  <a:txBody>
                    <a:bodyPr/>
                    <a:lstStyle/>
                    <a:p>
                      <a:pPr algn="ct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2019.9.20</a:t>
                      </a:r>
                      <a:endPar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0" marR="0" anchor="ctr"/>
                </a:tc>
                <a:tc>
                  <a:txBody>
                    <a:bodyPr/>
                    <a:lstStyle/>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■第１部：</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研修</a:t>
                      </a:r>
                      <a:endPar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・講演①</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の推進について（</a:t>
                      </a:r>
                      <a:r>
                        <a:rPr kumimoji="1" lang="zh-TW"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国土交通省総合政策局社会資本整備政策課</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・講演②官民対話の実践（有限責任監査法人トーマツ）</a:t>
                      </a:r>
                      <a:endPar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・事例紹介①柳島スポーツ公園整備事業（亀井工業ホールディングス㈱）</a:t>
                      </a:r>
                      <a:endPar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・事例紹介②連携が支える地方の</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PPP</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事業～</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AB</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で鯛を釣る</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zh-TW"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大成有楽不動産</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2</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部：意見交換会</a:t>
                      </a:r>
                      <a:endPar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・ワークショップ①：「地域における案件組成の課題や解決策」をテーマに、産官金グループ別で意見交換を実施</a:t>
                      </a:r>
                      <a:endPar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・ワークショップ②：各地域から出された個別案件について、産官金混合グループ別で意見交換を実施</a:t>
                      </a:r>
                      <a:endPar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　〇コメンテーター</a:t>
                      </a: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　　日本商工会議所　鵜殿　裕氏、亀井工業ホールディングス㈱　亀井　信幸氏、大成有楽不動産㈱　山下　知典氏</a:t>
                      </a:r>
                      <a:endPar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　〇案件１：石川県中能登町「廃校跡地の利活用」</a:t>
                      </a: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　〇案件２：福井県敦賀市「金ヶ崎周辺整備事業における官民連携事業」</a:t>
                      </a:r>
                    </a:p>
                    <a:p>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　〇案件３：富山県富山市「富山城址公園パークマネジメント事業」</a:t>
                      </a:r>
                      <a:endPar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36000" marR="0" anchor="ctr"/>
                </a:tc>
                <a:tc>
                  <a:txBody>
                    <a:bodyPr/>
                    <a:lstStyle/>
                    <a:p>
                      <a:pPr algn="ct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約</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100</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名</a:t>
                      </a:r>
                      <a:endPar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各</a:t>
                      </a:r>
                      <a:r>
                        <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PF</a:t>
                      </a: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関</a:t>
                      </a:r>
                      <a:endParaRPr kumimoji="1" lang="en-US" altLang="ja-JP" sz="1200" spc="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ja-JP" altLang="en-US" sz="1200" spc="0" dirty="0">
                          <a:solidFill>
                            <a:schemeClr val="tx1">
                              <a:lumMod val="75000"/>
                              <a:lumOff val="25000"/>
                            </a:schemeClr>
                          </a:solidFill>
                          <a:latin typeface="HGPｺﾞｼｯｸM" panose="020B0600000000000000" pitchFamily="50" charset="-128"/>
                          <a:ea typeface="HGPｺﾞｼｯｸM" panose="020B0600000000000000" pitchFamily="50" charset="-128"/>
                        </a:rPr>
                        <a:t>係者等含む</a:t>
                      </a:r>
                    </a:p>
                  </a:txBody>
                  <a:tcPr marL="0" marR="0" anchor="ctr"/>
                </a:tc>
                <a:extLst>
                  <a:ext uri="{0D108BD9-81ED-4DB2-BD59-A6C34878D82A}">
                    <a16:rowId xmlns:a16="http://schemas.microsoft.com/office/drawing/2014/main" val="10001"/>
                  </a:ext>
                </a:extLst>
              </a:tr>
            </a:tbl>
          </a:graphicData>
        </a:graphic>
      </p:graphicFrame>
      <p:graphicFrame>
        <p:nvGraphicFramePr>
          <p:cNvPr id="3" name="表 2"/>
          <p:cNvGraphicFramePr>
            <a:graphicFrameLocks noGrp="1"/>
          </p:cNvGraphicFramePr>
          <p:nvPr/>
        </p:nvGraphicFramePr>
        <p:xfrm>
          <a:off x="140711" y="686781"/>
          <a:ext cx="9627596" cy="1839494"/>
        </p:xfrm>
        <a:graphic>
          <a:graphicData uri="http://schemas.openxmlformats.org/drawingml/2006/table">
            <a:tbl>
              <a:tblPr firstRow="1" bandRow="1">
                <a:tableStyleId>{7DF18680-E054-41AD-8BC1-D1AEF772440D}</a:tableStyleId>
              </a:tblPr>
              <a:tblGrid>
                <a:gridCol w="437478">
                  <a:extLst>
                    <a:ext uri="{9D8B030D-6E8A-4147-A177-3AD203B41FA5}">
                      <a16:colId xmlns:a16="http://schemas.microsoft.com/office/drawing/2014/main" val="20000"/>
                    </a:ext>
                  </a:extLst>
                </a:gridCol>
                <a:gridCol w="994385">
                  <a:extLst>
                    <a:ext uri="{9D8B030D-6E8A-4147-A177-3AD203B41FA5}">
                      <a16:colId xmlns:a16="http://schemas.microsoft.com/office/drawing/2014/main" val="20001"/>
                    </a:ext>
                  </a:extLst>
                </a:gridCol>
                <a:gridCol w="7332133">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tblGrid>
              <a:tr h="370840">
                <a:tc gridSpan="2">
                  <a:txBody>
                    <a:bodyPr/>
                    <a:lstStyle/>
                    <a:p>
                      <a:pPr algn="ctr"/>
                      <a:r>
                        <a:rPr kumimoji="1" lang="ja-JP" altLang="en-US" sz="1200" spc="0" baseline="0" dirty="0">
                          <a:latin typeface="HGPｺﾞｼｯｸM" panose="020B0600000000000000" pitchFamily="50" charset="-128"/>
                          <a:ea typeface="HGPｺﾞｼｯｸM" panose="020B0600000000000000" pitchFamily="50" charset="-128"/>
                        </a:rPr>
                        <a:t>開催日</a:t>
                      </a:r>
                    </a:p>
                  </a:txBody>
                  <a:tcPr anchor="ctr"/>
                </a:tc>
                <a:tc hMerge="1">
                  <a:txBody>
                    <a:bodyPr/>
                    <a:lstStyle/>
                    <a:p>
                      <a:endParaRPr kumimoji="1" lang="ja-JP" altLang="en-US" sz="1200" dirty="0">
                        <a:latin typeface="Meiryo UI" panose="020B0604030504040204" pitchFamily="50" charset="-128"/>
                        <a:ea typeface="Meiryo UI" panose="020B0604030504040204" pitchFamily="50" charset="-128"/>
                      </a:endParaRPr>
                    </a:p>
                  </a:txBody>
                  <a:tcPr anchor="ctr"/>
                </a:tc>
                <a:tc>
                  <a:txBody>
                    <a:bodyPr/>
                    <a:lstStyle/>
                    <a:p>
                      <a:r>
                        <a:rPr kumimoji="1" lang="ja-JP" altLang="en-US" sz="1200" spc="0" baseline="0" dirty="0">
                          <a:latin typeface="HGPｺﾞｼｯｸM" panose="020B0600000000000000" pitchFamily="50" charset="-128"/>
                          <a:ea typeface="HGPｺﾞｼｯｸM" panose="020B0600000000000000" pitchFamily="50" charset="-128"/>
                        </a:rPr>
                        <a:t>テーマ、目的、内容等</a:t>
                      </a:r>
                    </a:p>
                  </a:txBody>
                  <a:tcPr anchor="ctr"/>
                </a:tc>
                <a:tc>
                  <a:txBody>
                    <a:bodyPr/>
                    <a:lstStyle/>
                    <a:p>
                      <a:pPr algn="ctr"/>
                      <a:r>
                        <a:rPr kumimoji="1" lang="ja-JP" altLang="en-US" sz="1200" spc="0" baseline="0" dirty="0">
                          <a:latin typeface="HGPｺﾞｼｯｸM" panose="020B0600000000000000" pitchFamily="50" charset="-128"/>
                          <a:ea typeface="HGPｺﾞｼｯｸM" panose="020B0600000000000000" pitchFamily="50" charset="-128"/>
                        </a:rPr>
                        <a:t>参加者</a:t>
                      </a:r>
                    </a:p>
                  </a:txBody>
                  <a:tcPr anchor="ctr"/>
                </a:tc>
                <a:extLst>
                  <a:ext uri="{0D108BD9-81ED-4DB2-BD59-A6C34878D82A}">
                    <a16:rowId xmlns:a16="http://schemas.microsoft.com/office/drawing/2014/main" val="10000"/>
                  </a:ext>
                </a:extLst>
              </a:tr>
              <a:tr h="645694">
                <a:tc rowSpan="2">
                  <a:txBody>
                    <a:bodyPr/>
                    <a:lstStyle/>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2021</a:t>
                      </a:r>
                    </a:p>
                    <a:p>
                      <a:pPr algn="ct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年度</a:t>
                      </a:r>
                    </a:p>
                  </a:txBody>
                  <a:tcPr marL="0" marR="0" anchor="ctr">
                    <a:solidFill>
                      <a:srgbClr val="CBD0E7"/>
                    </a:solidFill>
                  </a:tcPr>
                </a:tc>
                <a:tc>
                  <a:txBody>
                    <a:bodyPr/>
                    <a:lstStyle/>
                    <a:p>
                      <a:pPr algn="ct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1</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2021.8.6</a:t>
                      </a:r>
                    </a:p>
                  </a:txBody>
                  <a:tcPr marL="36000" marR="36000" anchor="ctr"/>
                </a:tc>
                <a:tc>
                  <a:txBody>
                    <a:bodyPr/>
                    <a:lstStyle/>
                    <a:p>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【With/After</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コロナ時代の官民連携ニュースタイル</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・講演①</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の推進について</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内閣府民間資金等活用事業推進室</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・講演②</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With/After</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コロナにおける官民連携とリスク発現時の対応</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株</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日本経済研究所</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txBody>
                  <a:tcPr anchor="ctr"/>
                </a:tc>
                <a:tc>
                  <a:txBody>
                    <a:bodyPr/>
                    <a:lstStyle/>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45</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団体</a:t>
                      </a:r>
                      <a:endPar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tc>
                <a:extLst>
                  <a:ext uri="{0D108BD9-81ED-4DB2-BD59-A6C34878D82A}">
                    <a16:rowId xmlns:a16="http://schemas.microsoft.com/office/drawing/2014/main" val="10001"/>
                  </a:ext>
                </a:extLst>
              </a:tr>
              <a:tr h="517001">
                <a:tc v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marL="0" marR="0" anchor="ctr"/>
                </a:tc>
                <a:tc>
                  <a:txBody>
                    <a:bodyPr/>
                    <a:lstStyle/>
                    <a:p>
                      <a:pPr algn="ct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2019.8.29</a:t>
                      </a:r>
                      <a:endPar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36000" marR="36000" anchor="ctr"/>
                </a:tc>
                <a:tc>
                  <a:txBody>
                    <a:bodyPr/>
                    <a:lstStyle/>
                    <a:p>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官民連携から見る学校統廃合から跡地活用まで</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・講演①：学校整備を中心とした公共施設再編のあり方</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千葉大学</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・講演②：瀬戸市における学校跡地の利活用の検討について </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株</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価値総合研究所</a:t>
                      </a: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b="1"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・オープン型サウンディング：「富山市水橋地区統合校整備事業」について、事業内容等について意見交換を実施</a:t>
                      </a:r>
                      <a:endParaRPr kumimoji="1" lang="en-US" altLang="ja-JP" sz="1200" b="1"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R="0" anchor="ctr"/>
                </a:tc>
                <a:tc>
                  <a:txBody>
                    <a:bodyPr/>
                    <a:lstStyle/>
                    <a:p>
                      <a:pPr algn="ctr"/>
                      <a:r>
                        <a:rPr kumimoji="1" lang="en-US" altLang="ja-JP"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55</a:t>
                      </a:r>
                      <a:r>
                        <a:rPr kumimoji="1" lang="ja-JP" altLang="en-US" sz="120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団体</a:t>
                      </a:r>
                    </a:p>
                  </a:txBody>
                  <a:tcPr marR="90000" anchor="ct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61811392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4DA671-D5B6-4036-B15D-201FA47F9361}"/>
              </a:ext>
            </a:extLst>
          </p:cNvPr>
          <p:cNvSpPr>
            <a:spLocks noGrp="1"/>
          </p:cNvSpPr>
          <p:nvPr>
            <p:ph type="title"/>
          </p:nvPr>
        </p:nvSpPr>
        <p:spPr/>
        <p:txBody>
          <a:bodyPr>
            <a:normAutofit/>
          </a:bodyPr>
          <a:lstStyle/>
          <a:p>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rPr>
              <a:t>とやま地域プラットフォームの取組実績（５／５）</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7" name="テキスト ボックス 6">
            <a:extLst>
              <a:ext uri="{FF2B5EF4-FFF2-40B4-BE49-F238E27FC236}">
                <a16:creationId xmlns:a16="http://schemas.microsoft.com/office/drawing/2014/main" id="{E318A8A2-353A-4FE5-B9DD-408047595CAE}"/>
              </a:ext>
            </a:extLst>
          </p:cNvPr>
          <p:cNvSpPr txBox="1"/>
          <p:nvPr/>
        </p:nvSpPr>
        <p:spPr>
          <a:xfrm>
            <a:off x="70764" y="611184"/>
            <a:ext cx="9716343" cy="400110"/>
          </a:xfrm>
          <a:prstGeom prst="rect">
            <a:avLst/>
          </a:prstGeom>
          <a:noFill/>
        </p:spPr>
        <p:txBody>
          <a:bodyPr wrap="square" rtlCol="0">
            <a:spAutoFit/>
          </a:bodyPr>
          <a:lstStyle/>
          <a:p>
            <a:r>
              <a:rPr lang="ja-JP" altLang="en-US" sz="2000" b="1" dirty="0">
                <a:solidFill>
                  <a:schemeClr val="tx1">
                    <a:lumMod val="75000"/>
                    <a:lumOff val="25000"/>
                  </a:schemeClr>
                </a:solidFill>
                <a:latin typeface="HGPｺﾞｼｯｸM" panose="020B0600000000000000" pitchFamily="50" charset="-128"/>
                <a:ea typeface="HGPｺﾞｼｯｸM" panose="020B0600000000000000" pitchFamily="50" charset="-128"/>
              </a:rPr>
              <a:t>３</a:t>
            </a:r>
            <a:r>
              <a:rPr kumimoji="1" lang="en-US" altLang="ja-JP" sz="2000" b="1"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ja-JP" altLang="en-US" sz="2000" b="1" dirty="0">
                <a:solidFill>
                  <a:schemeClr val="tx1">
                    <a:lumMod val="75000"/>
                    <a:lumOff val="25000"/>
                  </a:schemeClr>
                </a:solidFill>
                <a:latin typeface="HGPｺﾞｼｯｸM" panose="020B0600000000000000" pitchFamily="50" charset="-128"/>
                <a:ea typeface="HGPｺﾞｼｯｸM" panose="020B0600000000000000" pitchFamily="50" charset="-128"/>
              </a:rPr>
              <a:t>ＰＰＰ実践講座</a:t>
            </a:r>
            <a:r>
              <a:rPr lang="en-US" altLang="ja-JP" sz="2000" b="1"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lang="ja-JP" altLang="en-US" sz="2000" b="1" dirty="0">
                <a:solidFill>
                  <a:schemeClr val="tx1">
                    <a:lumMod val="75000"/>
                    <a:lumOff val="25000"/>
                  </a:schemeClr>
                </a:solidFill>
                <a:latin typeface="HGPｺﾞｼｯｸM" panose="020B0600000000000000" pitchFamily="50" charset="-128"/>
                <a:ea typeface="HGPｺﾞｼｯｸM" panose="020B0600000000000000" pitchFamily="50" charset="-128"/>
              </a:rPr>
              <a:t>とやま地域プラットフォーム分科会</a:t>
            </a:r>
            <a:r>
              <a:rPr lang="en-US" altLang="ja-JP" sz="2000" b="1"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kumimoji="1" lang="ja-JP" altLang="en-US" sz="2000" b="1" dirty="0">
              <a:solidFill>
                <a:schemeClr val="tx1">
                  <a:lumMod val="75000"/>
                  <a:lumOff val="25000"/>
                </a:schemeClr>
              </a:solidFill>
              <a:latin typeface="HGPｺﾞｼｯｸM" panose="020B0600000000000000" pitchFamily="50" charset="-128"/>
              <a:ea typeface="HGPｺﾞｼｯｸM" panose="020B0600000000000000" pitchFamily="50" charset="-128"/>
            </a:endParaRPr>
          </a:p>
        </p:txBody>
      </p:sp>
      <p:graphicFrame>
        <p:nvGraphicFramePr>
          <p:cNvPr id="8" name="表 7">
            <a:extLst>
              <a:ext uri="{FF2B5EF4-FFF2-40B4-BE49-F238E27FC236}">
                <a16:creationId xmlns:a16="http://schemas.microsoft.com/office/drawing/2014/main" id="{118C7E45-5CD5-4304-8A08-6C2AEB6477BE}"/>
              </a:ext>
            </a:extLst>
          </p:cNvPr>
          <p:cNvGraphicFramePr>
            <a:graphicFrameLocks noGrp="1"/>
          </p:cNvGraphicFramePr>
          <p:nvPr/>
        </p:nvGraphicFramePr>
        <p:xfrm>
          <a:off x="177760" y="1011294"/>
          <a:ext cx="9550479" cy="5357751"/>
        </p:xfrm>
        <a:graphic>
          <a:graphicData uri="http://schemas.openxmlformats.org/drawingml/2006/table">
            <a:tbl>
              <a:tblPr firstRow="1" bandRow="1">
                <a:tableStyleId>{00A15C55-8517-42AA-B614-E9B94910E393}</a:tableStyleId>
              </a:tblPr>
              <a:tblGrid>
                <a:gridCol w="505870">
                  <a:extLst>
                    <a:ext uri="{9D8B030D-6E8A-4147-A177-3AD203B41FA5}">
                      <a16:colId xmlns:a16="http://schemas.microsoft.com/office/drawing/2014/main" val="20000"/>
                    </a:ext>
                  </a:extLst>
                </a:gridCol>
                <a:gridCol w="954157">
                  <a:extLst>
                    <a:ext uri="{9D8B030D-6E8A-4147-A177-3AD203B41FA5}">
                      <a16:colId xmlns:a16="http://schemas.microsoft.com/office/drawing/2014/main" val="20001"/>
                    </a:ext>
                  </a:extLst>
                </a:gridCol>
                <a:gridCol w="3962511">
                  <a:extLst>
                    <a:ext uri="{9D8B030D-6E8A-4147-A177-3AD203B41FA5}">
                      <a16:colId xmlns:a16="http://schemas.microsoft.com/office/drawing/2014/main" val="20002"/>
                    </a:ext>
                  </a:extLst>
                </a:gridCol>
                <a:gridCol w="3134792">
                  <a:extLst>
                    <a:ext uri="{9D8B030D-6E8A-4147-A177-3AD203B41FA5}">
                      <a16:colId xmlns:a16="http://schemas.microsoft.com/office/drawing/2014/main" val="20003"/>
                    </a:ext>
                  </a:extLst>
                </a:gridCol>
                <a:gridCol w="993149">
                  <a:extLst>
                    <a:ext uri="{9D8B030D-6E8A-4147-A177-3AD203B41FA5}">
                      <a16:colId xmlns:a16="http://schemas.microsoft.com/office/drawing/2014/main" val="20004"/>
                    </a:ext>
                  </a:extLst>
                </a:gridCol>
              </a:tblGrid>
              <a:tr h="370840">
                <a:tc gridSpan="2">
                  <a:txBody>
                    <a:bodyPr/>
                    <a:lstStyle/>
                    <a:p>
                      <a:pPr algn="ctr"/>
                      <a:r>
                        <a:rPr kumimoji="1" lang="ja-JP" altLang="en-US" sz="1200" dirty="0">
                          <a:solidFill>
                            <a:schemeClr val="bg1"/>
                          </a:solidFill>
                          <a:latin typeface="HGPｺﾞｼｯｸM" panose="020B0600000000000000" pitchFamily="50" charset="-128"/>
                          <a:ea typeface="HGPｺﾞｼｯｸM" panose="020B0600000000000000" pitchFamily="50" charset="-128"/>
                        </a:rPr>
                        <a:t>開催日</a:t>
                      </a:r>
                    </a:p>
                  </a:txBody>
                  <a:tcPr anchor="ctr"/>
                </a:tc>
                <a:tc hMerge="1">
                  <a:txBody>
                    <a:bodyPr/>
                    <a:lstStyle/>
                    <a:p>
                      <a:pPr algn="ctr"/>
                      <a:endParaRPr kumimoji="1" lang="ja-JP" altLang="en-US" sz="1200" dirty="0">
                        <a:latin typeface="Meiryo UI" panose="020B0604030504040204" pitchFamily="50" charset="-128"/>
                        <a:ea typeface="Meiryo UI" panose="020B0604030504040204" pitchFamily="50" charset="-128"/>
                      </a:endParaRPr>
                    </a:p>
                  </a:txBody>
                  <a:tcPr anchor="ctr"/>
                </a:tc>
                <a:tc gridSpan="2">
                  <a:txBody>
                    <a:bodyPr/>
                    <a:lstStyle/>
                    <a:p>
                      <a:r>
                        <a:rPr kumimoji="1" lang="ja-JP" altLang="en-US" sz="1200" dirty="0">
                          <a:solidFill>
                            <a:schemeClr val="bg1"/>
                          </a:solidFill>
                          <a:latin typeface="HGPｺﾞｼｯｸM" panose="020B0600000000000000" pitchFamily="50" charset="-128"/>
                          <a:ea typeface="HGPｺﾞｼｯｸM" panose="020B0600000000000000" pitchFamily="50" charset="-128"/>
                        </a:rPr>
                        <a:t>概要</a:t>
                      </a:r>
                    </a:p>
                  </a:txBody>
                  <a:tcPr anchor="ctr"/>
                </a:tc>
                <a:tc hMerge="1">
                  <a:txBody>
                    <a:bodyPr/>
                    <a:lstStyle/>
                    <a:p>
                      <a:endParaRPr kumimoji="1" lang="ja-JP" altLang="en-US"/>
                    </a:p>
                  </a:txBody>
                  <a:tcPr/>
                </a:tc>
                <a:tc>
                  <a:txBody>
                    <a:bodyPr/>
                    <a:lstStyle/>
                    <a:p>
                      <a:pPr algn="ctr">
                        <a:lnSpc>
                          <a:spcPts val="1100"/>
                        </a:lnSpc>
                      </a:pPr>
                      <a:r>
                        <a:rPr kumimoji="1" lang="ja-JP" altLang="en-US" sz="1100" dirty="0">
                          <a:solidFill>
                            <a:schemeClr val="bg1"/>
                          </a:solidFill>
                          <a:latin typeface="HGPｺﾞｼｯｸM" panose="020B0600000000000000" pitchFamily="50" charset="-128"/>
                          <a:ea typeface="HGPｺﾞｼｯｸM" panose="020B0600000000000000" pitchFamily="50" charset="-128"/>
                        </a:rPr>
                        <a:t>参加者</a:t>
                      </a:r>
                      <a:r>
                        <a:rPr kumimoji="1" lang="en-US" altLang="ja-JP" sz="1100" dirty="0">
                          <a:solidFill>
                            <a:schemeClr val="bg1"/>
                          </a:solidFill>
                          <a:latin typeface="HGPｺﾞｼｯｸM" panose="020B0600000000000000" pitchFamily="50" charset="-128"/>
                          <a:ea typeface="HGPｺﾞｼｯｸM" panose="020B0600000000000000" pitchFamily="50" charset="-128"/>
                        </a:rPr>
                        <a:t>(</a:t>
                      </a:r>
                      <a:r>
                        <a:rPr kumimoji="1" lang="ja-JP" altLang="en-US" sz="1100" dirty="0">
                          <a:solidFill>
                            <a:schemeClr val="bg1"/>
                          </a:solidFill>
                          <a:latin typeface="HGPｺﾞｼｯｸM" panose="020B0600000000000000" pitchFamily="50" charset="-128"/>
                          <a:ea typeface="HGPｺﾞｼｯｸM" panose="020B0600000000000000" pitchFamily="50" charset="-128"/>
                        </a:rPr>
                        <a:t>通年</a:t>
                      </a:r>
                      <a:r>
                        <a:rPr kumimoji="1" lang="en-US" altLang="ja-JP" sz="1100" dirty="0">
                          <a:solidFill>
                            <a:schemeClr val="bg1"/>
                          </a:solidFill>
                          <a:latin typeface="HGPｺﾞｼｯｸM" panose="020B0600000000000000" pitchFamily="50" charset="-128"/>
                          <a:ea typeface="HGPｺﾞｼｯｸM" panose="020B0600000000000000" pitchFamily="50" charset="-128"/>
                        </a:rPr>
                        <a:t>)</a:t>
                      </a:r>
                    </a:p>
                  </a:txBody>
                  <a:tcPr marL="0" marR="0" anchor="ctr"/>
                </a:tc>
                <a:extLst>
                  <a:ext uri="{0D108BD9-81ED-4DB2-BD59-A6C34878D82A}">
                    <a16:rowId xmlns:a16="http://schemas.microsoft.com/office/drawing/2014/main" val="10000"/>
                  </a:ext>
                </a:extLst>
              </a:tr>
              <a:tr h="764768">
                <a:tc rowSpan="3">
                  <a:txBody>
                    <a:bodyPr/>
                    <a:lstStyle/>
                    <a:p>
                      <a:pPr algn="ct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2017</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年度</a:t>
                      </a:r>
                    </a:p>
                  </a:txBody>
                  <a:tcPr marL="0" marR="0" anchor="ctr"/>
                </a:tc>
                <a:tc>
                  <a:txBody>
                    <a:bodyPr/>
                    <a:lstStyle/>
                    <a:p>
                      <a:pPr algn="ct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1</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2017.10.24</a:t>
                      </a:r>
                      <a:endPar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0" marR="0" anchor="ctr"/>
                </a:tc>
                <a:tc>
                  <a:txBody>
                    <a:bodyPr/>
                    <a:lstStyle/>
                    <a:p>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セミナー</a:t>
                      </a: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に参入するための基本的な知識と認識</a:t>
                      </a:r>
                      <a:endPar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の基本、チーム作りの考え方と審査の実際</a:t>
                      </a:r>
                      <a:endPar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各参加企業の役割</a:t>
                      </a: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代表企業・構成企業・協力企業）</a:t>
                      </a:r>
                      <a:endPar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36000" marR="0" anchor="ctr"/>
                </a:tc>
                <a:tc>
                  <a:txBody>
                    <a:bodyPr/>
                    <a:lstStyle/>
                    <a:p>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グループワーク</a:t>
                      </a: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チーム構成練習</a:t>
                      </a:r>
                    </a:p>
                    <a:p>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 　・チーム編成呼びかけ　　　　</a:t>
                      </a:r>
                    </a:p>
                    <a:p>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　 ・企画書の作成練習</a:t>
                      </a:r>
                    </a:p>
                  </a:txBody>
                  <a:tcPr marL="36000" marR="0" anchor="ctr"/>
                </a:tc>
                <a:tc rowSpan="3">
                  <a:txBody>
                    <a:bodyPr/>
                    <a:lstStyle/>
                    <a:p>
                      <a:pPr algn="ct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31</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団体</a:t>
                      </a:r>
                    </a:p>
                  </a:txBody>
                  <a:tcPr marL="36000" marR="0" anchor="ctr"/>
                </a:tc>
                <a:extLst>
                  <a:ext uri="{0D108BD9-81ED-4DB2-BD59-A6C34878D82A}">
                    <a16:rowId xmlns:a16="http://schemas.microsoft.com/office/drawing/2014/main" val="10001"/>
                  </a:ext>
                </a:extLst>
              </a:tr>
              <a:tr h="370840">
                <a:tc vMerge="1">
                  <a:txBody>
                    <a:bodyPr/>
                    <a:lstStyle/>
                    <a:p>
                      <a:pPr algn="ctr"/>
                      <a:endPar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endParaRPr>
                    </a:p>
                  </a:txBody>
                  <a:tcPr marL="0" marR="0" anchor="ctr"/>
                </a:tc>
                <a:tc>
                  <a:txBody>
                    <a:bodyPr/>
                    <a:lstStyle/>
                    <a:p>
                      <a:pPr algn="ct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2</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2017.12.11</a:t>
                      </a:r>
                      <a:endPar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0" marR="0" anchor="ctr"/>
                </a:tc>
                <a:tc>
                  <a:txBody>
                    <a:bodyPr/>
                    <a:lstStyle/>
                    <a:p>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セミナー</a:t>
                      </a: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提案づくりとコンソーシアムの組成・運営の実際</a:t>
                      </a:r>
                      <a:endPar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 　・募集文書の読み込み方　　　</a:t>
                      </a:r>
                      <a:r>
                        <a:rPr kumimoji="1" lang="ja-JP" altLang="en-US" sz="12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・情報収集の重要性</a:t>
                      </a:r>
                      <a:endPar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 　・他チームの情報・わがチームの強み・弱み</a:t>
                      </a:r>
                      <a:endPar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 　・提案金額の作成方法</a:t>
                      </a: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 (PFI</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提案積算の方法</a:t>
                      </a: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提案書の書き方の基本原則</a:t>
                      </a:r>
                      <a:endPar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36000" marR="0" anchor="ctr"/>
                </a:tc>
                <a:tc>
                  <a:txBody>
                    <a:bodyPr/>
                    <a:lstStyle/>
                    <a:p>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グループワーク</a:t>
                      </a: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提案づくりの準備作業練習</a:t>
                      </a:r>
                    </a:p>
                    <a:p>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 　・募集に関する行政糸の整理練習</a:t>
                      </a:r>
                    </a:p>
                    <a:p>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 　・チームの提案方針作成練習</a:t>
                      </a:r>
                    </a:p>
                    <a:p>
                      <a:endPar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36000" marR="0" anchor="ctr"/>
                </a:tc>
                <a:tc vMerge="1">
                  <a:txBody>
                    <a:bodyPr/>
                    <a:lstStyle/>
                    <a:p>
                      <a:endPar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endParaRPr>
                    </a:p>
                  </a:txBody>
                  <a:tcPr marL="36000" marR="0" anchor="ctr"/>
                </a:tc>
                <a:extLst>
                  <a:ext uri="{0D108BD9-81ED-4DB2-BD59-A6C34878D82A}">
                    <a16:rowId xmlns:a16="http://schemas.microsoft.com/office/drawing/2014/main" val="10002"/>
                  </a:ext>
                </a:extLst>
              </a:tr>
              <a:tr h="370840">
                <a:tc vMerge="1">
                  <a:txBody>
                    <a:bodyPr/>
                    <a:lstStyle/>
                    <a:p>
                      <a:pPr algn="ctr"/>
                      <a:endPar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endParaRPr>
                    </a:p>
                  </a:txBody>
                  <a:tcPr marL="0" marR="0" anchor="ctr"/>
                </a:tc>
                <a:tc>
                  <a:txBody>
                    <a:bodyPr/>
                    <a:lstStyle/>
                    <a:p>
                      <a:pPr algn="ct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3</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2018.3.12</a:t>
                      </a:r>
                      <a:endPar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0" marR="0" anchor="ctr"/>
                </a:tc>
                <a:tc gridSpan="2">
                  <a:txBody>
                    <a:bodyPr/>
                    <a:lstStyle/>
                    <a:p>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グループワーク</a:t>
                      </a: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en-US" altLang="ja-JP" sz="12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kumimoji="1" lang="ja-JP" altLang="en-US" sz="12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例題をあげてのチーム編成練習</a:t>
                      </a:r>
                      <a:endPar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 　・積算の練習、提案書の作成訓練</a:t>
                      </a:r>
                    </a:p>
                  </a:txBody>
                  <a:tcPr marL="36000" marR="0" anchor="ctr"/>
                </a:tc>
                <a:tc hMerge="1">
                  <a:txBody>
                    <a:bodyPr/>
                    <a:lstStyle/>
                    <a:p>
                      <a:endParaRPr kumimoji="1" lang="ja-JP" altLang="en-US"/>
                    </a:p>
                  </a:txBody>
                  <a:tcPr/>
                </a:tc>
                <a:tc vMerge="1">
                  <a:txBody>
                    <a:bodyPr/>
                    <a:lstStyle/>
                    <a:p>
                      <a:endPar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endParaRPr>
                    </a:p>
                  </a:txBody>
                  <a:tcPr marL="36000" marR="0" anchor="ctr"/>
                </a:tc>
                <a:extLst>
                  <a:ext uri="{0D108BD9-81ED-4DB2-BD59-A6C34878D82A}">
                    <a16:rowId xmlns:a16="http://schemas.microsoft.com/office/drawing/2014/main" val="10003"/>
                  </a:ext>
                </a:extLst>
              </a:tr>
              <a:tr h="370840">
                <a:tc rowSpan="4">
                  <a:txBody>
                    <a:bodyPr/>
                    <a:lstStyle/>
                    <a:p>
                      <a:pPr algn="ct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2018</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年度</a:t>
                      </a:r>
                    </a:p>
                  </a:txBody>
                  <a:tcPr marL="0" marR="0" anchor="ctr"/>
                </a:tc>
                <a:tc>
                  <a:txBody>
                    <a:bodyPr/>
                    <a:lstStyle/>
                    <a:p>
                      <a:pPr algn="ct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4</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2018.6.25</a:t>
                      </a:r>
                      <a:endPar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0" marR="0" anchor="ctr"/>
                </a:tc>
                <a:tc gridSpan="2">
                  <a:txBody>
                    <a:bodyPr/>
                    <a:lstStyle/>
                    <a:p>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【PC</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を使用したグループワーク</a:t>
                      </a: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　・チーム目論見書、事業企画書作成練習</a:t>
                      </a:r>
                    </a:p>
                    <a:p>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　・企業間協定書、融資確約書について</a:t>
                      </a:r>
                    </a:p>
                  </a:txBody>
                  <a:tcPr marL="72000" marR="0" anchor="ctr"/>
                </a:tc>
                <a:tc hMerge="1">
                  <a:txBody>
                    <a:bodyPr/>
                    <a:lstStyle/>
                    <a:p>
                      <a:endParaRPr kumimoji="1" lang="ja-JP" altLang="en-US"/>
                    </a:p>
                  </a:txBody>
                  <a:tcPr/>
                </a:tc>
                <a:tc rowSpan="4">
                  <a:txBody>
                    <a:bodyPr/>
                    <a:lstStyle/>
                    <a:p>
                      <a:pPr algn="ct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22</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団体</a:t>
                      </a:r>
                    </a:p>
                  </a:txBody>
                  <a:tcPr marL="72000" marR="0" anchor="ctr"/>
                </a:tc>
                <a:extLst>
                  <a:ext uri="{0D108BD9-81ED-4DB2-BD59-A6C34878D82A}">
                    <a16:rowId xmlns:a16="http://schemas.microsoft.com/office/drawing/2014/main" val="10004"/>
                  </a:ext>
                </a:extLst>
              </a:tr>
              <a:tr h="655983">
                <a:tc vMerge="1">
                  <a:txBody>
                    <a:bodyPr/>
                    <a:lstStyle/>
                    <a:p>
                      <a:pPr algn="ctr"/>
                      <a:endPar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endParaRPr>
                    </a:p>
                  </a:txBody>
                  <a:tcPr marL="0" marR="0" anchor="ctr"/>
                </a:tc>
                <a:tc>
                  <a:txBody>
                    <a:bodyPr/>
                    <a:lstStyle/>
                    <a:p>
                      <a:pPr algn="ct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5</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2018.9.4</a:t>
                      </a:r>
                      <a:endPar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0" marR="0" anchor="ctr"/>
                </a:tc>
                <a:tc gridSpan="2">
                  <a:txBody>
                    <a:bodyPr/>
                    <a:lstStyle/>
                    <a:p>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【PC</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を使用したグループワーク</a:t>
                      </a: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　・自社チームの分析　　　　　　　　　　・データ分析と提案金額の想定</a:t>
                      </a:r>
                      <a:endPar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　・リスク管理の練習　　　　　　　　　　</a:t>
                      </a:r>
                      <a:r>
                        <a:rPr kumimoji="1" lang="ja-JP" altLang="en-US" sz="12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・発注データ、見積データについて</a:t>
                      </a:r>
                    </a:p>
                  </a:txBody>
                  <a:tcPr marL="72000" marR="72000" anchor="ctr"/>
                </a:tc>
                <a:tc hMerge="1">
                  <a:txBody>
                    <a:bodyPr/>
                    <a:lstStyle/>
                    <a:p>
                      <a:endParaRPr kumimoji="1" lang="ja-JP" altLang="en-US"/>
                    </a:p>
                  </a:txBody>
                  <a:tcPr/>
                </a:tc>
                <a:tc vMerge="1">
                  <a:txBody>
                    <a:bodyPr/>
                    <a:lstStyle/>
                    <a:p>
                      <a:endPar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endParaRPr>
                    </a:p>
                  </a:txBody>
                  <a:tcPr marL="72000" marR="72000" anchor="ctr"/>
                </a:tc>
                <a:extLst>
                  <a:ext uri="{0D108BD9-81ED-4DB2-BD59-A6C34878D82A}">
                    <a16:rowId xmlns:a16="http://schemas.microsoft.com/office/drawing/2014/main" val="10005"/>
                  </a:ext>
                </a:extLst>
              </a:tr>
              <a:tr h="370840">
                <a:tc vMerge="1">
                  <a:txBody>
                    <a:bodyPr/>
                    <a:lstStyle/>
                    <a:p>
                      <a:pPr algn="ctr"/>
                      <a:endPar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endParaRPr>
                    </a:p>
                  </a:txBody>
                  <a:tcPr marL="0" marR="0" anchor="ctr"/>
                </a:tc>
                <a:tc>
                  <a:txBody>
                    <a:bodyPr/>
                    <a:lstStyle/>
                    <a:p>
                      <a:pPr algn="ct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6</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2018.10.22</a:t>
                      </a:r>
                      <a:endPar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0" marR="0" anchor="ctr"/>
                </a:tc>
                <a:tc gridSpan="2">
                  <a:txBody>
                    <a:bodyPr/>
                    <a:lstStyle/>
                    <a:p>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【PC</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を使用したグループワーク</a:t>
                      </a: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　・提案積算の手順</a:t>
                      </a:r>
                    </a:p>
                    <a:p>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　・金額設定に必要なチームアクティビティ</a:t>
                      </a:r>
                    </a:p>
                  </a:txBody>
                  <a:tcPr marL="72000" marR="72000" anchor="ctr"/>
                </a:tc>
                <a:tc hMerge="1">
                  <a:txBody>
                    <a:bodyPr/>
                    <a:lstStyle/>
                    <a:p>
                      <a:endParaRPr kumimoji="1" lang="ja-JP" altLang="en-US"/>
                    </a:p>
                  </a:txBody>
                  <a:tcPr/>
                </a:tc>
                <a:tc vMerge="1">
                  <a:txBody>
                    <a:bodyPr/>
                    <a:lstStyle/>
                    <a:p>
                      <a:endPar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endParaRPr>
                    </a:p>
                  </a:txBody>
                  <a:tcPr marL="72000" marR="72000" anchor="ctr"/>
                </a:tc>
                <a:extLst>
                  <a:ext uri="{0D108BD9-81ED-4DB2-BD59-A6C34878D82A}">
                    <a16:rowId xmlns:a16="http://schemas.microsoft.com/office/drawing/2014/main" val="10006"/>
                  </a:ext>
                </a:extLst>
              </a:tr>
              <a:tr h="370840">
                <a:tc vMerge="1">
                  <a:txBody>
                    <a:bodyPr/>
                    <a:lstStyle/>
                    <a:p>
                      <a:pPr algn="ctr"/>
                      <a:endPar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endParaRPr>
                    </a:p>
                  </a:txBody>
                  <a:tcPr marL="0" marR="0" anchor="ctr"/>
                </a:tc>
                <a:tc>
                  <a:txBody>
                    <a:bodyPr/>
                    <a:lstStyle/>
                    <a:p>
                      <a:pPr algn="ct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第</a:t>
                      </a: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7</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回</a:t>
                      </a:r>
                      <a:endPar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2019.2.14</a:t>
                      </a:r>
                      <a:endPar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0" marR="0" anchor="ctr"/>
                </a:tc>
                <a:tc gridSpan="2">
                  <a:txBody>
                    <a:bodyPr/>
                    <a:lstStyle/>
                    <a:p>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【PC</a:t>
                      </a:r>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を使用したグループワーク</a:t>
                      </a:r>
                      <a:r>
                        <a:rPr kumimoji="1"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　・提案策定の手順</a:t>
                      </a:r>
                    </a:p>
                    <a:p>
                      <a:r>
                        <a:rPr kumimoji="1"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　・まとめ</a:t>
                      </a:r>
                    </a:p>
                  </a:txBody>
                  <a:tcPr marL="72000" marR="72000" anchor="ctr"/>
                </a:tc>
                <a:tc hMerge="1">
                  <a:txBody>
                    <a:bodyPr/>
                    <a:lstStyle/>
                    <a:p>
                      <a:endParaRPr kumimoji="1" lang="ja-JP" altLang="en-US"/>
                    </a:p>
                  </a:txBody>
                  <a:tcPr/>
                </a:tc>
                <a:tc vMerge="1">
                  <a:txBody>
                    <a:bodyPr/>
                    <a:lstStyle/>
                    <a:p>
                      <a:endParaRPr kumimoji="1" lang="ja-JP" altLang="en-US" sz="1200" dirty="0">
                        <a:solidFill>
                          <a:schemeClr val="tx1">
                            <a:lumMod val="75000"/>
                            <a:lumOff val="25000"/>
                          </a:schemeClr>
                        </a:solidFill>
                        <a:latin typeface="Meiryo UI" panose="020B0604030504040204" pitchFamily="50" charset="-128"/>
                        <a:ea typeface="Meiryo UI" panose="020B0604030504040204" pitchFamily="50" charset="-128"/>
                      </a:endParaRPr>
                    </a:p>
                  </a:txBody>
                  <a:tcPr marL="72000" marR="7200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4416896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400" dirty="0">
                <a:latin typeface="BIZ UDPゴシック" panose="020B0400000000000000" pitchFamily="50" charset="-128"/>
                <a:ea typeface="BIZ UDPゴシック" panose="020B0400000000000000" pitchFamily="50" charset="-128"/>
              </a:rPr>
              <a:t>（仮称）水橋地区義務教育学校整備事業</a:t>
            </a:r>
            <a:r>
              <a:rPr lang="ja-JP" altLang="en-US" dirty="0">
                <a:latin typeface="BIZ UDPゴシック" panose="020B0400000000000000" pitchFamily="50" charset="-128"/>
                <a:ea typeface="BIZ UDPゴシック" panose="020B0400000000000000" pitchFamily="50" charset="-128"/>
              </a:rPr>
              <a:t>　</a:t>
            </a:r>
            <a:r>
              <a:rPr lang="ja-JP" altLang="en-US" sz="2200" dirty="0">
                <a:latin typeface="BIZ UDPゴシック" panose="020B0400000000000000" pitchFamily="50" charset="-128"/>
                <a:ea typeface="BIZ UDPゴシック" panose="020B0400000000000000" pitchFamily="50" charset="-128"/>
              </a:rPr>
              <a:t>～地元企業のプライド～</a:t>
            </a:r>
            <a:endParaRPr kumimoji="1" lang="ja-JP" altLang="en-US" sz="2200" dirty="0">
              <a:latin typeface="BIZ UDPゴシック" panose="020B0400000000000000" pitchFamily="50" charset="-128"/>
              <a:ea typeface="BIZ UDPゴシック" panose="020B0400000000000000" pitchFamily="50" charset="-128"/>
            </a:endParaRPr>
          </a:p>
        </p:txBody>
      </p:sp>
      <p:graphicFrame>
        <p:nvGraphicFramePr>
          <p:cNvPr id="10" name="表 9">
            <a:extLst>
              <a:ext uri="{FF2B5EF4-FFF2-40B4-BE49-F238E27FC236}">
                <a16:creationId xmlns:a16="http://schemas.microsoft.com/office/drawing/2014/main" id="{EC252AAC-4A7B-4CA1-B4D8-219A2C5EA607}"/>
              </a:ext>
            </a:extLst>
          </p:cNvPr>
          <p:cNvGraphicFramePr>
            <a:graphicFrameLocks noGrp="1"/>
          </p:cNvGraphicFramePr>
          <p:nvPr/>
        </p:nvGraphicFramePr>
        <p:xfrm>
          <a:off x="156974" y="579720"/>
          <a:ext cx="9486757" cy="2984253"/>
        </p:xfrm>
        <a:graphic>
          <a:graphicData uri="http://schemas.openxmlformats.org/drawingml/2006/table">
            <a:tbl>
              <a:tblPr firstCol="1" bandRow="1">
                <a:tableStyleId>{5C22544A-7EE6-4342-B048-85BDC9FD1C3A}</a:tableStyleId>
              </a:tblPr>
              <a:tblGrid>
                <a:gridCol w="1182728">
                  <a:extLst>
                    <a:ext uri="{9D8B030D-6E8A-4147-A177-3AD203B41FA5}">
                      <a16:colId xmlns:a16="http://schemas.microsoft.com/office/drawing/2014/main" val="20000"/>
                    </a:ext>
                  </a:extLst>
                </a:gridCol>
                <a:gridCol w="4095108">
                  <a:extLst>
                    <a:ext uri="{9D8B030D-6E8A-4147-A177-3AD203B41FA5}">
                      <a16:colId xmlns:a16="http://schemas.microsoft.com/office/drawing/2014/main" val="20002"/>
                    </a:ext>
                  </a:extLst>
                </a:gridCol>
                <a:gridCol w="4208921">
                  <a:extLst>
                    <a:ext uri="{9D8B030D-6E8A-4147-A177-3AD203B41FA5}">
                      <a16:colId xmlns:a16="http://schemas.microsoft.com/office/drawing/2014/main" val="20004"/>
                    </a:ext>
                  </a:extLst>
                </a:gridCol>
              </a:tblGrid>
              <a:tr h="1061073">
                <a:tc>
                  <a:txBody>
                    <a:bodyPr/>
                    <a:lstStyle/>
                    <a:p>
                      <a:pPr algn="l">
                        <a:spcAft>
                          <a:spcPts val="0"/>
                        </a:spcAft>
                      </a:pPr>
                      <a:r>
                        <a:rPr lang="ja-JP" altLang="en-US" sz="1300" b="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rPr>
                        <a:t>事業概要</a:t>
                      </a:r>
                      <a:endParaRPr lang="ja-JP" sz="1300" b="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gridSpan="2">
                  <a:txBody>
                    <a:bodyPr/>
                    <a:lstStyle/>
                    <a:p>
                      <a:pPr algn="just">
                        <a:spcAft>
                          <a:spcPts val="0"/>
                        </a:spcAft>
                      </a:pPr>
                      <a:r>
                        <a:rPr lang="ja-JP" altLang="en-US"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児童生徒数の減少による学校の小規模化や情報化の加速的な進展など、教育を取り巻く環境に適応し、子どもたちの主体性や探求する力を高めていくため、水橋地区内の５つの小学校と２つの中学校を統合し、９年間を見通した多様な学びやカリキュラム展開による様々な教育効果が期待できる本市初の小中一貫の義務教育学校を整備するもの</a:t>
                      </a:r>
                    </a:p>
                    <a:p>
                      <a:pPr algn="just">
                        <a:spcAft>
                          <a:spcPts val="0"/>
                        </a:spcAft>
                      </a:pPr>
                      <a:r>
                        <a:rPr lang="ja-JP" altLang="en-US"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・公共施設（水橋地区義務教育学校）を</a:t>
                      </a:r>
                      <a:r>
                        <a:rPr lang="en-US" altLang="ja-JP" sz="1300" b="1" kern="100" spc="0" baseline="0" dirty="0">
                          <a:solidFill>
                            <a:srgbClr val="FF4747"/>
                          </a:solidFill>
                          <a:effectLst/>
                          <a:latin typeface="HGPｺﾞｼｯｸM" panose="020B0600000000000000" pitchFamily="50" charset="-128"/>
                          <a:ea typeface="HGPｺﾞｼｯｸM" panose="020B0600000000000000" pitchFamily="50" charset="-128"/>
                          <a:cs typeface="Meiryo UI" panose="020B0604030504040204" pitchFamily="50" charset="-128"/>
                        </a:rPr>
                        <a:t>PFI</a:t>
                      </a:r>
                      <a:r>
                        <a:rPr lang="ja-JP" altLang="en-US" sz="1300" b="1" kern="100" spc="0" baseline="0" dirty="0">
                          <a:solidFill>
                            <a:srgbClr val="FF4747"/>
                          </a:solidFill>
                          <a:effectLst/>
                          <a:latin typeface="HGPｺﾞｼｯｸM" panose="020B0600000000000000" pitchFamily="50" charset="-128"/>
                          <a:ea typeface="HGPｺﾞｼｯｸM" panose="020B0600000000000000" pitchFamily="50" charset="-128"/>
                          <a:cs typeface="Meiryo UI" panose="020B0604030504040204" pitchFamily="50" charset="-128"/>
                        </a:rPr>
                        <a:t>（</a:t>
                      </a:r>
                      <a:r>
                        <a:rPr lang="en-US" altLang="ja-JP" sz="1300" b="1" kern="100" spc="0" baseline="0" dirty="0">
                          <a:solidFill>
                            <a:srgbClr val="FF4747"/>
                          </a:solidFill>
                          <a:effectLst/>
                          <a:latin typeface="HGPｺﾞｼｯｸM" panose="020B0600000000000000" pitchFamily="50" charset="-128"/>
                          <a:ea typeface="HGPｺﾞｼｯｸM" panose="020B0600000000000000" pitchFamily="50" charset="-128"/>
                          <a:cs typeface="Meiryo UI" panose="020B0604030504040204" pitchFamily="50" charset="-128"/>
                        </a:rPr>
                        <a:t>BTO</a:t>
                      </a:r>
                      <a:r>
                        <a:rPr lang="ja-JP" altLang="en-US" sz="1300" b="1" kern="100" spc="0" baseline="0" dirty="0">
                          <a:solidFill>
                            <a:srgbClr val="FF4747"/>
                          </a:solidFill>
                          <a:effectLst/>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により整備</a:t>
                      </a:r>
                    </a:p>
                  </a:txBody>
                  <a:tcPr marL="108000" marR="72000" marT="0" marB="0" anchor="ctr">
                    <a:solidFill>
                      <a:srgbClr val="D2DEEF"/>
                    </a:solidFill>
                  </a:tcPr>
                </a:tc>
                <a:tc hMerge="1">
                  <a:txBody>
                    <a:bodyPr/>
                    <a:lstStyle/>
                    <a:p>
                      <a:pPr algn="just">
                        <a:spcAft>
                          <a:spcPts val="0"/>
                        </a:spcAft>
                      </a:pPr>
                      <a:endParaRPr lang="ja-JP" sz="1400" kern="100" spc="-100" dirty="0">
                        <a:effectLst/>
                        <a:latin typeface="游ゴシック Medium" panose="020B0500000000000000" pitchFamily="50" charset="-128"/>
                        <a:ea typeface="游ゴシック Medium" panose="020B0500000000000000" pitchFamily="50" charset="-128"/>
                        <a:cs typeface="Meiryo UI" panose="020B0604030504040204" pitchFamily="50" charset="-128"/>
                      </a:endParaRPr>
                    </a:p>
                  </a:txBody>
                  <a:tcPr marL="68580" marR="68580" marT="0" marB="0" anchor="ctr">
                    <a:solidFill>
                      <a:srgbClr val="CFD5EA"/>
                    </a:solidFill>
                  </a:tcPr>
                </a:tc>
                <a:extLst>
                  <a:ext uri="{0D108BD9-81ED-4DB2-BD59-A6C34878D82A}">
                    <a16:rowId xmlns:a16="http://schemas.microsoft.com/office/drawing/2014/main" val="2571371524"/>
                  </a:ext>
                </a:extLst>
              </a:tr>
              <a:tr h="343440">
                <a:tc>
                  <a:txBody>
                    <a:bodyPr/>
                    <a:lstStyle/>
                    <a:p>
                      <a:pPr algn="l">
                        <a:spcAft>
                          <a:spcPts val="0"/>
                        </a:spcAft>
                      </a:pPr>
                      <a:r>
                        <a:rPr lang="ja-JP" sz="1300" b="0" kern="100" spc="0" baseline="0" dirty="0">
                          <a:effectLst/>
                          <a:latin typeface="HGPｺﾞｼｯｸM" panose="020B0600000000000000" pitchFamily="50" charset="-128"/>
                          <a:ea typeface="HGPｺﾞｼｯｸM" panose="020B0600000000000000" pitchFamily="50" charset="-128"/>
                        </a:rPr>
                        <a:t>事業用地</a:t>
                      </a:r>
                      <a:endParaRPr lang="ja-JP" sz="1300" b="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a:txBody>
                    <a:bodyPr/>
                    <a:lstStyle/>
                    <a:p>
                      <a:pPr algn="just">
                        <a:spcAft>
                          <a:spcPts val="0"/>
                        </a:spcAft>
                      </a:pP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富山市水橋中村</a:t>
                      </a:r>
                      <a:r>
                        <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24</a:t>
                      </a: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他</a:t>
                      </a:r>
                      <a:endParaRPr 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0" marT="0" marB="0" anchor="ctr">
                    <a:solidFill>
                      <a:srgbClr val="EAEFF7"/>
                    </a:solidFill>
                  </a:tcPr>
                </a:tc>
                <a:tc>
                  <a:txBody>
                    <a:bodyPr/>
                    <a:lstStyle/>
                    <a:p>
                      <a:pPr algn="just">
                        <a:spcAft>
                          <a:spcPts val="0"/>
                        </a:spcAft>
                      </a:pP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敷地面積：約</a:t>
                      </a:r>
                      <a:r>
                        <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5.2ha</a:t>
                      </a:r>
                      <a:endPar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EAEFF7"/>
                    </a:solidFill>
                  </a:tcPr>
                </a:tc>
                <a:extLst>
                  <a:ext uri="{0D108BD9-81ED-4DB2-BD59-A6C34878D82A}">
                    <a16:rowId xmlns:a16="http://schemas.microsoft.com/office/drawing/2014/main" val="10000"/>
                  </a:ext>
                </a:extLst>
              </a:tr>
              <a:tr h="331677">
                <a:tc>
                  <a:txBody>
                    <a:bodyPr/>
                    <a:lstStyle/>
                    <a:p>
                      <a:pPr algn="l">
                        <a:spcAft>
                          <a:spcPts val="0"/>
                        </a:spcAft>
                      </a:pPr>
                      <a:r>
                        <a:rPr lang="ja-JP" altLang="en-US" sz="1300" b="0" kern="100" spc="0" baseline="0" dirty="0">
                          <a:effectLst/>
                          <a:latin typeface="HGPｺﾞｼｯｸM" panose="020B0600000000000000" pitchFamily="50" charset="-128"/>
                          <a:ea typeface="HGPｺﾞｼｯｸM" panose="020B0600000000000000" pitchFamily="50" charset="-128"/>
                        </a:rPr>
                        <a:t>地域地区等</a:t>
                      </a:r>
                      <a:endParaRPr lang="ja-JP" sz="1300" b="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gridSpan="2">
                  <a:txBody>
                    <a:bodyPr/>
                    <a:lstStyle/>
                    <a:p>
                      <a:pPr algn="just">
                        <a:spcAft>
                          <a:spcPts val="0"/>
                        </a:spcAft>
                      </a:pP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〇富山高岡広域都市計画区域内市街化調整区域　</a:t>
                      </a:r>
                      <a:r>
                        <a:rPr lang="ja-JP" altLang="en-US" sz="1300" kern="100" spc="-10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建ぺい率：</a:t>
                      </a:r>
                      <a:r>
                        <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60</a:t>
                      </a:r>
                      <a:r>
                        <a:rPr 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　容積率：</a:t>
                      </a:r>
                      <a:r>
                        <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2</a:t>
                      </a:r>
                      <a:r>
                        <a:rPr 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00</a:t>
                      </a:r>
                      <a:r>
                        <a:rPr 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　　　〇防火地域：無指定</a:t>
                      </a:r>
                      <a:endPar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txBody>
                  <a:tcPr marL="68580" marR="68580" marT="0" marB="0" anchor="ctr">
                    <a:solidFill>
                      <a:srgbClr val="D2DEEF"/>
                    </a:solidFill>
                  </a:tcPr>
                </a:tc>
                <a:tc hMerge="1">
                  <a:txBody>
                    <a:bodyPr/>
                    <a:lstStyle/>
                    <a:p>
                      <a:endParaRPr kumimoji="1" lang="ja-JP" altLang="en-US"/>
                    </a:p>
                  </a:txBody>
                  <a:tcPr/>
                </a:tc>
                <a:extLst>
                  <a:ext uri="{0D108BD9-81ED-4DB2-BD59-A6C34878D82A}">
                    <a16:rowId xmlns:a16="http://schemas.microsoft.com/office/drawing/2014/main" val="10001"/>
                  </a:ext>
                </a:extLst>
              </a:tr>
              <a:tr h="722680">
                <a:tc>
                  <a:txBody>
                    <a:bodyPr/>
                    <a:lstStyle/>
                    <a:p>
                      <a:pPr algn="l">
                        <a:spcAft>
                          <a:spcPts val="0"/>
                        </a:spcAft>
                      </a:pPr>
                      <a:r>
                        <a:rPr lang="ja-JP" altLang="en-US" sz="1300" b="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rPr>
                        <a:t>基本理念</a:t>
                      </a:r>
                      <a:endParaRPr lang="ja-JP" sz="1300" b="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gridSpan="2">
                  <a:txBody>
                    <a:bodyPr/>
                    <a:lstStyle/>
                    <a:p>
                      <a:pPr algn="just">
                        <a:spcAft>
                          <a:spcPts val="0"/>
                        </a:spcAft>
                      </a:pPr>
                      <a:r>
                        <a:rPr lang="ja-JP" altLang="en-US" sz="1300" b="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（１）今後の富山市のモデルとなる学校づくりの推進</a:t>
                      </a:r>
                      <a:endParaRPr lang="en-US" altLang="ja-JP" sz="1300" b="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p>
                      <a:pPr algn="just">
                        <a:spcAft>
                          <a:spcPts val="0"/>
                        </a:spcAft>
                      </a:pPr>
                      <a:r>
                        <a:rPr lang="ja-JP" altLang="en-US" sz="1300" b="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（２）住民・行政・民間が一体となった学校づくりの推進</a:t>
                      </a:r>
                      <a:endParaRPr lang="en-US" altLang="ja-JP" sz="1300" b="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txBody>
                  <a:tcPr marL="68580" marR="68580" marT="0" marB="0" anchor="ctr">
                    <a:solidFill>
                      <a:srgbClr val="EAEFF7"/>
                    </a:solidFill>
                  </a:tcPr>
                </a:tc>
                <a:tc hMerge="1">
                  <a:txBody>
                    <a:bodyPr/>
                    <a:lstStyle/>
                    <a:p>
                      <a:endParaRPr kumimoji="1" lang="ja-JP" altLang="en-US"/>
                    </a:p>
                  </a:txBody>
                  <a:tcPr/>
                </a:tc>
                <a:extLst>
                  <a:ext uri="{0D108BD9-81ED-4DB2-BD59-A6C34878D82A}">
                    <a16:rowId xmlns:a16="http://schemas.microsoft.com/office/drawing/2014/main" val="2945077317"/>
                  </a:ext>
                </a:extLst>
              </a:tr>
              <a:tr h="525383">
                <a:tc>
                  <a:txBody>
                    <a:bodyPr/>
                    <a:lstStyle/>
                    <a:p>
                      <a:pPr marL="0" marR="0" indent="0" algn="l" defTabSz="742950" rtl="0" eaLnBrk="1" fontAlgn="auto" latinLnBrk="0" hangingPunct="1">
                        <a:lnSpc>
                          <a:spcPct val="100000"/>
                        </a:lnSpc>
                        <a:spcBef>
                          <a:spcPts val="0"/>
                        </a:spcBef>
                        <a:spcAft>
                          <a:spcPts val="0"/>
                        </a:spcAft>
                        <a:buClrTx/>
                        <a:buSzTx/>
                        <a:buFontTx/>
                        <a:buNone/>
                        <a:tabLst/>
                        <a:defRPr/>
                      </a:pPr>
                      <a:r>
                        <a:rPr lang="ja-JP" altLang="en-US" sz="1300" b="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rPr>
                        <a:t>事業内容</a:t>
                      </a:r>
                      <a:endParaRPr lang="ja-JP" altLang="ja-JP" sz="1300" b="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gridSpan="2">
                  <a:txBody>
                    <a:bodyPr/>
                    <a:lstStyle/>
                    <a:p>
                      <a:pPr marL="0" marR="0" indent="0" algn="just" defTabSz="742950" rtl="0" eaLnBrk="1" fontAlgn="auto" latinLnBrk="0" hangingPunct="1">
                        <a:lnSpc>
                          <a:spcPct val="100000"/>
                        </a:lnSpc>
                        <a:spcBef>
                          <a:spcPts val="0"/>
                        </a:spcBef>
                        <a:spcAft>
                          <a:spcPts val="0"/>
                        </a:spcAft>
                        <a:buClrTx/>
                        <a:buSzTx/>
                        <a:buFontTx/>
                        <a:buNone/>
                        <a:tabLst/>
                        <a:defRPr/>
                      </a:pPr>
                      <a:r>
                        <a:rPr lang="ja-JP" altLang="en-US" sz="1300" b="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義務教育学校の設計・工事管理・建設、既存施設の解体撤去・杭撤去、什器備品調達・引越、新施設の維持管理</a:t>
                      </a:r>
                      <a:endParaRPr lang="en-US" altLang="ja-JP" sz="1300" b="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txBody>
                  <a:tcPr marL="68580" marR="68580" marT="0" marB="0" anchor="ctr">
                    <a:solidFill>
                      <a:srgbClr val="EAEFF7"/>
                    </a:solidFill>
                  </a:tcPr>
                </a:tc>
                <a:tc hMerge="1">
                  <a:txBody>
                    <a:bodyPr/>
                    <a:lstStyle/>
                    <a:p>
                      <a:endParaRPr kumimoji="1" lang="ja-JP" altLang="en-US"/>
                    </a:p>
                  </a:txBody>
                  <a:tcPr/>
                </a:tc>
                <a:extLst>
                  <a:ext uri="{0D108BD9-81ED-4DB2-BD59-A6C34878D82A}">
                    <a16:rowId xmlns:a16="http://schemas.microsoft.com/office/drawing/2014/main" val="912205800"/>
                  </a:ext>
                </a:extLst>
              </a:tr>
            </a:tbl>
          </a:graphicData>
        </a:graphic>
      </p:graphicFrame>
      <p:graphicFrame>
        <p:nvGraphicFramePr>
          <p:cNvPr id="11" name="表 10"/>
          <p:cNvGraphicFramePr>
            <a:graphicFrameLocks noGrp="1"/>
          </p:cNvGraphicFramePr>
          <p:nvPr/>
        </p:nvGraphicFramePr>
        <p:xfrm>
          <a:off x="156973" y="4086353"/>
          <a:ext cx="5253311" cy="2700000"/>
        </p:xfrm>
        <a:graphic>
          <a:graphicData uri="http://schemas.openxmlformats.org/drawingml/2006/table">
            <a:tbl>
              <a:tblPr firstCol="1" bandRow="1">
                <a:tableStyleId>{5C22544A-7EE6-4342-B048-85BDC9FD1C3A}</a:tableStyleId>
              </a:tblPr>
              <a:tblGrid>
                <a:gridCol w="1175508">
                  <a:extLst>
                    <a:ext uri="{9D8B030D-6E8A-4147-A177-3AD203B41FA5}">
                      <a16:colId xmlns:a16="http://schemas.microsoft.com/office/drawing/2014/main" val="20000"/>
                    </a:ext>
                  </a:extLst>
                </a:gridCol>
                <a:gridCol w="4077803">
                  <a:extLst>
                    <a:ext uri="{9D8B030D-6E8A-4147-A177-3AD203B41FA5}">
                      <a16:colId xmlns:a16="http://schemas.microsoft.com/office/drawing/2014/main" val="20001"/>
                    </a:ext>
                  </a:extLst>
                </a:gridCol>
              </a:tblGrid>
              <a:tr h="360000">
                <a:tc>
                  <a:txBody>
                    <a:bodyPr/>
                    <a:lstStyle/>
                    <a:p>
                      <a:pPr marL="85725" indent="0" algn="l"/>
                      <a:r>
                        <a:rPr kumimoji="1" lang="ja-JP" altLang="en-US" sz="1300" b="0" spc="-50" baseline="0" dirty="0">
                          <a:solidFill>
                            <a:schemeClr val="bg1"/>
                          </a:solidFill>
                          <a:latin typeface="HGPｺﾞｼｯｸM" panose="020B0600000000000000" pitchFamily="50" charset="-128"/>
                          <a:ea typeface="HGPｺﾞｼｯｸM" panose="020B0600000000000000" pitchFamily="50" charset="-128"/>
                        </a:rPr>
                        <a:t>落札者</a:t>
                      </a:r>
                    </a:p>
                  </a:txBody>
                  <a:tcPr marL="0" marR="0" marT="42203" marB="42203" anchor="ctr">
                    <a:solidFill>
                      <a:srgbClr val="305494"/>
                    </a:solidFill>
                  </a:tcPr>
                </a:tc>
                <a:tc>
                  <a:txBody>
                    <a:bodyPr/>
                    <a:lstStyle/>
                    <a:p>
                      <a:r>
                        <a:rPr kumimoji="1" lang="ja-JP" altLang="en-US" sz="1300" b="0" i="0" u="none" strike="noStrike" kern="1200" baseline="0" dirty="0">
                          <a:solidFill>
                            <a:schemeClr val="tx1"/>
                          </a:solidFill>
                          <a:latin typeface="+mn-lt"/>
                          <a:ea typeface="+mn-ea"/>
                          <a:cs typeface="+mn-cs"/>
                        </a:rPr>
                        <a:t>富山の底力</a:t>
                      </a:r>
                      <a:r>
                        <a:rPr kumimoji="1" lang="en-US" altLang="ja-JP" sz="1300" kern="0" spc="0" baseline="0" dirty="0">
                          <a:solidFill>
                            <a:schemeClr val="tx1"/>
                          </a:solidFill>
                          <a:latin typeface="HGPｺﾞｼｯｸM" panose="020B0600000000000000" pitchFamily="50" charset="-128"/>
                          <a:ea typeface="HGPｺﾞｼｯｸM" panose="020B0600000000000000" pitchFamily="50" charset="-128"/>
                        </a:rPr>
                        <a:t>(</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代表企業：日本海建興㈱</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txBody>
                  <a:tcPr marL="144000" marR="33231" marT="42203" marB="42203" anchor="ctr"/>
                </a:tc>
                <a:extLst>
                  <a:ext uri="{0D108BD9-81ED-4DB2-BD59-A6C34878D82A}">
                    <a16:rowId xmlns:a16="http://schemas.microsoft.com/office/drawing/2014/main" val="10000"/>
                  </a:ext>
                </a:extLst>
              </a:tr>
              <a:tr h="360000">
                <a:tc>
                  <a:txBody>
                    <a:bodyPr/>
                    <a:lstStyle/>
                    <a:p>
                      <a:pPr marL="85725" indent="0" algn="l"/>
                      <a:r>
                        <a:rPr kumimoji="1" lang="ja-JP" altLang="en-US" sz="1300" b="0" spc="-50" baseline="0" dirty="0">
                          <a:solidFill>
                            <a:schemeClr val="bg1"/>
                          </a:solidFill>
                          <a:latin typeface="HGPｺﾞｼｯｸM" panose="020B0600000000000000" pitchFamily="50" charset="-128"/>
                          <a:ea typeface="HGPｺﾞｼｯｸM" panose="020B0600000000000000" pitchFamily="50" charset="-128"/>
                        </a:rPr>
                        <a:t>入札</a:t>
                      </a:r>
                      <a:r>
                        <a:rPr kumimoji="1" lang="ja-JP" altLang="en-US" sz="1300" b="0" spc="-50" baseline="0" dirty="0">
                          <a:latin typeface="HGPｺﾞｼｯｸM" panose="020B0600000000000000" pitchFamily="50" charset="-128"/>
                          <a:ea typeface="HGPｺﾞｼｯｸM" panose="020B0600000000000000" pitchFamily="50" charset="-128"/>
                        </a:rPr>
                        <a:t>価格</a:t>
                      </a:r>
                    </a:p>
                  </a:txBody>
                  <a:tcPr marL="0" marR="0" marT="42203" marB="42203" anchor="ctr">
                    <a:solidFill>
                      <a:srgbClr val="305494"/>
                    </a:solidFill>
                  </a:tcPr>
                </a:tc>
                <a:tc>
                  <a:txBody>
                    <a:bodyPr/>
                    <a:lstStyle/>
                    <a:p>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8,906,458,206</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円　</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予定価格</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10,758,600,000</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円以内</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144000" marR="33231" marT="42203" marB="42203" anchor="ctr"/>
                </a:tc>
                <a:extLst>
                  <a:ext uri="{0D108BD9-81ED-4DB2-BD59-A6C34878D82A}">
                    <a16:rowId xmlns:a16="http://schemas.microsoft.com/office/drawing/2014/main" val="10001"/>
                  </a:ext>
                </a:extLst>
              </a:tr>
              <a:tr h="1980000">
                <a:tc>
                  <a:txBody>
                    <a:bodyPr/>
                    <a:lstStyle/>
                    <a:p>
                      <a:pPr marL="85725" indent="0" algn="l"/>
                      <a:r>
                        <a:rPr kumimoji="1" lang="ja-JP" altLang="en-US" sz="1300" b="0" spc="-50" baseline="0" dirty="0">
                          <a:solidFill>
                            <a:schemeClr val="bg1"/>
                          </a:solidFill>
                          <a:latin typeface="HGPｺﾞｼｯｸM" panose="020B0600000000000000" pitchFamily="50" charset="-128"/>
                          <a:ea typeface="HGPｺﾞｼｯｸM" panose="020B0600000000000000" pitchFamily="50" charset="-128"/>
                        </a:rPr>
                        <a:t>水橋学園</a:t>
                      </a:r>
                    </a:p>
                  </a:txBody>
                  <a:tcPr marL="0" marR="0" marT="42203" marB="42203" anchor="ctr">
                    <a:solidFill>
                      <a:srgbClr val="305494"/>
                    </a:solidFill>
                  </a:tcPr>
                </a:tc>
                <a:tc>
                  <a:txBody>
                    <a:bodyPr/>
                    <a:lstStyle/>
                    <a:p>
                      <a:pPr marL="0" marR="0" indent="0" algn="l" defTabSz="742950" rtl="0" eaLnBrk="1" fontAlgn="auto" latinLnBrk="0" hangingPunct="1">
                        <a:lnSpc>
                          <a:spcPct val="100000"/>
                        </a:lnSpc>
                        <a:spcBef>
                          <a:spcPts val="0"/>
                        </a:spcBef>
                        <a:spcAft>
                          <a:spcPts val="0"/>
                        </a:spcAft>
                        <a:buClrTx/>
                        <a:buSzTx/>
                        <a:buFontTx/>
                        <a:buNone/>
                        <a:tabLst/>
                        <a:defRPr/>
                      </a:pP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〇施設概要</a:t>
                      </a:r>
                      <a:endPar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・鉄筋コンクリート造　地上３階建　</a:t>
                      </a:r>
                      <a:r>
                        <a:rPr kumimoji="1" lang="ja-JP" altLang="en-US" sz="1300" kern="0" spc="0" baseline="0" dirty="0">
                          <a:solidFill>
                            <a:schemeClr val="tx1"/>
                          </a:solidFill>
                          <a:latin typeface="HGPｺﾞｼｯｸM" panose="020B0600000000000000" pitchFamily="50" charset="-128"/>
                          <a:ea typeface="HGPｺﾞｼｯｸM" panose="020B0600000000000000" pitchFamily="50" charset="-128"/>
                        </a:rPr>
                        <a:t>延床面積：約</a:t>
                      </a:r>
                      <a:r>
                        <a:rPr kumimoji="1" lang="en-US" altLang="ja-JP" sz="1300" kern="0" spc="0" baseline="0" dirty="0">
                          <a:solidFill>
                            <a:schemeClr val="tx1"/>
                          </a:solidFill>
                          <a:latin typeface="HGPｺﾞｼｯｸM" panose="020B0600000000000000" pitchFamily="50" charset="-128"/>
                          <a:ea typeface="HGPｺﾞｼｯｸM" panose="020B0600000000000000" pitchFamily="50" charset="-128"/>
                        </a:rPr>
                        <a:t>20,825</a:t>
                      </a:r>
                      <a:r>
                        <a:rPr kumimoji="1" lang="ja-JP" altLang="en-US" sz="1300" kern="0" spc="0" baseline="0" dirty="0">
                          <a:solidFill>
                            <a:schemeClr val="tx1"/>
                          </a:solidFill>
                          <a:latin typeface="HGPｺﾞｼｯｸM" panose="020B0600000000000000" pitchFamily="50" charset="-128"/>
                          <a:ea typeface="HGPｺﾞｼｯｸM" panose="020B0600000000000000" pitchFamily="50" charset="-128"/>
                        </a:rPr>
                        <a:t>㎡</a:t>
                      </a:r>
                      <a:endParaRPr kumimoji="1" lang="en-US" altLang="ja-JP" sz="1300" kern="0" spc="0" baseline="0" dirty="0">
                        <a:solidFill>
                          <a:schemeClr val="tx1"/>
                        </a:solidFill>
                        <a:latin typeface="HGPｺﾞｼｯｸM" panose="020B0600000000000000" pitchFamily="50" charset="-128"/>
                        <a:ea typeface="HGPｺﾞｼｯｸM" panose="020B0600000000000000" pitchFamily="50" charset="-128"/>
                      </a:endParaRPr>
                    </a:p>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〇特徴</a:t>
                      </a:r>
                      <a:endPar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・全学年が利用しやすいよう校舎の中心に図書館やメディアセンターを配置</a:t>
                      </a:r>
                    </a:p>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・児童生徒のプレゼンテーションや地域住民を招いて授業を行える階段状に座席の並んだ教室を整備</a:t>
                      </a:r>
                    </a:p>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・水害対策として避難所となる体育館を２階に整備、校舎内に災害用の</a:t>
                      </a:r>
                      <a:r>
                        <a:rPr kumimoji="1" lang="ja-JP" altLang="en-US" sz="1300" kern="0" spc="0" baseline="0">
                          <a:solidFill>
                            <a:schemeClr val="tx1">
                              <a:lumMod val="75000"/>
                              <a:lumOff val="25000"/>
                            </a:schemeClr>
                          </a:solidFill>
                          <a:latin typeface="HGPｺﾞｼｯｸM" panose="020B0600000000000000" pitchFamily="50" charset="-128"/>
                          <a:ea typeface="HGPｺﾞｼｯｸM" panose="020B0600000000000000" pitchFamily="50" charset="-128"/>
                        </a:rPr>
                        <a:t>備蓄品を保管する</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防災倉庫も備える</a:t>
                      </a:r>
                    </a:p>
                  </a:txBody>
                  <a:tcPr marL="144000" marR="33231" marT="42203" marB="42203" anchor="ctr"/>
                </a:tc>
                <a:extLst>
                  <a:ext uri="{0D108BD9-81ED-4DB2-BD59-A6C34878D82A}">
                    <a16:rowId xmlns:a16="http://schemas.microsoft.com/office/drawing/2014/main" val="10002"/>
                  </a:ext>
                </a:extLst>
              </a:tr>
            </a:tbl>
          </a:graphicData>
        </a:graphic>
      </p:graphicFrame>
      <p:sp>
        <p:nvSpPr>
          <p:cNvPr id="12" name="テキスト ボックス 11"/>
          <p:cNvSpPr txBox="1"/>
          <p:nvPr/>
        </p:nvSpPr>
        <p:spPr>
          <a:xfrm>
            <a:off x="156974" y="3720423"/>
            <a:ext cx="9576000" cy="288000"/>
          </a:xfrm>
          <a:prstGeom prst="rect">
            <a:avLst/>
          </a:prstGeom>
          <a:solidFill>
            <a:srgbClr val="305494"/>
          </a:solidFill>
          <a:ln>
            <a:noFill/>
          </a:ln>
        </p:spPr>
        <p:style>
          <a:lnRef idx="3">
            <a:schemeClr val="lt1"/>
          </a:lnRef>
          <a:fillRef idx="1">
            <a:schemeClr val="accent1"/>
          </a:fillRef>
          <a:effectRef idx="1">
            <a:schemeClr val="accent1"/>
          </a:effectRef>
          <a:fontRef idx="minor">
            <a:schemeClr val="lt1"/>
          </a:fontRef>
        </p:style>
        <p:txBody>
          <a:bodyPr wrap="square" tIns="36000" bIns="36000" rtlCol="0" anchor="ctr" anchorCtr="0">
            <a:spAutoFit/>
          </a:bodyPr>
          <a:lstStyle/>
          <a:p>
            <a:r>
              <a:rPr lang="ja-JP" altLang="en-US" sz="1300"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rPr>
              <a:t>提案概要</a:t>
            </a:r>
            <a:endParaRPr lang="en-US" altLang="ja-JP" sz="1300"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pic>
        <p:nvPicPr>
          <p:cNvPr id="13" name="図 12"/>
          <p:cNvPicPr>
            <a:picLocks noChangeAspect="1"/>
          </p:cNvPicPr>
          <p:nvPr/>
        </p:nvPicPr>
        <p:blipFill rotWithShape="1">
          <a:blip r:embed="rId2" cstate="print">
            <a:extLst>
              <a:ext uri="{28A0092B-C50C-407E-A947-70E740481C1C}">
                <a14:useLocalDpi xmlns:a14="http://schemas.microsoft.com/office/drawing/2010/main" val="0"/>
              </a:ext>
            </a:extLst>
          </a:blip>
          <a:srcRect t="34419" b="-1"/>
          <a:stretch/>
        </p:blipFill>
        <p:spPr>
          <a:xfrm>
            <a:off x="5546478" y="5700045"/>
            <a:ext cx="4186496" cy="1086308"/>
          </a:xfrm>
          <a:prstGeom prst="rect">
            <a:avLst/>
          </a:prstGeom>
        </p:spPr>
      </p:pic>
      <p:pic>
        <p:nvPicPr>
          <p:cNvPr id="14" name="図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03593" y="4123671"/>
            <a:ext cx="2029381" cy="1480864"/>
          </a:xfrm>
          <a:prstGeom prst="rect">
            <a:avLst/>
          </a:prstGeom>
        </p:spPr>
      </p:pic>
      <p:pic>
        <p:nvPicPr>
          <p:cNvPr id="15" name="図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46478" y="4123671"/>
            <a:ext cx="2074983" cy="1480864"/>
          </a:xfrm>
          <a:prstGeom prst="rect">
            <a:avLst/>
          </a:prstGeom>
        </p:spPr>
      </p:pic>
    </p:spTree>
    <p:extLst>
      <p:ext uri="{BB962C8B-B14F-4D97-AF65-F5344CB8AC3E}">
        <p14:creationId xmlns:p14="http://schemas.microsoft.com/office/powerpoint/2010/main" val="223895706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06965" y="64654"/>
            <a:ext cx="9161105" cy="394130"/>
          </a:xfrm>
        </p:spPr>
        <p:txBody>
          <a:bodyPr>
            <a:noAutofit/>
          </a:bodyPr>
          <a:lstStyle/>
          <a:p>
            <a:r>
              <a:rPr lang="ja-JP" altLang="en-US" sz="2400" dirty="0">
                <a:solidFill>
                  <a:schemeClr val="tx1">
                    <a:lumMod val="65000"/>
                    <a:lumOff val="35000"/>
                  </a:schemeClr>
                </a:solidFill>
                <a:latin typeface="BIZ UDPゴシック" panose="020B0400000000000000" pitchFamily="50" charset="-128"/>
                <a:ea typeface="BIZ UDPゴシック" panose="020B0400000000000000" pitchFamily="50" charset="-128"/>
              </a:rPr>
              <a:t>富山市におけるこれまでの</a:t>
            </a:r>
            <a:r>
              <a:rPr lang="en-US" altLang="ja-JP" sz="2400" dirty="0">
                <a:solidFill>
                  <a:schemeClr val="tx1">
                    <a:lumMod val="65000"/>
                    <a:lumOff val="35000"/>
                  </a:schemeClr>
                </a:solidFill>
                <a:latin typeface="BIZ UDPゴシック" panose="020B0400000000000000" pitchFamily="50" charset="-128"/>
                <a:ea typeface="BIZ UDPゴシック" panose="020B0400000000000000" pitchFamily="50" charset="-128"/>
              </a:rPr>
              <a:t>PPP/PFI</a:t>
            </a:r>
            <a:r>
              <a:rPr lang="ja-JP" altLang="en-US" sz="2400" dirty="0">
                <a:solidFill>
                  <a:schemeClr val="tx1">
                    <a:lumMod val="65000"/>
                    <a:lumOff val="35000"/>
                  </a:schemeClr>
                </a:solidFill>
                <a:latin typeface="BIZ UDPゴシック" panose="020B0400000000000000" pitchFamily="50" charset="-128"/>
                <a:ea typeface="BIZ UDPゴシック" panose="020B0400000000000000" pitchFamily="50" charset="-128"/>
              </a:rPr>
              <a:t>事業取組実績</a:t>
            </a:r>
            <a:endParaRPr kumimoji="1" lang="ja-JP" altLang="en-US" sz="2400" dirty="0">
              <a:solidFill>
                <a:schemeClr val="tx1">
                  <a:lumMod val="65000"/>
                  <a:lumOff val="35000"/>
                </a:schemeClr>
              </a:solidFill>
              <a:latin typeface="BIZ UDPゴシック" panose="020B0400000000000000" pitchFamily="50" charset="-128"/>
              <a:ea typeface="BIZ UDPゴシック" panose="020B0400000000000000" pitchFamily="50" charset="-128"/>
            </a:endParaRPr>
          </a:p>
        </p:txBody>
      </p:sp>
      <p:sp>
        <p:nvSpPr>
          <p:cNvPr id="7" name="テキスト プレースホルダー 6"/>
          <p:cNvSpPr>
            <a:spLocks noGrp="1"/>
          </p:cNvSpPr>
          <p:nvPr>
            <p:ph type="body" sz="quarter" idx="10"/>
          </p:nvPr>
        </p:nvSpPr>
        <p:spPr/>
        <p:txBody>
          <a:bodyPr/>
          <a:lstStyle/>
          <a:p>
            <a:endParaRPr kumimoji="1" lang="ja-JP" altLang="en-US"/>
          </a:p>
        </p:txBody>
      </p:sp>
      <p:graphicFrame>
        <p:nvGraphicFramePr>
          <p:cNvPr id="4" name="表 3"/>
          <p:cNvGraphicFramePr>
            <a:graphicFrameLocks noGrp="1"/>
          </p:cNvGraphicFramePr>
          <p:nvPr>
            <p:extLst>
              <p:ext uri="{D42A27DB-BD31-4B8C-83A1-F6EECF244321}">
                <p14:modId xmlns:p14="http://schemas.microsoft.com/office/powerpoint/2010/main" val="905576541"/>
              </p:ext>
            </p:extLst>
          </p:nvPr>
        </p:nvGraphicFramePr>
        <p:xfrm>
          <a:off x="123383" y="591114"/>
          <a:ext cx="9636141" cy="6189972"/>
        </p:xfrm>
        <a:graphic>
          <a:graphicData uri="http://schemas.openxmlformats.org/drawingml/2006/table">
            <a:tbl>
              <a:tblPr firstRow="1" bandRow="1">
                <a:tableStyleId>{F5AB1C69-6EDB-4FF4-983F-18BD219EF322}</a:tableStyleId>
              </a:tblPr>
              <a:tblGrid>
                <a:gridCol w="297833">
                  <a:extLst>
                    <a:ext uri="{9D8B030D-6E8A-4147-A177-3AD203B41FA5}">
                      <a16:colId xmlns:a16="http://schemas.microsoft.com/office/drawing/2014/main" val="20000"/>
                    </a:ext>
                  </a:extLst>
                </a:gridCol>
                <a:gridCol w="790575">
                  <a:extLst>
                    <a:ext uri="{9D8B030D-6E8A-4147-A177-3AD203B41FA5}">
                      <a16:colId xmlns:a16="http://schemas.microsoft.com/office/drawing/2014/main" val="20001"/>
                    </a:ext>
                  </a:extLst>
                </a:gridCol>
                <a:gridCol w="2223618">
                  <a:extLst>
                    <a:ext uri="{9D8B030D-6E8A-4147-A177-3AD203B41FA5}">
                      <a16:colId xmlns:a16="http://schemas.microsoft.com/office/drawing/2014/main" val="20002"/>
                    </a:ext>
                  </a:extLst>
                </a:gridCol>
                <a:gridCol w="794759">
                  <a:extLst>
                    <a:ext uri="{9D8B030D-6E8A-4147-A177-3AD203B41FA5}">
                      <a16:colId xmlns:a16="http://schemas.microsoft.com/office/drawing/2014/main" val="20003"/>
                    </a:ext>
                  </a:extLst>
                </a:gridCol>
                <a:gridCol w="991312">
                  <a:extLst>
                    <a:ext uri="{9D8B030D-6E8A-4147-A177-3AD203B41FA5}">
                      <a16:colId xmlns:a16="http://schemas.microsoft.com/office/drawing/2014/main" val="20004"/>
                    </a:ext>
                  </a:extLst>
                </a:gridCol>
                <a:gridCol w="1905713">
                  <a:extLst>
                    <a:ext uri="{9D8B030D-6E8A-4147-A177-3AD203B41FA5}">
                      <a16:colId xmlns:a16="http://schemas.microsoft.com/office/drawing/2014/main" val="20005"/>
                    </a:ext>
                  </a:extLst>
                </a:gridCol>
                <a:gridCol w="1204956">
                  <a:extLst>
                    <a:ext uri="{9D8B030D-6E8A-4147-A177-3AD203B41FA5}">
                      <a16:colId xmlns:a16="http://schemas.microsoft.com/office/drawing/2014/main" val="20006"/>
                    </a:ext>
                  </a:extLst>
                </a:gridCol>
                <a:gridCol w="1427375">
                  <a:extLst>
                    <a:ext uri="{9D8B030D-6E8A-4147-A177-3AD203B41FA5}">
                      <a16:colId xmlns:a16="http://schemas.microsoft.com/office/drawing/2014/main" val="20007"/>
                    </a:ext>
                  </a:extLst>
                </a:gridCol>
              </a:tblGrid>
              <a:tr h="223712">
                <a:tc>
                  <a:txBody>
                    <a:bodyPr/>
                    <a:lstStyle/>
                    <a:p>
                      <a:pPr algn="ct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solidFill>
                  </a:tcPr>
                </a:tc>
                <a:tc>
                  <a:txBody>
                    <a:bodyPr/>
                    <a:lstStyle/>
                    <a:p>
                      <a:pPr algn="ctr"/>
                      <a:r>
                        <a:rPr kumimoji="1" lang="ja-JP" altLang="en-US" sz="900" dirty="0">
                          <a:latin typeface="HGPｺﾞｼｯｸM" panose="020B0600000000000000" pitchFamily="50" charset="-128"/>
                          <a:ea typeface="HGPｺﾞｼｯｸM" panose="020B0600000000000000" pitchFamily="50" charset="-128"/>
                        </a:rPr>
                        <a:t>実施方針等</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0" marR="0" anchor="ctr">
                    <a:solidFill>
                      <a:schemeClr val="accent4"/>
                    </a:solidFill>
                  </a:tcPr>
                </a:tc>
                <a:tc>
                  <a:txBody>
                    <a:bodyPr/>
                    <a:lstStyle/>
                    <a:p>
                      <a:pPr algn="ctr"/>
                      <a:r>
                        <a:rPr kumimoji="1" lang="ja-JP" altLang="en-US" sz="900" dirty="0">
                          <a:latin typeface="HGPｺﾞｼｯｸM" panose="020B0600000000000000" pitchFamily="50" charset="-128"/>
                          <a:ea typeface="HGPｺﾞｼｯｸM" panose="020B0600000000000000" pitchFamily="50" charset="-128"/>
                        </a:rPr>
                        <a:t>事業名称</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solidFill>
                  </a:tcPr>
                </a:tc>
                <a:tc>
                  <a:txBody>
                    <a:bodyPr/>
                    <a:lstStyle/>
                    <a:p>
                      <a:pPr algn="ctr"/>
                      <a:r>
                        <a:rPr kumimoji="1" lang="ja-JP" altLang="en-US" sz="900" dirty="0">
                          <a:latin typeface="HGPｺﾞｼｯｸM" panose="020B0600000000000000" pitchFamily="50" charset="-128"/>
                          <a:ea typeface="HGPｺﾞｼｯｸM" panose="020B0600000000000000" pitchFamily="50" charset="-128"/>
                        </a:rPr>
                        <a:t>事業形態</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solidFill>
                  </a:tcPr>
                </a:tc>
                <a:tc>
                  <a:txBody>
                    <a:bodyPr/>
                    <a:lstStyle/>
                    <a:p>
                      <a:pPr algn="ctr"/>
                      <a:r>
                        <a:rPr kumimoji="1" lang="ja-JP" altLang="en-US" sz="900" dirty="0">
                          <a:latin typeface="HGPｺﾞｼｯｸM" panose="020B0600000000000000" pitchFamily="50" charset="-128"/>
                          <a:ea typeface="HGPｺﾞｼｯｸM" panose="020B0600000000000000" pitchFamily="50" charset="-128"/>
                        </a:rPr>
                        <a:t>予定価格</a:t>
                      </a:r>
                      <a:r>
                        <a:rPr kumimoji="1" lang="en-US" altLang="ja-JP" sz="900" dirty="0">
                          <a:latin typeface="HGPｺﾞｼｯｸM" panose="020B0600000000000000" pitchFamily="50" charset="-128"/>
                          <a:ea typeface="HGPｺﾞｼｯｸM" panose="020B0600000000000000" pitchFamily="50" charset="-128"/>
                        </a:rPr>
                        <a:t>(</a:t>
                      </a:r>
                      <a:r>
                        <a:rPr kumimoji="1" lang="ja-JP" altLang="en-US" sz="900" dirty="0">
                          <a:latin typeface="HGPｺﾞｼｯｸM" panose="020B0600000000000000" pitchFamily="50" charset="-128"/>
                          <a:ea typeface="HGPｺﾞｼｯｸM" panose="020B0600000000000000" pitchFamily="50" charset="-128"/>
                        </a:rPr>
                        <a:t>税別</a:t>
                      </a:r>
                      <a:r>
                        <a:rPr kumimoji="1" lang="en-US" altLang="ja-JP" sz="900" dirty="0">
                          <a:latin typeface="HGPｺﾞｼｯｸM" panose="020B0600000000000000" pitchFamily="50" charset="-128"/>
                          <a:ea typeface="HGPｺﾞｼｯｸM" panose="020B0600000000000000" pitchFamily="50" charset="-128"/>
                        </a:rPr>
                        <a:t>)</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solidFill>
                  </a:tcPr>
                </a:tc>
                <a:tc>
                  <a:txBody>
                    <a:bodyPr/>
                    <a:lstStyle/>
                    <a:p>
                      <a:pPr algn="ctr"/>
                      <a:r>
                        <a:rPr kumimoji="1" lang="ja-JP" altLang="en-US" sz="900" dirty="0">
                          <a:latin typeface="HGPｺﾞｼｯｸM" panose="020B0600000000000000" pitchFamily="50" charset="-128"/>
                          <a:ea typeface="HGPｺﾞｼｯｸM" panose="020B0600000000000000" pitchFamily="50" charset="-128"/>
                        </a:rPr>
                        <a:t>代表企業</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R="36000" anchor="ctr">
                    <a:solidFill>
                      <a:schemeClr val="accent4"/>
                    </a:solidFill>
                  </a:tcPr>
                </a:tc>
                <a:tc>
                  <a:txBody>
                    <a:bodyPr/>
                    <a:lstStyle/>
                    <a:p>
                      <a:pPr algn="ctr"/>
                      <a:r>
                        <a:rPr kumimoji="1" lang="ja-JP" altLang="en-US" sz="900" dirty="0">
                          <a:latin typeface="HGPｺﾞｼｯｸM" panose="020B0600000000000000" pitchFamily="50" charset="-128"/>
                          <a:ea typeface="HGPｺﾞｼｯｸM" panose="020B0600000000000000" pitchFamily="50" charset="-128"/>
                        </a:rPr>
                        <a:t>構成企業</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solidFill>
                  </a:tcPr>
                </a:tc>
                <a:tc>
                  <a:txBody>
                    <a:bodyPr/>
                    <a:lstStyle/>
                    <a:p>
                      <a:pPr algn="ctr"/>
                      <a:r>
                        <a:rPr kumimoji="1" lang="ja-JP" altLang="en-US" sz="900" dirty="0">
                          <a:latin typeface="HGPｺﾞｼｯｸM" panose="020B0600000000000000" pitchFamily="50" charset="-128"/>
                          <a:ea typeface="HGPｺﾞｼｯｸM" panose="020B0600000000000000" pitchFamily="50" charset="-128"/>
                        </a:rPr>
                        <a:t>応募企業・ｸﾞﾙｰﾌﾟ</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solidFill>
                  </a:tcPr>
                </a:tc>
                <a:extLst>
                  <a:ext uri="{0D108BD9-81ED-4DB2-BD59-A6C34878D82A}">
                    <a16:rowId xmlns:a16="http://schemas.microsoft.com/office/drawing/2014/main" val="10000"/>
                  </a:ext>
                </a:extLst>
              </a:tr>
              <a:tr h="378960">
                <a:tc>
                  <a:txBody>
                    <a:bodyPr/>
                    <a:lstStyle/>
                    <a:p>
                      <a:pPr algn="ctr"/>
                      <a:r>
                        <a:rPr kumimoji="1" lang="en-US" altLang="ja-JP" sz="900" dirty="0">
                          <a:latin typeface="HGPｺﾞｼｯｸM" panose="020B0600000000000000" pitchFamily="50" charset="-128"/>
                          <a:ea typeface="HGPｺﾞｼｯｸM" panose="020B0600000000000000" pitchFamily="50" charset="-128"/>
                        </a:rPr>
                        <a:t>1</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pPr algn="ctr"/>
                      <a:r>
                        <a:rPr kumimoji="1" lang="en-US" altLang="ja-JP" sz="900" dirty="0">
                          <a:latin typeface="HGPｺﾞｼｯｸM" panose="020B0600000000000000" pitchFamily="50" charset="-128"/>
                          <a:ea typeface="HGPｺﾞｼｯｸM" panose="020B0600000000000000" pitchFamily="50" charset="-128"/>
                        </a:rPr>
                        <a:t>2005.5</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72000" marR="72000" anchor="ctr">
                    <a:solidFill>
                      <a:schemeClr val="accent4">
                        <a:lumMod val="40000"/>
                        <a:lumOff val="60000"/>
                      </a:schemeClr>
                    </a:solidFill>
                  </a:tcPr>
                </a:tc>
                <a:tc>
                  <a:txBody>
                    <a:bodyPr/>
                    <a:lstStyle/>
                    <a:p>
                      <a:r>
                        <a:rPr kumimoji="1" lang="en-US" altLang="ja-JP" sz="900" dirty="0">
                          <a:latin typeface="HGPｺﾞｼｯｸM" panose="020B0600000000000000" pitchFamily="50" charset="-128"/>
                          <a:ea typeface="HGPｺﾞｼｯｸM" panose="020B0600000000000000" pitchFamily="50" charset="-128"/>
                        </a:rPr>
                        <a:t>3</a:t>
                      </a:r>
                      <a:r>
                        <a:rPr kumimoji="1" lang="ja-JP" altLang="en-US" sz="900" dirty="0">
                          <a:latin typeface="HGPｺﾞｼｯｸM" panose="020B0600000000000000" pitchFamily="50" charset="-128"/>
                          <a:ea typeface="HGPｺﾞｼｯｸM" panose="020B0600000000000000" pitchFamily="50" charset="-128"/>
                        </a:rPr>
                        <a:t>小学校統合設計・建設・維持管理事業</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r>
                        <a:rPr kumimoji="1" lang="en-US" altLang="ja-JP" sz="900" dirty="0">
                          <a:latin typeface="HGPｺﾞｼｯｸM" panose="020B0600000000000000" pitchFamily="50" charset="-128"/>
                          <a:ea typeface="HGPｺﾞｼｯｸM" panose="020B0600000000000000" pitchFamily="50" charset="-128"/>
                        </a:rPr>
                        <a:t>PFI-BTO</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r>
                        <a:rPr kumimoji="1" lang="en-US" altLang="ja-JP" sz="900" dirty="0">
                          <a:latin typeface="HGPｺﾞｼｯｸM" panose="020B0600000000000000" pitchFamily="50" charset="-128"/>
                          <a:ea typeface="HGPｺﾞｼｯｸM" panose="020B0600000000000000" pitchFamily="50" charset="-128"/>
                        </a:rPr>
                        <a:t>3,600</a:t>
                      </a:r>
                      <a:r>
                        <a:rPr kumimoji="1" lang="ja-JP" altLang="en-US" sz="900" dirty="0">
                          <a:latin typeface="HGPｺﾞｼｯｸM" panose="020B0600000000000000" pitchFamily="50" charset="-128"/>
                          <a:ea typeface="HGPｺﾞｼｯｸM" panose="020B0600000000000000" pitchFamily="50" charset="-128"/>
                        </a:rPr>
                        <a:t>百万</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大和工商リース㈱</a:t>
                      </a:r>
                      <a:r>
                        <a:rPr kumimoji="1" lang="en-US" altLang="ja-JP" sz="900" b="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kumimoji="1" lang="en-US" altLang="ja-JP" sz="900" b="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900" b="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現・大和リース㈱</a:t>
                      </a:r>
                    </a:p>
                  </a:txBody>
                  <a:tcPr marL="36000" marR="0" anchor="ctr">
                    <a:solidFill>
                      <a:schemeClr val="accent4">
                        <a:lumMod val="40000"/>
                        <a:lumOff val="60000"/>
                      </a:schemeClr>
                    </a:solidFill>
                  </a:tcPr>
                </a:tc>
                <a:tc>
                  <a:txBody>
                    <a:bodyPr/>
                    <a:lstStyle/>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5</a:t>
                      </a:r>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社</a:t>
                      </a:r>
                      <a:endPar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地域企業</a:t>
                      </a:r>
                      <a:r>
                        <a:rPr kumimoji="1" lang="en-US" altLang="ja-JP" sz="900" b="1" dirty="0">
                          <a:solidFill>
                            <a:srgbClr val="FF0000"/>
                          </a:solidFill>
                          <a:latin typeface="HGPｺﾞｼｯｸM" panose="020B0600000000000000" pitchFamily="50" charset="-128"/>
                          <a:ea typeface="HGPｺﾞｼｯｸM" panose="020B0600000000000000" pitchFamily="50" charset="-128"/>
                        </a:rPr>
                        <a:t>2</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社</a:t>
                      </a: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kumimoji="1" lang="ja-JP" altLang="en-US" sz="900" b="1" dirty="0">
                        <a:solidFill>
                          <a:srgbClr val="FF0000"/>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3</a:t>
                      </a:r>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ｸﾞﾙｰﾌﾟ</a:t>
                      </a:r>
                      <a:endPar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地域企業</a:t>
                      </a:r>
                      <a:r>
                        <a:rPr kumimoji="1" lang="en-US" altLang="ja-JP" sz="900" b="1" dirty="0">
                          <a:solidFill>
                            <a:srgbClr val="FF0000"/>
                          </a:solidFill>
                          <a:latin typeface="HGPｺﾞｼｯｸM" panose="020B0600000000000000" pitchFamily="50" charset="-128"/>
                          <a:ea typeface="HGPｺﾞｼｯｸM" panose="020B0600000000000000" pitchFamily="50" charset="-128"/>
                        </a:rPr>
                        <a:t>1</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グループ</a:t>
                      </a: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0" marR="0" anchor="ctr">
                    <a:solidFill>
                      <a:schemeClr val="accent4">
                        <a:lumMod val="40000"/>
                        <a:lumOff val="60000"/>
                      </a:schemeClr>
                    </a:solidFill>
                  </a:tcPr>
                </a:tc>
                <a:extLst>
                  <a:ext uri="{0D108BD9-81ED-4DB2-BD59-A6C34878D82A}">
                    <a16:rowId xmlns:a16="http://schemas.microsoft.com/office/drawing/2014/main" val="10001"/>
                  </a:ext>
                </a:extLst>
              </a:tr>
              <a:tr h="378960">
                <a:tc>
                  <a:txBody>
                    <a:bodyPr/>
                    <a:lstStyle/>
                    <a:p>
                      <a:pPr algn="ctr"/>
                      <a:r>
                        <a:rPr kumimoji="1" lang="en-US" altLang="ja-JP" sz="900" dirty="0">
                          <a:latin typeface="HGPｺﾞｼｯｸM" panose="020B0600000000000000" pitchFamily="50" charset="-128"/>
                          <a:ea typeface="HGPｺﾞｼｯｸM" panose="020B0600000000000000" pitchFamily="50" charset="-128"/>
                        </a:rPr>
                        <a:t>2</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pPr algn="ctr"/>
                      <a:r>
                        <a:rPr kumimoji="1" lang="en-US" altLang="ja-JP" sz="900" dirty="0">
                          <a:latin typeface="HGPｺﾞｼｯｸM" panose="020B0600000000000000" pitchFamily="50" charset="-128"/>
                          <a:ea typeface="HGPｺﾞｼｯｸM" panose="020B0600000000000000" pitchFamily="50" charset="-128"/>
                        </a:rPr>
                        <a:t>2005.5</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72000" marR="72000" anchor="ctr">
                    <a:solidFill>
                      <a:schemeClr val="accent4">
                        <a:lumMod val="20000"/>
                        <a:lumOff val="80000"/>
                      </a:schemeClr>
                    </a:solidFill>
                  </a:tcPr>
                </a:tc>
                <a:tc>
                  <a:txBody>
                    <a:bodyPr/>
                    <a:lstStyle/>
                    <a:p>
                      <a:r>
                        <a:rPr kumimoji="1" lang="ja-JP" altLang="en-US" sz="900" dirty="0">
                          <a:latin typeface="HGPｺﾞｼｯｸM" panose="020B0600000000000000" pitchFamily="50" charset="-128"/>
                          <a:ea typeface="HGPｺﾞｼｯｸM" panose="020B0600000000000000" pitchFamily="50" charset="-128"/>
                        </a:rPr>
                        <a:t>芝園小学校及び芝園中学校設計・建設・維持管理事業</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r>
                        <a:rPr kumimoji="1" lang="en-US" altLang="ja-JP" sz="900" dirty="0">
                          <a:latin typeface="HGPｺﾞｼｯｸM" panose="020B0600000000000000" pitchFamily="50" charset="-128"/>
                          <a:ea typeface="HGPｺﾞｼｯｸM" panose="020B0600000000000000" pitchFamily="50" charset="-128"/>
                        </a:rPr>
                        <a:t>PFI-BTO</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r>
                        <a:rPr kumimoji="1" lang="en-US" altLang="ja-JP" sz="900" dirty="0">
                          <a:latin typeface="HGPｺﾞｼｯｸM" panose="020B0600000000000000" pitchFamily="50" charset="-128"/>
                          <a:ea typeface="HGPｺﾞｼｯｸM" panose="020B0600000000000000" pitchFamily="50" charset="-128"/>
                        </a:rPr>
                        <a:t>7,272</a:t>
                      </a:r>
                      <a:r>
                        <a:rPr kumimoji="1" lang="ja-JP" altLang="en-US" sz="900" dirty="0">
                          <a:latin typeface="HGPｺﾞｼｯｸM" panose="020B0600000000000000" pitchFamily="50" charset="-128"/>
                          <a:ea typeface="HGPｺﾞｼｯｸM" panose="020B0600000000000000" pitchFamily="50" charset="-128"/>
                        </a:rPr>
                        <a:t>百万</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清水建設㈱</a:t>
                      </a:r>
                    </a:p>
                  </a:txBody>
                  <a:tcPr marR="36000" anchor="ctr">
                    <a:solidFill>
                      <a:schemeClr val="accent4">
                        <a:lumMod val="20000"/>
                        <a:lumOff val="80000"/>
                      </a:schemeClr>
                    </a:solidFill>
                  </a:tcPr>
                </a:tc>
                <a:tc>
                  <a:txBody>
                    <a:bodyPr/>
                    <a:lstStyle/>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2</a:t>
                      </a:r>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社</a:t>
                      </a:r>
                    </a:p>
                  </a:txBody>
                  <a:tcPr anchor="ctr">
                    <a:solidFill>
                      <a:schemeClr val="accent4">
                        <a:lumMod val="20000"/>
                        <a:lumOff val="80000"/>
                      </a:schemeClr>
                    </a:solidFill>
                  </a:tcPr>
                </a:tc>
                <a:tc>
                  <a:txBody>
                    <a:bodyPr/>
                    <a:lstStyle/>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6</a:t>
                      </a:r>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ｸﾞﾙｰﾌﾟ</a:t>
                      </a:r>
                      <a:endPar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地域企業</a:t>
                      </a:r>
                      <a:r>
                        <a:rPr kumimoji="1" lang="en-US" altLang="ja-JP" sz="900" b="1" dirty="0">
                          <a:solidFill>
                            <a:srgbClr val="FF0000"/>
                          </a:solidFill>
                          <a:latin typeface="HGPｺﾞｼｯｸM" panose="020B0600000000000000" pitchFamily="50" charset="-128"/>
                          <a:ea typeface="HGPｺﾞｼｯｸM" panose="020B0600000000000000" pitchFamily="50" charset="-128"/>
                        </a:rPr>
                        <a:t>1</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ｸﾞﾙｰﾌﾟ</a:t>
                      </a: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txBody>
                  <a:tcPr marL="0" marR="0" anchor="ctr">
                    <a:solidFill>
                      <a:schemeClr val="accent4">
                        <a:lumMod val="20000"/>
                        <a:lumOff val="80000"/>
                      </a:schemeClr>
                    </a:solidFill>
                  </a:tcPr>
                </a:tc>
                <a:extLst>
                  <a:ext uri="{0D108BD9-81ED-4DB2-BD59-A6C34878D82A}">
                    <a16:rowId xmlns:a16="http://schemas.microsoft.com/office/drawing/2014/main" val="10002"/>
                  </a:ext>
                </a:extLst>
              </a:tr>
              <a:tr h="378960">
                <a:tc>
                  <a:txBody>
                    <a:bodyPr/>
                    <a:lstStyle/>
                    <a:p>
                      <a:pPr algn="ctr"/>
                      <a:r>
                        <a:rPr kumimoji="1" lang="en-US" altLang="ja-JP" sz="900" dirty="0">
                          <a:latin typeface="HGPｺﾞｼｯｸM" panose="020B0600000000000000" pitchFamily="50" charset="-128"/>
                          <a:ea typeface="HGPｺﾞｼｯｸM" panose="020B0600000000000000" pitchFamily="50" charset="-128"/>
                        </a:rPr>
                        <a:t>3</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pPr algn="ctr"/>
                      <a:r>
                        <a:rPr kumimoji="1" lang="en-US" altLang="ja-JP" sz="900" dirty="0">
                          <a:latin typeface="HGPｺﾞｼｯｸM" panose="020B0600000000000000" pitchFamily="50" charset="-128"/>
                          <a:ea typeface="HGPｺﾞｼｯｸM" panose="020B0600000000000000" pitchFamily="50" charset="-128"/>
                        </a:rPr>
                        <a:t>2007.6</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72000" marR="72000" anchor="ctr">
                    <a:solidFill>
                      <a:schemeClr val="accent4">
                        <a:lumMod val="40000"/>
                        <a:lumOff val="60000"/>
                      </a:schemeClr>
                    </a:solidFill>
                  </a:tcPr>
                </a:tc>
                <a:tc>
                  <a:txBody>
                    <a:bodyPr/>
                    <a:lstStyle/>
                    <a:p>
                      <a:r>
                        <a:rPr kumimoji="1" lang="ja-JP" altLang="en-US" sz="900" spc="-50" baseline="0" dirty="0">
                          <a:latin typeface="HGPｺﾞｼｯｸM" panose="020B0600000000000000" pitchFamily="50" charset="-128"/>
                          <a:ea typeface="HGPｺﾞｼｯｸM" panose="020B0600000000000000" pitchFamily="50" charset="-128"/>
                        </a:rPr>
                        <a:t>新庄小学校分離新設校及び公民館等設計・建設・維持管理業務</a:t>
                      </a:r>
                      <a:endParaRPr kumimoji="1" lang="ja-JP" altLang="en-US" sz="900" b="0" spc="-5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r>
                        <a:rPr kumimoji="1" lang="en-US" altLang="ja-JP" sz="900" dirty="0">
                          <a:latin typeface="HGPｺﾞｼｯｸM" panose="020B0600000000000000" pitchFamily="50" charset="-128"/>
                          <a:ea typeface="HGPｺﾞｼｯｸM" panose="020B0600000000000000" pitchFamily="50" charset="-128"/>
                        </a:rPr>
                        <a:t>PFI-BTO</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r>
                        <a:rPr kumimoji="1" lang="en-US" altLang="ja-JP" sz="900" dirty="0">
                          <a:latin typeface="HGPｺﾞｼｯｸM" panose="020B0600000000000000" pitchFamily="50" charset="-128"/>
                          <a:ea typeface="HGPｺﾞｼｯｸM" panose="020B0600000000000000" pitchFamily="50" charset="-128"/>
                        </a:rPr>
                        <a:t>3,744</a:t>
                      </a:r>
                      <a:r>
                        <a:rPr kumimoji="1" lang="ja-JP" altLang="en-US" sz="900" dirty="0">
                          <a:latin typeface="HGPｺﾞｼｯｸM" panose="020B0600000000000000" pitchFamily="50" charset="-128"/>
                          <a:ea typeface="HGPｺﾞｼｯｸM" panose="020B0600000000000000" pitchFamily="50" charset="-128"/>
                        </a:rPr>
                        <a:t>百万</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r>
                        <a:rPr kumimoji="1" lang="ja-JP" altLang="en-US" sz="900" b="1" dirty="0">
                          <a:solidFill>
                            <a:srgbClr val="FF0000"/>
                          </a:solidFill>
                          <a:latin typeface="HGPｺﾞｼｯｸM" panose="020B0600000000000000" pitchFamily="50" charset="-128"/>
                          <a:ea typeface="HGPｺﾞｼｯｸM" panose="020B0600000000000000" pitchFamily="50" charset="-128"/>
                        </a:rPr>
                        <a:t>㈱ホクタテ</a:t>
                      </a:r>
                    </a:p>
                  </a:txBody>
                  <a:tcPr marR="36000" anchor="ctr">
                    <a:solidFill>
                      <a:schemeClr val="accent4">
                        <a:lumMod val="40000"/>
                        <a:lumOff val="60000"/>
                      </a:schemeClr>
                    </a:solidFill>
                  </a:tcPr>
                </a:tc>
                <a:tc>
                  <a:txBody>
                    <a:bodyPr/>
                    <a:lstStyle/>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6</a:t>
                      </a:r>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社</a:t>
                      </a:r>
                      <a:endPar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地域企業</a:t>
                      </a:r>
                      <a:r>
                        <a:rPr kumimoji="1" lang="en-US" altLang="ja-JP" sz="900" b="1" dirty="0">
                          <a:solidFill>
                            <a:srgbClr val="FF0000"/>
                          </a:solidFill>
                          <a:latin typeface="HGPｺﾞｼｯｸM" panose="020B0600000000000000" pitchFamily="50" charset="-128"/>
                          <a:ea typeface="HGPｺﾞｼｯｸM" panose="020B0600000000000000" pitchFamily="50" charset="-128"/>
                        </a:rPr>
                        <a:t>5</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社</a:t>
                      </a: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1</a:t>
                      </a:r>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ｸﾞﾙｰﾌﾟ</a:t>
                      </a:r>
                      <a:endPar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地域企業</a:t>
                      </a:r>
                      <a:r>
                        <a:rPr kumimoji="1" lang="en-US" altLang="ja-JP" sz="900" b="1" dirty="0">
                          <a:solidFill>
                            <a:srgbClr val="FF0000"/>
                          </a:solidFill>
                          <a:latin typeface="HGPｺﾞｼｯｸM" panose="020B0600000000000000" pitchFamily="50" charset="-128"/>
                          <a:ea typeface="HGPｺﾞｼｯｸM" panose="020B0600000000000000" pitchFamily="50" charset="-128"/>
                        </a:rPr>
                        <a:t>1</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ｸﾞﾙｰﾌﾟ</a:t>
                      </a: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txBody>
                  <a:tcPr marL="0" marR="0" anchor="ctr">
                    <a:solidFill>
                      <a:schemeClr val="accent4">
                        <a:lumMod val="40000"/>
                        <a:lumOff val="60000"/>
                      </a:schemeClr>
                    </a:solidFill>
                  </a:tcPr>
                </a:tc>
                <a:extLst>
                  <a:ext uri="{0D108BD9-81ED-4DB2-BD59-A6C34878D82A}">
                    <a16:rowId xmlns:a16="http://schemas.microsoft.com/office/drawing/2014/main" val="10003"/>
                  </a:ext>
                </a:extLst>
              </a:tr>
              <a:tr h="378960">
                <a:tc>
                  <a:txBody>
                    <a:bodyPr/>
                    <a:lstStyle/>
                    <a:p>
                      <a:pPr algn="ctr"/>
                      <a:r>
                        <a:rPr kumimoji="1" lang="en-US" altLang="ja-JP" sz="900" dirty="0">
                          <a:latin typeface="HGPｺﾞｼｯｸM" panose="020B0600000000000000" pitchFamily="50" charset="-128"/>
                          <a:ea typeface="HGPｺﾞｼｯｸM" panose="020B0600000000000000" pitchFamily="50" charset="-128"/>
                        </a:rPr>
                        <a:t>4</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pPr algn="ctr"/>
                      <a:r>
                        <a:rPr kumimoji="1" lang="en-US" altLang="ja-JP" sz="900" dirty="0">
                          <a:latin typeface="HGPｺﾞｼｯｸM" panose="020B0600000000000000" pitchFamily="50" charset="-128"/>
                          <a:ea typeface="HGPｺﾞｼｯｸM" panose="020B0600000000000000" pitchFamily="50" charset="-128"/>
                        </a:rPr>
                        <a:t>2010.6</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72000" marR="72000" anchor="ctr">
                    <a:solidFill>
                      <a:schemeClr val="accent4">
                        <a:lumMod val="20000"/>
                        <a:lumOff val="80000"/>
                      </a:schemeClr>
                    </a:solidFill>
                  </a:tcPr>
                </a:tc>
                <a:tc>
                  <a:txBody>
                    <a:bodyPr/>
                    <a:lstStyle/>
                    <a:p>
                      <a:r>
                        <a:rPr kumimoji="1" lang="ja-JP" altLang="en-US" sz="900" dirty="0">
                          <a:latin typeface="HGPｺﾞｼｯｸM" panose="020B0600000000000000" pitchFamily="50" charset="-128"/>
                          <a:ea typeface="HGPｺﾞｼｯｸM" panose="020B0600000000000000" pitchFamily="50" charset="-128"/>
                        </a:rPr>
                        <a:t>清水町小学校跡地活用事業</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r>
                        <a:rPr kumimoji="1" lang="ja-JP" altLang="en-US" sz="900" dirty="0">
                          <a:latin typeface="HGPｺﾞｼｯｸM" panose="020B0600000000000000" pitchFamily="50" charset="-128"/>
                          <a:ea typeface="HGPｺﾞｼｯｸM" panose="020B0600000000000000" pitchFamily="50" charset="-128"/>
                        </a:rPr>
                        <a:t>・</a:t>
                      </a:r>
                      <a:r>
                        <a:rPr kumimoji="1" lang="en-US" altLang="ja-JP" sz="900" dirty="0">
                          <a:latin typeface="HGPｺﾞｼｯｸM" panose="020B0600000000000000" pitchFamily="50" charset="-128"/>
                          <a:ea typeface="HGPｺﾞｼｯｸM" panose="020B0600000000000000" pitchFamily="50" charset="-128"/>
                        </a:rPr>
                        <a:t>DB</a:t>
                      </a:r>
                    </a:p>
                    <a:p>
                      <a:r>
                        <a:rPr kumimoji="1" lang="ja-JP" altLang="en-US" sz="900" dirty="0">
                          <a:latin typeface="HGPｺﾞｼｯｸM" panose="020B0600000000000000" pitchFamily="50" charset="-128"/>
                          <a:ea typeface="HGPｺﾞｼｯｸM" panose="020B0600000000000000" pitchFamily="50" charset="-128"/>
                        </a:rPr>
                        <a:t>・定期借地</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r>
                        <a:rPr kumimoji="1" lang="en-US" altLang="ja-JP" sz="900" dirty="0">
                          <a:latin typeface="HGPｺﾞｼｯｸM" panose="020B0600000000000000" pitchFamily="50" charset="-128"/>
                          <a:ea typeface="HGPｺﾞｼｯｸM" panose="020B0600000000000000" pitchFamily="50" charset="-128"/>
                        </a:rPr>
                        <a:t>350</a:t>
                      </a:r>
                      <a:r>
                        <a:rPr kumimoji="1" lang="ja-JP" altLang="en-US" sz="900" dirty="0">
                          <a:latin typeface="HGPｺﾞｼｯｸM" panose="020B0600000000000000" pitchFamily="50" charset="-128"/>
                          <a:ea typeface="HGPｺﾞｼｯｸM" panose="020B0600000000000000" pitchFamily="50" charset="-128"/>
                        </a:rPr>
                        <a:t>百万</a:t>
                      </a:r>
                      <a:endParaRPr kumimoji="1" lang="en-US" altLang="ja-JP" sz="900" dirty="0">
                        <a:latin typeface="HGPｺﾞｼｯｸM" panose="020B0600000000000000" pitchFamily="50" charset="-128"/>
                        <a:ea typeface="HGPｺﾞｼｯｸM" panose="020B0600000000000000" pitchFamily="50" charset="-128"/>
                      </a:endParaRPr>
                    </a:p>
                    <a:p>
                      <a:r>
                        <a:rPr kumimoji="1" lang="en-US" altLang="ja-JP" sz="900" dirty="0">
                          <a:latin typeface="HGPｺﾞｼｯｸM" panose="020B0600000000000000" pitchFamily="50" charset="-128"/>
                          <a:ea typeface="HGPｺﾞｼｯｸM" panose="020B0600000000000000" pitchFamily="50" charset="-128"/>
                        </a:rPr>
                        <a:t>(</a:t>
                      </a:r>
                      <a:r>
                        <a:rPr kumimoji="1" lang="ja-JP" altLang="en-US" sz="900" dirty="0">
                          <a:latin typeface="HGPｺﾞｼｯｸM" panose="020B0600000000000000" pitchFamily="50" charset="-128"/>
                          <a:ea typeface="HGPｺﾞｼｯｸM" panose="020B0600000000000000" pitchFamily="50" charset="-128"/>
                        </a:rPr>
                        <a:t>公共施設分</a:t>
                      </a:r>
                      <a:r>
                        <a:rPr kumimoji="1" lang="en-US" altLang="ja-JP" sz="900" dirty="0">
                          <a:latin typeface="HGPｺﾞｼｯｸM" panose="020B0600000000000000" pitchFamily="50" charset="-128"/>
                          <a:ea typeface="HGPｺﾞｼｯｸM" panose="020B0600000000000000" pitchFamily="50" charset="-128"/>
                        </a:rPr>
                        <a:t>)</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r>
                        <a:rPr kumimoji="1" lang="ja-JP" altLang="en-US" sz="900" b="1" dirty="0">
                          <a:solidFill>
                            <a:srgbClr val="FF0000"/>
                          </a:solidFill>
                          <a:latin typeface="HGPｺﾞｼｯｸM" panose="020B0600000000000000" pitchFamily="50" charset="-128"/>
                          <a:ea typeface="HGPｺﾞｼｯｸM" panose="020B0600000000000000" pitchFamily="50" charset="-128"/>
                        </a:rPr>
                        <a:t>佐藤工業㈱</a:t>
                      </a:r>
                    </a:p>
                  </a:txBody>
                  <a:tcPr marR="36000" anchor="ctr">
                    <a:solidFill>
                      <a:schemeClr val="accent4">
                        <a:lumMod val="20000"/>
                        <a:lumOff val="80000"/>
                      </a:schemeClr>
                    </a:solidFill>
                  </a:tcPr>
                </a:tc>
                <a:tc>
                  <a:txBody>
                    <a:bodyPr/>
                    <a:lstStyle/>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2</a:t>
                      </a:r>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社</a:t>
                      </a:r>
                      <a:endPar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地域企業</a:t>
                      </a:r>
                      <a:r>
                        <a:rPr kumimoji="1" lang="en-US" altLang="ja-JP" sz="900" b="1" dirty="0">
                          <a:solidFill>
                            <a:srgbClr val="FF0000"/>
                          </a:solidFill>
                          <a:latin typeface="HGPｺﾞｼｯｸM" panose="020B0600000000000000" pitchFamily="50" charset="-128"/>
                          <a:ea typeface="HGPｺﾞｼｯｸM" panose="020B0600000000000000" pitchFamily="50" charset="-128"/>
                        </a:rPr>
                        <a:t>2</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社</a:t>
                      </a: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pPr algn="ctr"/>
                      <a:r>
                        <a:rPr kumimoji="1" lang="en-US" altLang="ja-JP" sz="900" b="0" dirty="0">
                          <a:solidFill>
                            <a:schemeClr val="tx1"/>
                          </a:solidFill>
                          <a:latin typeface="HGPｺﾞｼｯｸM" panose="020B0600000000000000" pitchFamily="50" charset="-128"/>
                          <a:ea typeface="HGPｺﾞｼｯｸM" panose="020B0600000000000000" pitchFamily="50" charset="-128"/>
                        </a:rPr>
                        <a:t>2</a:t>
                      </a:r>
                      <a:r>
                        <a:rPr kumimoji="1" lang="ja-JP" altLang="en-US" sz="900" b="0" dirty="0">
                          <a:solidFill>
                            <a:schemeClr val="tx1"/>
                          </a:solidFill>
                          <a:latin typeface="HGPｺﾞｼｯｸM" panose="020B0600000000000000" pitchFamily="50" charset="-128"/>
                          <a:ea typeface="HGPｺﾞｼｯｸM" panose="020B0600000000000000" pitchFamily="50" charset="-128"/>
                        </a:rPr>
                        <a:t>ｸﾞﾙｰﾌﾟ</a:t>
                      </a:r>
                      <a:endParaRPr kumimoji="1" lang="en-US" altLang="ja-JP" sz="900" b="0" dirty="0">
                        <a:solidFill>
                          <a:schemeClr val="tx1"/>
                        </a:solidFill>
                        <a:latin typeface="HGPｺﾞｼｯｸM" panose="020B0600000000000000" pitchFamily="50" charset="-128"/>
                        <a:ea typeface="HGPｺﾞｼｯｸM" panose="020B06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地域企業</a:t>
                      </a:r>
                      <a:r>
                        <a:rPr kumimoji="1" lang="en-US" altLang="ja-JP" sz="900" b="1" dirty="0">
                          <a:solidFill>
                            <a:srgbClr val="FF0000"/>
                          </a:solidFill>
                          <a:latin typeface="HGPｺﾞｼｯｸM" panose="020B0600000000000000" pitchFamily="50" charset="-128"/>
                          <a:ea typeface="HGPｺﾞｼｯｸM" panose="020B0600000000000000" pitchFamily="50" charset="-128"/>
                        </a:rPr>
                        <a:t>1</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ｸﾞﾙｰﾌﾟ</a:t>
                      </a: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txBody>
                  <a:tcPr marL="0" marR="0" anchor="ctr">
                    <a:solidFill>
                      <a:schemeClr val="accent4">
                        <a:lumMod val="20000"/>
                        <a:lumOff val="80000"/>
                      </a:schemeClr>
                    </a:solidFill>
                  </a:tcPr>
                </a:tc>
                <a:extLst>
                  <a:ext uri="{0D108BD9-81ED-4DB2-BD59-A6C34878D82A}">
                    <a16:rowId xmlns:a16="http://schemas.microsoft.com/office/drawing/2014/main" val="10004"/>
                  </a:ext>
                </a:extLst>
              </a:tr>
              <a:tr h="378960">
                <a:tc>
                  <a:txBody>
                    <a:bodyPr/>
                    <a:lstStyle/>
                    <a:p>
                      <a:pPr algn="ctr"/>
                      <a:r>
                        <a:rPr kumimoji="1" lang="en-US" altLang="ja-JP" sz="900" dirty="0">
                          <a:latin typeface="HGPｺﾞｼｯｸM" panose="020B0600000000000000" pitchFamily="50" charset="-128"/>
                          <a:ea typeface="HGPｺﾞｼｯｸM" panose="020B0600000000000000" pitchFamily="50" charset="-128"/>
                        </a:rPr>
                        <a:t>5</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pPr algn="ctr"/>
                      <a:r>
                        <a:rPr kumimoji="1" lang="en-US" altLang="ja-JP" sz="900" dirty="0">
                          <a:latin typeface="HGPｺﾞｼｯｸM" panose="020B0600000000000000" pitchFamily="50" charset="-128"/>
                          <a:ea typeface="HGPｺﾞｼｯｸM" panose="020B0600000000000000" pitchFamily="50" charset="-128"/>
                        </a:rPr>
                        <a:t>2014.9</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72000" marR="72000" anchor="ctr">
                    <a:solidFill>
                      <a:schemeClr val="accent4">
                        <a:lumMod val="40000"/>
                        <a:lumOff val="60000"/>
                      </a:schemeClr>
                    </a:solidFill>
                  </a:tcPr>
                </a:tc>
                <a:tc>
                  <a:txBody>
                    <a:bodyPr/>
                    <a:lstStyle/>
                    <a:p>
                      <a:r>
                        <a:rPr kumimoji="1" lang="ja-JP" altLang="en-US" sz="900" dirty="0">
                          <a:latin typeface="HGPｺﾞｼｯｸM" panose="020B0600000000000000" pitchFamily="50" charset="-128"/>
                          <a:ea typeface="HGPｺﾞｼｯｸM" panose="020B0600000000000000" pitchFamily="50" charset="-128"/>
                        </a:rPr>
                        <a:t>旧総曲輪小学校跡地活用事業</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r>
                        <a:rPr kumimoji="1" lang="ja-JP" altLang="en-US" sz="900" dirty="0">
                          <a:latin typeface="HGPｺﾞｼｯｸM" panose="020B0600000000000000" pitchFamily="50" charset="-128"/>
                          <a:ea typeface="HGPｺﾞｼｯｸM" panose="020B0600000000000000" pitchFamily="50" charset="-128"/>
                        </a:rPr>
                        <a:t>・</a:t>
                      </a:r>
                      <a:r>
                        <a:rPr kumimoji="1" lang="en-US" altLang="ja-JP" sz="900" dirty="0">
                          <a:latin typeface="HGPｺﾞｼｯｸM" panose="020B0600000000000000" pitchFamily="50" charset="-128"/>
                          <a:ea typeface="HGPｺﾞｼｯｸM" panose="020B0600000000000000" pitchFamily="50" charset="-128"/>
                        </a:rPr>
                        <a:t>DB</a:t>
                      </a:r>
                    </a:p>
                    <a:p>
                      <a:r>
                        <a:rPr kumimoji="1" lang="ja-JP" altLang="en-US" sz="900" dirty="0">
                          <a:latin typeface="HGPｺﾞｼｯｸM" panose="020B0600000000000000" pitchFamily="50" charset="-128"/>
                          <a:ea typeface="HGPｺﾞｼｯｸM" panose="020B0600000000000000" pitchFamily="50" charset="-128"/>
                        </a:rPr>
                        <a:t>・定期借地</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r>
                        <a:rPr kumimoji="1" lang="en-US" altLang="ja-JP" sz="900" dirty="0">
                          <a:latin typeface="HGPｺﾞｼｯｸM" panose="020B0600000000000000" pitchFamily="50" charset="-128"/>
                          <a:ea typeface="HGPｺﾞｼｯｸM" panose="020B0600000000000000" pitchFamily="50" charset="-128"/>
                        </a:rPr>
                        <a:t>1,064</a:t>
                      </a:r>
                      <a:r>
                        <a:rPr kumimoji="1" lang="ja-JP" altLang="en-US" sz="900" dirty="0">
                          <a:latin typeface="HGPｺﾞｼｯｸM" panose="020B0600000000000000" pitchFamily="50" charset="-128"/>
                          <a:ea typeface="HGPｺﾞｼｯｸM" panose="020B0600000000000000" pitchFamily="50" charset="-128"/>
                        </a:rPr>
                        <a:t>百万</a:t>
                      </a:r>
                      <a:endParaRPr kumimoji="1" lang="en-US" altLang="ja-JP" sz="900" dirty="0">
                        <a:latin typeface="HGPｺﾞｼｯｸM" panose="020B0600000000000000" pitchFamily="50" charset="-128"/>
                        <a:ea typeface="HGPｺﾞｼｯｸM" panose="020B0600000000000000" pitchFamily="50" charset="-128"/>
                      </a:endParaRPr>
                    </a:p>
                    <a:p>
                      <a:r>
                        <a:rPr kumimoji="1" lang="en-US" altLang="ja-JP" sz="900" dirty="0">
                          <a:latin typeface="HGPｺﾞｼｯｸM" panose="020B0600000000000000" pitchFamily="50" charset="-128"/>
                          <a:ea typeface="HGPｺﾞｼｯｸM" panose="020B0600000000000000" pitchFamily="50" charset="-128"/>
                        </a:rPr>
                        <a:t>(</a:t>
                      </a:r>
                      <a:r>
                        <a:rPr kumimoji="1" lang="ja-JP" altLang="en-US" sz="900" dirty="0">
                          <a:latin typeface="HGPｺﾞｼｯｸM" panose="020B0600000000000000" pitchFamily="50" charset="-128"/>
                          <a:ea typeface="HGPｺﾞｼｯｸM" panose="020B0600000000000000" pitchFamily="50" charset="-128"/>
                        </a:rPr>
                        <a:t>公共施設分</a:t>
                      </a:r>
                      <a:r>
                        <a:rPr kumimoji="1" lang="en-US" altLang="ja-JP" sz="900" dirty="0">
                          <a:latin typeface="HGPｺﾞｼｯｸM" panose="020B0600000000000000" pitchFamily="50" charset="-128"/>
                          <a:ea typeface="HGPｺﾞｼｯｸM" panose="020B0600000000000000" pitchFamily="50" charset="-128"/>
                        </a:rPr>
                        <a:t>)</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大和リース㈱</a:t>
                      </a:r>
                    </a:p>
                  </a:txBody>
                  <a:tcPr marR="36000" anchor="ctr">
                    <a:solidFill>
                      <a:schemeClr val="accent4">
                        <a:lumMod val="40000"/>
                        <a:lumOff val="60000"/>
                      </a:schemeClr>
                    </a:solidFill>
                  </a:tcPr>
                </a:tc>
                <a:tc>
                  <a:txBody>
                    <a:bodyPr/>
                    <a:lstStyle/>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3</a:t>
                      </a:r>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社</a:t>
                      </a:r>
                      <a:endPar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地域企業</a:t>
                      </a:r>
                      <a:r>
                        <a:rPr kumimoji="1" lang="en-US" altLang="ja-JP" sz="900" b="1" dirty="0">
                          <a:solidFill>
                            <a:srgbClr val="FF0000"/>
                          </a:solidFill>
                          <a:latin typeface="HGPｺﾞｼｯｸM" panose="020B0600000000000000" pitchFamily="50" charset="-128"/>
                          <a:ea typeface="HGPｺﾞｼｯｸM" panose="020B0600000000000000" pitchFamily="50" charset="-128"/>
                        </a:rPr>
                        <a:t>2</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社</a:t>
                      </a: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txBody>
                  <a:tcPr anchor="ctr">
                    <a:solidFill>
                      <a:schemeClr val="accent4">
                        <a:lumMod val="40000"/>
                        <a:lumOff val="60000"/>
                      </a:schemeClr>
                    </a:solidFill>
                  </a:tcPr>
                </a:tc>
                <a:tc>
                  <a:txBody>
                    <a:bodyPr/>
                    <a:lstStyle/>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1</a:t>
                      </a:r>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ｸﾞﾙｰﾌﾟ</a:t>
                      </a:r>
                      <a:endPar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0" marR="0" anchor="ctr">
                    <a:solidFill>
                      <a:schemeClr val="accent4">
                        <a:lumMod val="40000"/>
                        <a:lumOff val="60000"/>
                      </a:schemeClr>
                    </a:solidFill>
                  </a:tcPr>
                </a:tc>
                <a:extLst>
                  <a:ext uri="{0D108BD9-81ED-4DB2-BD59-A6C34878D82A}">
                    <a16:rowId xmlns:a16="http://schemas.microsoft.com/office/drawing/2014/main" val="10005"/>
                  </a:ext>
                </a:extLst>
              </a:tr>
              <a:tr h="384598">
                <a:tc>
                  <a:txBody>
                    <a:bodyPr/>
                    <a:lstStyle/>
                    <a:p>
                      <a:pPr algn="ctr"/>
                      <a:r>
                        <a:rPr kumimoji="1" lang="en-US" altLang="ja-JP" sz="900" dirty="0">
                          <a:latin typeface="HGPｺﾞｼｯｸM" panose="020B0600000000000000" pitchFamily="50" charset="-128"/>
                          <a:ea typeface="HGPｺﾞｼｯｸM" panose="020B0600000000000000" pitchFamily="50" charset="-128"/>
                        </a:rPr>
                        <a:t>6</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pPr algn="ctr"/>
                      <a:r>
                        <a:rPr kumimoji="1" lang="en-US" altLang="ja-JP" sz="900" dirty="0">
                          <a:latin typeface="HGPｺﾞｼｯｸM" panose="020B0600000000000000" pitchFamily="50" charset="-128"/>
                          <a:ea typeface="HGPｺﾞｼｯｸM" panose="020B0600000000000000" pitchFamily="50" charset="-128"/>
                        </a:rPr>
                        <a:t>2015.10</a:t>
                      </a:r>
                    </a:p>
                    <a:p>
                      <a:pPr algn="ctr"/>
                      <a:r>
                        <a:rPr kumimoji="1" lang="en-US" altLang="ja-JP" sz="900" dirty="0">
                          <a:latin typeface="HGPｺﾞｼｯｸM" panose="020B0600000000000000" pitchFamily="50" charset="-128"/>
                          <a:ea typeface="HGPｺﾞｼｯｸM" panose="020B0600000000000000" pitchFamily="50" charset="-128"/>
                        </a:rPr>
                        <a:t>(2016.1)</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72000" marR="72000" anchor="ctr">
                    <a:solidFill>
                      <a:schemeClr val="accent4">
                        <a:lumMod val="20000"/>
                        <a:lumOff val="80000"/>
                      </a:schemeClr>
                    </a:solidFill>
                  </a:tcPr>
                </a:tc>
                <a:tc>
                  <a:txBody>
                    <a:bodyPr/>
                    <a:lstStyle/>
                    <a:p>
                      <a:r>
                        <a:rPr kumimoji="1" lang="ja-JP" altLang="en-US" sz="900" dirty="0">
                          <a:latin typeface="HGPｺﾞｼｯｸM" panose="020B0600000000000000" pitchFamily="50" charset="-128"/>
                          <a:ea typeface="HGPｺﾞｼｯｸM" panose="020B0600000000000000" pitchFamily="50" charset="-128"/>
                        </a:rPr>
                        <a:t>セーフ＆環境スマートモデル街区整備事業</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r>
                        <a:rPr kumimoji="1" lang="ja-JP" altLang="en-US" sz="900" dirty="0">
                          <a:latin typeface="HGPｺﾞｼｯｸM" panose="020B0600000000000000" pitchFamily="50" charset="-128"/>
                          <a:ea typeface="HGPｺﾞｼｯｸM" panose="020B0600000000000000" pitchFamily="50" charset="-128"/>
                        </a:rPr>
                        <a:t>・</a:t>
                      </a:r>
                      <a:r>
                        <a:rPr kumimoji="1" lang="en-US" altLang="ja-JP" sz="900" dirty="0">
                          <a:latin typeface="HGPｺﾞｼｯｸM" panose="020B0600000000000000" pitchFamily="50" charset="-128"/>
                          <a:ea typeface="HGPｺﾞｼｯｸM" panose="020B0600000000000000" pitchFamily="50" charset="-128"/>
                        </a:rPr>
                        <a:t>DB</a:t>
                      </a:r>
                    </a:p>
                    <a:p>
                      <a:r>
                        <a:rPr kumimoji="1" lang="ja-JP" altLang="en-US" sz="900" dirty="0">
                          <a:latin typeface="HGPｺﾞｼｯｸM" panose="020B0600000000000000" pitchFamily="50" charset="-128"/>
                          <a:ea typeface="HGPｺﾞｼｯｸM" panose="020B0600000000000000" pitchFamily="50" charset="-128"/>
                        </a:rPr>
                        <a:t>・土地売却</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r>
                        <a:rPr kumimoji="1" lang="en-US" altLang="ja-JP" sz="900" dirty="0">
                          <a:latin typeface="HGPｺﾞｼｯｸM" panose="020B0600000000000000" pitchFamily="50" charset="-128"/>
                          <a:ea typeface="HGPｺﾞｼｯｸM" panose="020B0600000000000000" pitchFamily="50" charset="-128"/>
                        </a:rPr>
                        <a:t>580</a:t>
                      </a:r>
                      <a:r>
                        <a:rPr kumimoji="1" lang="ja-JP" altLang="en-US" sz="900" dirty="0">
                          <a:latin typeface="HGPｺﾞｼｯｸM" panose="020B0600000000000000" pitchFamily="50" charset="-128"/>
                          <a:ea typeface="HGPｺﾞｼｯｸM" panose="020B0600000000000000" pitchFamily="50" charset="-128"/>
                        </a:rPr>
                        <a:t>百万</a:t>
                      </a:r>
                      <a:endParaRPr kumimoji="1" lang="en-US" altLang="ja-JP" sz="900" dirty="0">
                        <a:latin typeface="HGPｺﾞｼｯｸM" panose="020B0600000000000000" pitchFamily="50" charset="-128"/>
                        <a:ea typeface="HGPｺﾞｼｯｸM" panose="020B0600000000000000" pitchFamily="50" charset="-128"/>
                      </a:endParaRPr>
                    </a:p>
                    <a:p>
                      <a:r>
                        <a:rPr kumimoji="1" lang="en-US" altLang="ja-JP" sz="900" dirty="0">
                          <a:latin typeface="HGPｺﾞｼｯｸM" panose="020B0600000000000000" pitchFamily="50" charset="-128"/>
                          <a:ea typeface="HGPｺﾞｼｯｸM" panose="020B0600000000000000" pitchFamily="50" charset="-128"/>
                        </a:rPr>
                        <a:t>(</a:t>
                      </a:r>
                      <a:r>
                        <a:rPr kumimoji="1" lang="ja-JP" altLang="en-US" sz="900" dirty="0">
                          <a:latin typeface="HGPｺﾞｼｯｸM" panose="020B0600000000000000" pitchFamily="50" charset="-128"/>
                          <a:ea typeface="HGPｺﾞｼｯｸM" panose="020B0600000000000000" pitchFamily="50" charset="-128"/>
                        </a:rPr>
                        <a:t>公共施設分</a:t>
                      </a:r>
                      <a:r>
                        <a:rPr kumimoji="1" lang="en-US" altLang="ja-JP" sz="900" dirty="0">
                          <a:latin typeface="HGPｺﾞｼｯｸM" panose="020B0600000000000000" pitchFamily="50" charset="-128"/>
                          <a:ea typeface="HGPｺﾞｼｯｸM" panose="020B0600000000000000" pitchFamily="50" charset="-128"/>
                        </a:rPr>
                        <a:t>)</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大和ハウス工業㈱</a:t>
                      </a:r>
                    </a:p>
                  </a:txBody>
                  <a:tcPr marR="36000" anchor="ctr">
                    <a:solidFill>
                      <a:schemeClr val="accent4">
                        <a:lumMod val="20000"/>
                        <a:lumOff val="80000"/>
                      </a:schemeClr>
                    </a:solidFill>
                  </a:tcPr>
                </a:tc>
                <a:tc>
                  <a:txBody>
                    <a:bodyPr/>
                    <a:lstStyle/>
                    <a:p>
                      <a:pPr algn="ctr"/>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txBody>
                  <a:tcPr anchor="ctr">
                    <a:solidFill>
                      <a:schemeClr val="accent4">
                        <a:lumMod val="20000"/>
                        <a:lumOff val="80000"/>
                      </a:schemeClr>
                    </a:solidFill>
                  </a:tcPr>
                </a:tc>
                <a:tc>
                  <a:txBody>
                    <a:bodyPr/>
                    <a:lstStyle/>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1</a:t>
                      </a:r>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社</a:t>
                      </a:r>
                    </a:p>
                  </a:txBody>
                  <a:tcPr marL="0" marR="0" anchor="ctr">
                    <a:solidFill>
                      <a:schemeClr val="accent4">
                        <a:lumMod val="20000"/>
                        <a:lumOff val="80000"/>
                      </a:schemeClr>
                    </a:solidFill>
                  </a:tcPr>
                </a:tc>
                <a:extLst>
                  <a:ext uri="{0D108BD9-81ED-4DB2-BD59-A6C34878D82A}">
                    <a16:rowId xmlns:a16="http://schemas.microsoft.com/office/drawing/2014/main" val="10006"/>
                  </a:ext>
                </a:extLst>
              </a:tr>
              <a:tr h="378960">
                <a:tc>
                  <a:txBody>
                    <a:bodyPr/>
                    <a:lstStyle/>
                    <a:p>
                      <a:pPr algn="ctr"/>
                      <a:r>
                        <a:rPr kumimoji="1" lang="en-US" altLang="ja-JP" sz="900" dirty="0">
                          <a:latin typeface="HGPｺﾞｼｯｸM" panose="020B0600000000000000" pitchFamily="50" charset="-128"/>
                          <a:ea typeface="HGPｺﾞｼｯｸM" panose="020B0600000000000000" pitchFamily="50" charset="-128"/>
                        </a:rPr>
                        <a:t>7</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pPr algn="ctr"/>
                      <a:r>
                        <a:rPr kumimoji="1" lang="en-US" altLang="ja-JP" sz="900" dirty="0">
                          <a:latin typeface="HGPｺﾞｼｯｸM" panose="020B0600000000000000" pitchFamily="50" charset="-128"/>
                          <a:ea typeface="HGPｺﾞｼｯｸM" panose="020B0600000000000000" pitchFamily="50" charset="-128"/>
                        </a:rPr>
                        <a:t>2018.1</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72000" marR="72000" anchor="ctr">
                    <a:solidFill>
                      <a:schemeClr val="accent4">
                        <a:lumMod val="40000"/>
                        <a:lumOff val="60000"/>
                      </a:schemeClr>
                    </a:solidFill>
                  </a:tcPr>
                </a:tc>
                <a:tc>
                  <a:txBody>
                    <a:bodyPr/>
                    <a:lstStyle/>
                    <a:p>
                      <a:r>
                        <a:rPr kumimoji="1" lang="ja-JP" altLang="en-US" sz="900" dirty="0">
                          <a:latin typeface="HGPｺﾞｼｯｸM" panose="020B0600000000000000" pitchFamily="50" charset="-128"/>
                          <a:ea typeface="HGPｺﾞｼｯｸM" panose="020B0600000000000000" pitchFamily="50" charset="-128"/>
                        </a:rPr>
                        <a:t>公営住宅月岡団地第</a:t>
                      </a:r>
                      <a:r>
                        <a:rPr kumimoji="1" lang="en-US" altLang="ja-JP" sz="900" dirty="0">
                          <a:latin typeface="HGPｺﾞｼｯｸM" panose="020B0600000000000000" pitchFamily="50" charset="-128"/>
                          <a:ea typeface="HGPｺﾞｼｯｸM" panose="020B0600000000000000" pitchFamily="50" charset="-128"/>
                        </a:rPr>
                        <a:t>3</a:t>
                      </a:r>
                      <a:r>
                        <a:rPr kumimoji="1" lang="ja-JP" altLang="en-US" sz="900" dirty="0">
                          <a:latin typeface="HGPｺﾞｼｯｸM" panose="020B0600000000000000" pitchFamily="50" charset="-128"/>
                          <a:ea typeface="HGPｺﾞｼｯｸM" panose="020B0600000000000000" pitchFamily="50" charset="-128"/>
                        </a:rPr>
                        <a:t>期街区建替事業</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r>
                        <a:rPr kumimoji="1" lang="en-US" altLang="ja-JP" sz="900" dirty="0">
                          <a:latin typeface="HGPｺﾞｼｯｸM" panose="020B0600000000000000" pitchFamily="50" charset="-128"/>
                          <a:ea typeface="HGPｺﾞｼｯｸM" panose="020B0600000000000000" pitchFamily="50" charset="-128"/>
                        </a:rPr>
                        <a:t>PFI-BT</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r>
                        <a:rPr kumimoji="1" lang="en-US" altLang="ja-JP" sz="900" dirty="0">
                          <a:latin typeface="HGPｺﾞｼｯｸM" panose="020B0600000000000000" pitchFamily="50" charset="-128"/>
                          <a:ea typeface="HGPｺﾞｼｯｸM" panose="020B0600000000000000" pitchFamily="50" charset="-128"/>
                        </a:rPr>
                        <a:t>599</a:t>
                      </a:r>
                      <a:r>
                        <a:rPr kumimoji="1" lang="ja-JP" altLang="en-US" sz="900" dirty="0">
                          <a:latin typeface="HGPｺﾞｼｯｸM" panose="020B0600000000000000" pitchFamily="50" charset="-128"/>
                          <a:ea typeface="HGPｺﾞｼｯｸM" panose="020B0600000000000000" pitchFamily="50" charset="-128"/>
                        </a:rPr>
                        <a:t>百万</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r>
                        <a:rPr kumimoji="1" lang="ja-JP" altLang="en-US" sz="900" b="1" dirty="0">
                          <a:solidFill>
                            <a:srgbClr val="FF0000"/>
                          </a:solidFill>
                          <a:latin typeface="HGPｺﾞｼｯｸM" panose="020B0600000000000000" pitchFamily="50" charset="-128"/>
                          <a:ea typeface="HGPｺﾞｼｯｸM" panose="020B0600000000000000" pitchFamily="50" charset="-128"/>
                        </a:rPr>
                        <a:t>日本海建興㈱</a:t>
                      </a:r>
                    </a:p>
                  </a:txBody>
                  <a:tcPr marR="36000"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1</a:t>
                      </a:r>
                      <a:r>
                        <a:rPr kumimoji="1" lang="ja-JP" altLang="en-US"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社</a:t>
                      </a:r>
                      <a:endPar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地域企業</a:t>
                      </a:r>
                      <a:r>
                        <a:rPr kumimoji="1" lang="en-US" altLang="ja-JP" sz="9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1</a:t>
                      </a:r>
                      <a:r>
                        <a:rPr kumimoji="1" lang="ja-JP" altLang="en-US" sz="9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社</a:t>
                      </a:r>
                      <a:r>
                        <a:rPr kumimoji="1" lang="ja-JP" altLang="en-US"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a:t>
                      </a:r>
                      <a:endPar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endParaRPr>
                    </a:p>
                  </a:txBody>
                  <a:tcPr marL="0" marR="0" anchor="ctr">
                    <a:solidFill>
                      <a:schemeClr val="accent4">
                        <a:lumMod val="40000"/>
                        <a:lumOff val="60000"/>
                      </a:schemeClr>
                    </a:solidFill>
                  </a:tcPr>
                </a:tc>
                <a:tc>
                  <a:txBody>
                    <a:bodyPr/>
                    <a:lstStyle/>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3</a:t>
                      </a:r>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ｸﾞﾙｰﾌﾟ</a:t>
                      </a:r>
                      <a:endPar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地域企業</a:t>
                      </a:r>
                      <a:r>
                        <a:rPr kumimoji="1" lang="en-US" altLang="ja-JP" sz="900" b="1" dirty="0">
                          <a:solidFill>
                            <a:srgbClr val="FF0000"/>
                          </a:solidFill>
                          <a:latin typeface="HGPｺﾞｼｯｸM" panose="020B0600000000000000" pitchFamily="50" charset="-128"/>
                          <a:ea typeface="HGPｺﾞｼｯｸM" panose="020B0600000000000000" pitchFamily="50" charset="-128"/>
                        </a:rPr>
                        <a:t>3</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ｸﾞﾙｰﾌﾟ</a:t>
                      </a: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txBody>
                  <a:tcPr marL="0" marR="0" anchor="ctr">
                    <a:solidFill>
                      <a:schemeClr val="accent4">
                        <a:lumMod val="40000"/>
                        <a:lumOff val="60000"/>
                      </a:schemeClr>
                    </a:solidFill>
                  </a:tcPr>
                </a:tc>
                <a:extLst>
                  <a:ext uri="{0D108BD9-81ED-4DB2-BD59-A6C34878D82A}">
                    <a16:rowId xmlns:a16="http://schemas.microsoft.com/office/drawing/2014/main" val="10007"/>
                  </a:ext>
                </a:extLst>
              </a:tr>
              <a:tr h="378960">
                <a:tc>
                  <a:txBody>
                    <a:bodyPr/>
                    <a:lstStyle/>
                    <a:p>
                      <a:pPr algn="ctr"/>
                      <a:r>
                        <a:rPr kumimoji="1" lang="en-US" altLang="ja-JP" sz="900" dirty="0">
                          <a:latin typeface="HGPｺﾞｼｯｸM" panose="020B0600000000000000" pitchFamily="50" charset="-128"/>
                          <a:ea typeface="HGPｺﾞｼｯｸM" panose="020B0600000000000000" pitchFamily="50" charset="-128"/>
                        </a:rPr>
                        <a:t>8</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pPr algn="ctr"/>
                      <a:r>
                        <a:rPr kumimoji="1" lang="en-US" altLang="ja-JP" sz="900" dirty="0">
                          <a:latin typeface="HGPｺﾞｼｯｸM" panose="020B0600000000000000" pitchFamily="50" charset="-128"/>
                          <a:ea typeface="HGPｺﾞｼｯｸM" panose="020B0600000000000000" pitchFamily="50" charset="-128"/>
                        </a:rPr>
                        <a:t>2018.2</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72000" marR="72000" anchor="ctr">
                    <a:solidFill>
                      <a:schemeClr val="accent4">
                        <a:lumMod val="20000"/>
                        <a:lumOff val="80000"/>
                      </a:schemeClr>
                    </a:solidFill>
                  </a:tcPr>
                </a:tc>
                <a:tc>
                  <a:txBody>
                    <a:bodyPr/>
                    <a:lstStyle/>
                    <a:p>
                      <a:r>
                        <a:rPr kumimoji="1" lang="ja-JP" altLang="en-US" sz="900" dirty="0">
                          <a:latin typeface="HGPｺﾞｼｯｸM" panose="020B0600000000000000" pitchFamily="50" charset="-128"/>
                          <a:ea typeface="HGPｺﾞｼｯｸM" panose="020B0600000000000000" pitchFamily="50" charset="-128"/>
                        </a:rPr>
                        <a:t>八尾地域統合中学校整備事業</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r>
                        <a:rPr kumimoji="1" lang="en-US" altLang="ja-JP" sz="900" dirty="0">
                          <a:latin typeface="HGPｺﾞｼｯｸM" panose="020B0600000000000000" pitchFamily="50" charset="-128"/>
                          <a:ea typeface="HGPｺﾞｼｯｸM" panose="020B0600000000000000" pitchFamily="50" charset="-128"/>
                        </a:rPr>
                        <a:t>PFI-BTO</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r>
                        <a:rPr kumimoji="1" lang="en-US" altLang="ja-JP" sz="900" dirty="0">
                          <a:latin typeface="HGPｺﾞｼｯｸM" panose="020B0600000000000000" pitchFamily="50" charset="-128"/>
                          <a:ea typeface="HGPｺﾞｼｯｸM" panose="020B0600000000000000" pitchFamily="50" charset="-128"/>
                        </a:rPr>
                        <a:t>5,408</a:t>
                      </a:r>
                      <a:r>
                        <a:rPr kumimoji="1" lang="ja-JP" altLang="en-US" sz="900" dirty="0">
                          <a:latin typeface="HGPｺﾞｼｯｸM" panose="020B0600000000000000" pitchFamily="50" charset="-128"/>
                          <a:ea typeface="HGPｺﾞｼｯｸM" panose="020B0600000000000000" pitchFamily="50" charset="-128"/>
                        </a:rPr>
                        <a:t>百万</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r>
                        <a:rPr kumimoji="1" lang="ja-JP" altLang="en-US" sz="900" b="1" dirty="0">
                          <a:solidFill>
                            <a:srgbClr val="FF0000"/>
                          </a:solidFill>
                          <a:latin typeface="HGPｺﾞｼｯｸM" panose="020B0600000000000000" pitchFamily="50" charset="-128"/>
                          <a:ea typeface="HGPｺﾞｼｯｸM" panose="020B0600000000000000" pitchFamily="50" charset="-128"/>
                        </a:rPr>
                        <a:t>佐藤工業㈱</a:t>
                      </a:r>
                    </a:p>
                  </a:txBody>
                  <a:tcPr marR="36000"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6</a:t>
                      </a:r>
                      <a:r>
                        <a:rPr kumimoji="1" lang="ja-JP" altLang="en-US"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社</a:t>
                      </a:r>
                      <a:endPar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地域企業</a:t>
                      </a:r>
                      <a:r>
                        <a:rPr kumimoji="1" lang="en-US" altLang="ja-JP" sz="9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4</a:t>
                      </a:r>
                      <a:r>
                        <a:rPr kumimoji="1" lang="ja-JP" altLang="en-US" sz="9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社</a:t>
                      </a:r>
                      <a:r>
                        <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a:t>
                      </a:r>
                    </a:p>
                  </a:txBody>
                  <a:tcPr marL="36000" marR="0" anchor="ctr">
                    <a:solidFill>
                      <a:schemeClr val="accent4">
                        <a:lumMod val="20000"/>
                        <a:lumOff val="80000"/>
                      </a:schemeClr>
                    </a:solidFill>
                  </a:tcPr>
                </a:tc>
                <a:tc>
                  <a:txBody>
                    <a:bodyPr/>
                    <a:lstStyle/>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2</a:t>
                      </a:r>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ｸﾞﾙｰﾌﾟ</a:t>
                      </a:r>
                      <a:endPar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地域企業</a:t>
                      </a:r>
                      <a:r>
                        <a:rPr kumimoji="1" lang="en-US" altLang="ja-JP" sz="900" b="1" dirty="0">
                          <a:solidFill>
                            <a:srgbClr val="FF0000"/>
                          </a:solidFill>
                          <a:latin typeface="HGPｺﾞｼｯｸM" panose="020B0600000000000000" pitchFamily="50" charset="-128"/>
                          <a:ea typeface="HGPｺﾞｼｯｸM" panose="020B0600000000000000" pitchFamily="50" charset="-128"/>
                        </a:rPr>
                        <a:t>1</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ｸﾞﾙｰﾌﾟ</a:t>
                      </a: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txBody>
                  <a:tcPr marL="0" marR="0" anchor="ctr">
                    <a:solidFill>
                      <a:schemeClr val="accent4">
                        <a:lumMod val="20000"/>
                        <a:lumOff val="80000"/>
                      </a:schemeClr>
                    </a:solidFill>
                  </a:tcPr>
                </a:tc>
                <a:extLst>
                  <a:ext uri="{0D108BD9-81ED-4DB2-BD59-A6C34878D82A}">
                    <a16:rowId xmlns:a16="http://schemas.microsoft.com/office/drawing/2014/main" val="10008"/>
                  </a:ext>
                </a:extLst>
              </a:tr>
              <a:tr h="378960">
                <a:tc>
                  <a:txBody>
                    <a:bodyPr/>
                    <a:lstStyle/>
                    <a:p>
                      <a:pPr algn="ctr"/>
                      <a:r>
                        <a:rPr kumimoji="1" lang="en-US" altLang="ja-JP" sz="900" dirty="0">
                          <a:latin typeface="HGPｺﾞｼｯｸM" panose="020B0600000000000000" pitchFamily="50" charset="-128"/>
                          <a:ea typeface="HGPｺﾞｼｯｸM" panose="020B0600000000000000" pitchFamily="50" charset="-128"/>
                        </a:rPr>
                        <a:t>9</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pPr algn="ctr"/>
                      <a:r>
                        <a:rPr kumimoji="1" lang="en-US" altLang="ja-JP" sz="900" dirty="0">
                          <a:latin typeface="HGPｺﾞｼｯｸM" panose="020B0600000000000000" pitchFamily="50" charset="-128"/>
                          <a:ea typeface="HGPｺﾞｼｯｸM" panose="020B0600000000000000" pitchFamily="50" charset="-128"/>
                        </a:rPr>
                        <a:t>2018.3</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72000" marR="72000" anchor="ctr">
                    <a:solidFill>
                      <a:schemeClr val="accent4">
                        <a:lumMod val="40000"/>
                        <a:lumOff val="60000"/>
                      </a:schemeClr>
                    </a:solidFill>
                  </a:tcPr>
                </a:tc>
                <a:tc>
                  <a:txBody>
                    <a:bodyPr/>
                    <a:lstStyle/>
                    <a:p>
                      <a:r>
                        <a:rPr kumimoji="1" lang="ja-JP" altLang="en-US" sz="900" dirty="0">
                          <a:latin typeface="HGPｺﾞｼｯｸM" panose="020B0600000000000000" pitchFamily="50" charset="-128"/>
                          <a:ea typeface="HGPｺﾞｼｯｸM" panose="020B0600000000000000" pitchFamily="50" charset="-128"/>
                        </a:rPr>
                        <a:t>本庁舎北側公有地活用事業</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r>
                        <a:rPr kumimoji="1" lang="ja-JP" altLang="en-US" sz="900" dirty="0">
                          <a:latin typeface="HGPｺﾞｼｯｸM" panose="020B0600000000000000" pitchFamily="50" charset="-128"/>
                          <a:ea typeface="HGPｺﾞｼｯｸM" panose="020B0600000000000000" pitchFamily="50" charset="-128"/>
                        </a:rPr>
                        <a:t>・定期借家</a:t>
                      </a:r>
                      <a:endParaRPr kumimoji="1" lang="en-US" altLang="ja-JP" sz="900" dirty="0">
                        <a:latin typeface="HGPｺﾞｼｯｸM" panose="020B0600000000000000" pitchFamily="50" charset="-128"/>
                        <a:ea typeface="HGPｺﾞｼｯｸM" panose="020B0600000000000000" pitchFamily="50" charset="-128"/>
                      </a:endParaRPr>
                    </a:p>
                    <a:p>
                      <a:r>
                        <a:rPr kumimoji="1" lang="ja-JP" altLang="en-US" sz="900" dirty="0">
                          <a:latin typeface="HGPｺﾞｼｯｸM" panose="020B0600000000000000" pitchFamily="50" charset="-128"/>
                          <a:ea typeface="HGPｺﾞｼｯｸM" panose="020B0600000000000000" pitchFamily="50" charset="-128"/>
                        </a:rPr>
                        <a:t>・土地売却</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r>
                        <a:rPr kumimoji="1" lang="en-US" altLang="ja-JP" sz="900" dirty="0">
                          <a:latin typeface="HGPｺﾞｼｯｸM" panose="020B0600000000000000" pitchFamily="50" charset="-128"/>
                          <a:ea typeface="HGPｺﾞｼｯｸM" panose="020B0600000000000000" pitchFamily="50" charset="-128"/>
                        </a:rPr>
                        <a:t>2,709</a:t>
                      </a:r>
                      <a:r>
                        <a:rPr kumimoji="1" lang="ja-JP" altLang="en-US" sz="900" dirty="0">
                          <a:latin typeface="HGPｺﾞｼｯｸM" panose="020B0600000000000000" pitchFamily="50" charset="-128"/>
                          <a:ea typeface="HGPｺﾞｼｯｸM" panose="020B0600000000000000" pitchFamily="50" charset="-128"/>
                        </a:rPr>
                        <a:t>百万</a:t>
                      </a:r>
                      <a:endParaRPr kumimoji="1" lang="en-US" altLang="ja-JP" sz="900" dirty="0">
                        <a:latin typeface="HGPｺﾞｼｯｸM" panose="020B0600000000000000" pitchFamily="50" charset="-128"/>
                        <a:ea typeface="HGPｺﾞｼｯｸM" panose="020B0600000000000000" pitchFamily="50" charset="-128"/>
                      </a:endParaRPr>
                    </a:p>
                    <a:p>
                      <a:r>
                        <a:rPr kumimoji="1" lang="en-US" altLang="ja-JP" sz="900" dirty="0">
                          <a:latin typeface="HGPｺﾞｼｯｸM" panose="020B0600000000000000" pitchFamily="50" charset="-128"/>
                          <a:ea typeface="HGPｺﾞｼｯｸM" panose="020B0600000000000000" pitchFamily="50" charset="-128"/>
                        </a:rPr>
                        <a:t>(</a:t>
                      </a:r>
                      <a:r>
                        <a:rPr kumimoji="1" lang="ja-JP" altLang="en-US" sz="900" dirty="0">
                          <a:latin typeface="HGPｺﾞｼｯｸM" panose="020B0600000000000000" pitchFamily="50" charset="-128"/>
                          <a:ea typeface="HGPｺﾞｼｯｸM" panose="020B0600000000000000" pitchFamily="50" charset="-128"/>
                        </a:rPr>
                        <a:t>公共施設分</a:t>
                      </a:r>
                      <a:r>
                        <a:rPr kumimoji="1" lang="en-US" altLang="ja-JP" sz="900" dirty="0">
                          <a:latin typeface="HGPｺﾞｼｯｸM" panose="020B0600000000000000" pitchFamily="50" charset="-128"/>
                          <a:ea typeface="HGPｺﾞｼｯｸM" panose="020B0600000000000000" pitchFamily="50" charset="-128"/>
                        </a:rPr>
                        <a:t>)</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r>
                        <a:rPr kumimoji="1" lang="ja-JP" altLang="en-US" sz="900" b="1" dirty="0">
                          <a:solidFill>
                            <a:srgbClr val="FF0000"/>
                          </a:solidFill>
                          <a:latin typeface="HGPｺﾞｼｯｸM" panose="020B0600000000000000" pitchFamily="50" charset="-128"/>
                          <a:ea typeface="HGPｺﾞｼｯｸM" panose="020B0600000000000000" pitchFamily="50" charset="-128"/>
                        </a:rPr>
                        <a:t>㈱ホクタテ</a:t>
                      </a:r>
                    </a:p>
                  </a:txBody>
                  <a:tcPr marR="36000" anchor="ctr">
                    <a:solidFill>
                      <a:schemeClr val="accent4">
                        <a:lumMod val="40000"/>
                        <a:lumOff val="60000"/>
                      </a:schemeClr>
                    </a:solidFill>
                  </a:tcPr>
                </a:tc>
                <a:tc>
                  <a:txBody>
                    <a:bodyPr/>
                    <a:lstStyle/>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5</a:t>
                      </a:r>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社</a:t>
                      </a:r>
                      <a:endPar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地域企業</a:t>
                      </a:r>
                      <a:r>
                        <a:rPr kumimoji="1" lang="en-US" altLang="ja-JP" sz="900" b="1" dirty="0">
                          <a:solidFill>
                            <a:srgbClr val="FF0000"/>
                          </a:solidFill>
                          <a:latin typeface="HGPｺﾞｼｯｸM" panose="020B0600000000000000" pitchFamily="50" charset="-128"/>
                          <a:ea typeface="HGPｺﾞｼｯｸM" panose="020B0600000000000000" pitchFamily="50" charset="-128"/>
                        </a:rPr>
                        <a:t>5</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社</a:t>
                      </a: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2</a:t>
                      </a:r>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ｸﾞﾙｰﾌﾟ</a:t>
                      </a:r>
                      <a:endPar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地域企業</a:t>
                      </a:r>
                      <a:r>
                        <a:rPr kumimoji="1" lang="en-US" altLang="ja-JP" sz="900" b="1" dirty="0">
                          <a:solidFill>
                            <a:srgbClr val="FF0000"/>
                          </a:solidFill>
                          <a:latin typeface="HGPｺﾞｼｯｸM" panose="020B0600000000000000" pitchFamily="50" charset="-128"/>
                          <a:ea typeface="HGPｺﾞｼｯｸM" panose="020B0600000000000000" pitchFamily="50" charset="-128"/>
                        </a:rPr>
                        <a:t>1</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ｸﾞﾙｰﾌﾟ</a:t>
                      </a: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txBody>
                  <a:tcPr marL="0" marR="0" anchor="ctr">
                    <a:solidFill>
                      <a:schemeClr val="accent4">
                        <a:lumMod val="40000"/>
                        <a:lumOff val="60000"/>
                      </a:schemeClr>
                    </a:solidFill>
                  </a:tcPr>
                </a:tc>
                <a:extLst>
                  <a:ext uri="{0D108BD9-81ED-4DB2-BD59-A6C34878D82A}">
                    <a16:rowId xmlns:a16="http://schemas.microsoft.com/office/drawing/2014/main" val="10009"/>
                  </a:ext>
                </a:extLst>
              </a:tr>
              <a:tr h="378960">
                <a:tc>
                  <a:txBody>
                    <a:bodyPr/>
                    <a:lstStyle/>
                    <a:p>
                      <a:pPr algn="ctr"/>
                      <a:r>
                        <a:rPr kumimoji="1" lang="en-US" altLang="ja-JP" sz="900" dirty="0">
                          <a:latin typeface="HGPｺﾞｼｯｸM" panose="020B0600000000000000" pitchFamily="50" charset="-128"/>
                          <a:ea typeface="HGPｺﾞｼｯｸM" panose="020B0600000000000000" pitchFamily="50" charset="-128"/>
                        </a:rPr>
                        <a:t>10</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0" marR="0" anchor="ctr">
                    <a:solidFill>
                      <a:schemeClr val="accent4">
                        <a:lumMod val="20000"/>
                        <a:lumOff val="80000"/>
                      </a:schemeClr>
                    </a:solidFill>
                  </a:tcPr>
                </a:tc>
                <a:tc>
                  <a:txBody>
                    <a:bodyPr/>
                    <a:lstStyle/>
                    <a:p>
                      <a:pPr algn="ctr"/>
                      <a:r>
                        <a:rPr kumimoji="1" lang="en-US" altLang="ja-JP" sz="900" dirty="0">
                          <a:latin typeface="HGPｺﾞｼｯｸM" panose="020B0600000000000000" pitchFamily="50" charset="-128"/>
                          <a:ea typeface="HGPｺﾞｼｯｸM" panose="020B0600000000000000" pitchFamily="50" charset="-128"/>
                        </a:rPr>
                        <a:t>2018.4</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72000" marR="72000" anchor="ctr">
                    <a:solidFill>
                      <a:schemeClr val="accent4">
                        <a:lumMod val="20000"/>
                        <a:lumOff val="80000"/>
                      </a:schemeClr>
                    </a:solidFill>
                  </a:tcPr>
                </a:tc>
                <a:tc>
                  <a:txBody>
                    <a:bodyPr/>
                    <a:lstStyle/>
                    <a:p>
                      <a:r>
                        <a:rPr kumimoji="1" lang="ja-JP" altLang="en-US" sz="900" dirty="0">
                          <a:latin typeface="HGPｺﾞｼｯｸM" panose="020B0600000000000000" pitchFamily="50" charset="-128"/>
                          <a:ea typeface="HGPｺﾞｼｯｸM" panose="020B0600000000000000" pitchFamily="50" charset="-128"/>
                        </a:rPr>
                        <a:t>富山市斎場再整備事業</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r>
                        <a:rPr kumimoji="1" lang="en-US" altLang="ja-JP" sz="900" dirty="0">
                          <a:latin typeface="HGPｺﾞｼｯｸM" panose="020B0600000000000000" pitchFamily="50" charset="-128"/>
                          <a:ea typeface="HGPｺﾞｼｯｸM" panose="020B0600000000000000" pitchFamily="50" charset="-128"/>
                        </a:rPr>
                        <a:t>PFI-BTO</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r>
                        <a:rPr kumimoji="1" lang="en-US" altLang="ja-JP" sz="900" dirty="0">
                          <a:latin typeface="HGPｺﾞｼｯｸM" panose="020B0600000000000000" pitchFamily="50" charset="-128"/>
                          <a:ea typeface="HGPｺﾞｼｯｸM" panose="020B0600000000000000" pitchFamily="50" charset="-128"/>
                        </a:rPr>
                        <a:t>6,726</a:t>
                      </a:r>
                      <a:r>
                        <a:rPr kumimoji="1" lang="ja-JP" altLang="en-US" sz="900" dirty="0">
                          <a:latin typeface="HGPｺﾞｼｯｸM" panose="020B0600000000000000" pitchFamily="50" charset="-128"/>
                          <a:ea typeface="HGPｺﾞｼｯｸM" panose="020B0600000000000000" pitchFamily="50" charset="-128"/>
                        </a:rPr>
                        <a:t>百万</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r>
                        <a:rPr kumimoji="1" lang="ja-JP" altLang="en-US" sz="900" b="1" dirty="0">
                          <a:solidFill>
                            <a:srgbClr val="FF0000"/>
                          </a:solidFill>
                          <a:latin typeface="HGPｺﾞｼｯｸM" panose="020B0600000000000000" pitchFamily="50" charset="-128"/>
                          <a:ea typeface="HGPｺﾞｼｯｸM" panose="020B0600000000000000" pitchFamily="50" charset="-128"/>
                        </a:rPr>
                        <a:t>佐藤工業㈱</a:t>
                      </a:r>
                    </a:p>
                  </a:txBody>
                  <a:tcPr marR="36000" anchor="ctr">
                    <a:solidFill>
                      <a:schemeClr val="accent4">
                        <a:lumMod val="20000"/>
                        <a:lumOff val="80000"/>
                      </a:schemeClr>
                    </a:solidFill>
                  </a:tcPr>
                </a:tc>
                <a:tc>
                  <a:txBody>
                    <a:bodyPr/>
                    <a:lstStyle/>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3</a:t>
                      </a:r>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社</a:t>
                      </a:r>
                      <a:endPar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地域企業</a:t>
                      </a:r>
                      <a:r>
                        <a:rPr kumimoji="1" lang="en-US" altLang="ja-JP" sz="900" b="1" dirty="0">
                          <a:solidFill>
                            <a:srgbClr val="FF0000"/>
                          </a:solidFill>
                          <a:latin typeface="HGPｺﾞｼｯｸM" panose="020B0600000000000000" pitchFamily="50" charset="-128"/>
                          <a:ea typeface="HGPｺﾞｼｯｸM" panose="020B0600000000000000" pitchFamily="50" charset="-128"/>
                        </a:rPr>
                        <a:t>3</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社</a:t>
                      </a: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1</a:t>
                      </a:r>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ｸﾞﾙｰﾌﾟ</a:t>
                      </a:r>
                      <a:endPar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地域企業</a:t>
                      </a:r>
                      <a:r>
                        <a:rPr kumimoji="1" lang="en-US" altLang="ja-JP" sz="900" b="1" dirty="0">
                          <a:solidFill>
                            <a:srgbClr val="FF0000"/>
                          </a:solidFill>
                          <a:latin typeface="HGPｺﾞｼｯｸM" panose="020B0600000000000000" pitchFamily="50" charset="-128"/>
                          <a:ea typeface="HGPｺﾞｼｯｸM" panose="020B0600000000000000" pitchFamily="50" charset="-128"/>
                        </a:rPr>
                        <a:t>1</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ｸﾞﾙｰﾌﾟ</a:t>
                      </a: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txBody>
                  <a:tcPr marL="0" marR="0" anchor="ctr">
                    <a:solidFill>
                      <a:schemeClr val="accent4">
                        <a:lumMod val="20000"/>
                        <a:lumOff val="80000"/>
                      </a:schemeClr>
                    </a:solidFill>
                  </a:tcPr>
                </a:tc>
                <a:extLst>
                  <a:ext uri="{0D108BD9-81ED-4DB2-BD59-A6C34878D82A}">
                    <a16:rowId xmlns:a16="http://schemas.microsoft.com/office/drawing/2014/main" val="10010"/>
                  </a:ext>
                </a:extLst>
              </a:tr>
              <a:tr h="526334">
                <a:tc>
                  <a:txBody>
                    <a:bodyPr/>
                    <a:lstStyle/>
                    <a:p>
                      <a:pPr algn="ctr"/>
                      <a:r>
                        <a:rPr kumimoji="1" lang="en-US" altLang="ja-JP" sz="900" dirty="0">
                          <a:latin typeface="HGPｺﾞｼｯｸM" panose="020B0600000000000000" pitchFamily="50" charset="-128"/>
                          <a:ea typeface="HGPｺﾞｼｯｸM" panose="020B0600000000000000" pitchFamily="50" charset="-128"/>
                        </a:rPr>
                        <a:t>11</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0" marR="0" anchor="ctr">
                    <a:solidFill>
                      <a:schemeClr val="accent4">
                        <a:lumMod val="40000"/>
                        <a:lumOff val="60000"/>
                      </a:schemeClr>
                    </a:solidFill>
                  </a:tcPr>
                </a:tc>
                <a:tc>
                  <a:txBody>
                    <a:bodyPr/>
                    <a:lstStyle/>
                    <a:p>
                      <a:pPr algn="ctr"/>
                      <a:r>
                        <a:rPr kumimoji="1" lang="en-US" altLang="ja-JP" sz="900" dirty="0">
                          <a:latin typeface="HGPｺﾞｼｯｸM" panose="020B0600000000000000" pitchFamily="50" charset="-128"/>
                          <a:ea typeface="HGPｺﾞｼｯｸM" panose="020B0600000000000000" pitchFamily="50" charset="-128"/>
                        </a:rPr>
                        <a:t>2019.5</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72000" marR="72000" anchor="ctr">
                    <a:solidFill>
                      <a:schemeClr val="accent4">
                        <a:lumMod val="40000"/>
                        <a:lumOff val="60000"/>
                      </a:schemeClr>
                    </a:solidFill>
                  </a:tcPr>
                </a:tc>
                <a:tc>
                  <a:txBody>
                    <a:bodyPr/>
                    <a:lstStyle/>
                    <a:p>
                      <a:r>
                        <a:rPr kumimoji="1" lang="ja-JP" altLang="en-US" sz="900" dirty="0">
                          <a:latin typeface="HGPｺﾞｼｯｸM" panose="020B0600000000000000" pitchFamily="50" charset="-128"/>
                          <a:ea typeface="HGPｺﾞｼｯｸM" panose="020B0600000000000000" pitchFamily="50" charset="-128"/>
                        </a:rPr>
                        <a:t>富山市中規模ホール整備官民連携事業</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r>
                        <a:rPr kumimoji="1" lang="ja-JP" altLang="en-US" sz="900" dirty="0">
                          <a:latin typeface="HGPｺﾞｼｯｸM" panose="020B0600000000000000" pitchFamily="50" charset="-128"/>
                          <a:ea typeface="HGPｺﾞｼｯｸM" panose="020B0600000000000000" pitchFamily="50" charset="-128"/>
                        </a:rPr>
                        <a:t>・</a:t>
                      </a:r>
                      <a:r>
                        <a:rPr kumimoji="1" lang="en-US" altLang="ja-JP" sz="900" dirty="0">
                          <a:latin typeface="HGPｺﾞｼｯｸM" panose="020B0600000000000000" pitchFamily="50" charset="-128"/>
                          <a:ea typeface="HGPｺﾞｼｯｸM" panose="020B0600000000000000" pitchFamily="50" charset="-128"/>
                        </a:rPr>
                        <a:t>PFI-BTO</a:t>
                      </a:r>
                    </a:p>
                    <a:p>
                      <a:r>
                        <a:rPr kumimoji="1" lang="ja-JP" altLang="en-US" sz="900" dirty="0">
                          <a:latin typeface="HGPｺﾞｼｯｸM" panose="020B0600000000000000" pitchFamily="50" charset="-128"/>
                          <a:ea typeface="HGPｺﾞｼｯｸM" panose="020B0600000000000000" pitchFamily="50" charset="-128"/>
                        </a:rPr>
                        <a:t>・土地売却</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r>
                        <a:rPr kumimoji="1" lang="en-US" altLang="ja-JP" sz="900" dirty="0">
                          <a:latin typeface="HGPｺﾞｼｯｸM" panose="020B0600000000000000" pitchFamily="50" charset="-128"/>
                          <a:ea typeface="HGPｺﾞｼｯｸM" panose="020B0600000000000000" pitchFamily="50" charset="-128"/>
                        </a:rPr>
                        <a:t>6,987</a:t>
                      </a:r>
                      <a:r>
                        <a:rPr kumimoji="1" lang="ja-JP" altLang="en-US" sz="900" dirty="0">
                          <a:latin typeface="HGPｺﾞｼｯｸM" panose="020B0600000000000000" pitchFamily="50" charset="-128"/>
                          <a:ea typeface="HGPｺﾞｼｯｸM" panose="020B0600000000000000" pitchFamily="50" charset="-128"/>
                        </a:rPr>
                        <a:t>百万</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a:solidFill>
                            <a:srgbClr val="FF0000"/>
                          </a:solidFill>
                          <a:latin typeface="HGPｺﾞｼｯｸM" panose="020B0600000000000000" pitchFamily="50" charset="-128"/>
                          <a:ea typeface="HGPｺﾞｼｯｸM" panose="020B0600000000000000" pitchFamily="50" charset="-128"/>
                        </a:rPr>
                        <a:t>佐藤工業㈱</a:t>
                      </a:r>
                      <a:endParaRPr kumimoji="1" lang="en-US" altLang="ja-JP" sz="900" b="1" dirty="0">
                        <a:solidFill>
                          <a:srgbClr val="FF0000"/>
                        </a:solidFill>
                        <a:latin typeface="HGPｺﾞｼｯｸM" panose="020B0600000000000000" pitchFamily="50" charset="-128"/>
                        <a:ea typeface="HGPｺﾞｼｯｸM" panose="020B0600000000000000"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900" b="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民間付帯事業： 大和ハウス工業㈱</a:t>
                      </a:r>
                    </a:p>
                  </a:txBody>
                  <a:tcPr marR="36000" anchor="ctr">
                    <a:solidFill>
                      <a:schemeClr val="accent4">
                        <a:lumMod val="40000"/>
                        <a:lumOff val="60000"/>
                      </a:schemeClr>
                    </a:solidFill>
                  </a:tcPr>
                </a:tc>
                <a:tc>
                  <a:txBody>
                    <a:bodyPr/>
                    <a:lstStyle/>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1</a:t>
                      </a:r>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社</a:t>
                      </a:r>
                      <a:endPar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地域企業</a:t>
                      </a:r>
                      <a:r>
                        <a:rPr kumimoji="1" lang="en-US" altLang="ja-JP" sz="9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1</a:t>
                      </a:r>
                      <a:r>
                        <a:rPr kumimoji="1" lang="ja-JP" altLang="en-US" sz="9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社</a:t>
                      </a:r>
                      <a:r>
                        <a:rPr kumimoji="1" lang="ja-JP" altLang="en-US" sz="90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rPr>
                        <a:t>）</a:t>
                      </a:r>
                      <a:endParaRPr kumimoji="1" lang="en-US" altLang="ja-JP" sz="900" b="0" i="0" u="none" strike="noStrike" kern="1200" cap="none" spc="0" normalizeH="0" baseline="0" noProof="0" dirty="0">
                        <a:ln>
                          <a:noFill/>
                        </a:ln>
                        <a:solidFill>
                          <a:schemeClr val="tx1"/>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協力企業</a:t>
                      </a:r>
                      <a:r>
                        <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8</a:t>
                      </a:r>
                      <a:r>
                        <a:rPr kumimoji="1" lang="ja-JP" altLang="en-US"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社</a:t>
                      </a:r>
                      <a:endPar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endParaRPr>
                    </a:p>
                  </a:txBody>
                  <a:tcPr marR="36000"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2</a:t>
                      </a:r>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グループ</a:t>
                      </a:r>
                      <a:endPar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地域企業</a:t>
                      </a:r>
                      <a:r>
                        <a:rPr kumimoji="1" lang="en-US" altLang="ja-JP" sz="900" b="1" dirty="0">
                          <a:solidFill>
                            <a:srgbClr val="FF0000"/>
                          </a:solidFill>
                          <a:latin typeface="HGPｺﾞｼｯｸM" panose="020B0600000000000000" pitchFamily="50" charset="-128"/>
                          <a:ea typeface="HGPｺﾞｼｯｸM" panose="020B0600000000000000" pitchFamily="50" charset="-128"/>
                        </a:rPr>
                        <a:t>1</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ｸﾞﾙｰﾌﾟ</a:t>
                      </a: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txBody>
                  <a:tcPr marR="36000" anchor="ctr">
                    <a:solidFill>
                      <a:schemeClr val="accent4">
                        <a:lumMod val="40000"/>
                        <a:lumOff val="60000"/>
                      </a:schemeClr>
                    </a:solidFill>
                  </a:tcPr>
                </a:tc>
                <a:extLst>
                  <a:ext uri="{0D108BD9-81ED-4DB2-BD59-A6C34878D82A}">
                    <a16:rowId xmlns:a16="http://schemas.microsoft.com/office/drawing/2014/main" val="2105342236"/>
                  </a:ext>
                </a:extLst>
              </a:tr>
              <a:tr h="378960">
                <a:tc>
                  <a:txBody>
                    <a:bodyPr/>
                    <a:lstStyle/>
                    <a:p>
                      <a:pPr algn="ctr"/>
                      <a:r>
                        <a:rPr kumimoji="1" lang="en-US" altLang="ja-JP" sz="900" b="0" dirty="0">
                          <a:solidFill>
                            <a:schemeClr val="dk1"/>
                          </a:solidFill>
                          <a:latin typeface="HGPｺﾞｼｯｸM" panose="020B0600000000000000" pitchFamily="50" charset="-128"/>
                          <a:ea typeface="HGPｺﾞｼｯｸM" panose="020B0600000000000000" pitchFamily="50" charset="-128"/>
                        </a:rPr>
                        <a:t>12</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0" marR="0" anchor="ctr">
                    <a:solidFill>
                      <a:schemeClr val="accent4">
                        <a:lumMod val="20000"/>
                        <a:lumOff val="80000"/>
                      </a:schemeClr>
                    </a:solidFill>
                  </a:tcPr>
                </a:tc>
                <a:tc>
                  <a:txBody>
                    <a:bodyPr/>
                    <a:lstStyle/>
                    <a:p>
                      <a:pPr algn="ctr"/>
                      <a:r>
                        <a:rPr kumimoji="1" lang="en-US" altLang="ja-JP" sz="900" dirty="0">
                          <a:latin typeface="HGPｺﾞｼｯｸM" panose="020B0600000000000000" pitchFamily="50" charset="-128"/>
                          <a:ea typeface="HGPｺﾞｼｯｸM" panose="020B0600000000000000" pitchFamily="50" charset="-128"/>
                        </a:rPr>
                        <a:t>2020.5</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72000" marR="72000" anchor="ctr">
                    <a:solidFill>
                      <a:schemeClr val="accent4">
                        <a:lumMod val="20000"/>
                        <a:lumOff val="80000"/>
                      </a:schemeClr>
                    </a:solidFill>
                  </a:tcPr>
                </a:tc>
                <a:tc>
                  <a:txBody>
                    <a:bodyPr/>
                    <a:lstStyle/>
                    <a:p>
                      <a:r>
                        <a:rPr kumimoji="1" lang="ja-JP" altLang="en-US" sz="900" dirty="0">
                          <a:latin typeface="HGPｺﾞｼｯｸM" panose="020B0600000000000000" pitchFamily="50" charset="-128"/>
                          <a:ea typeface="HGPｺﾞｼｯｸM" panose="020B0600000000000000" pitchFamily="50" charset="-128"/>
                        </a:rPr>
                        <a:t>大沢野地域複合施設整備事業</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HGPｺﾞｼｯｸM" panose="020B0600000000000000" pitchFamily="50" charset="-128"/>
                          <a:ea typeface="HGPｺﾞｼｯｸM" panose="020B0600000000000000" pitchFamily="50" charset="-128"/>
                        </a:rPr>
                        <a:t>・</a:t>
                      </a:r>
                      <a:r>
                        <a:rPr kumimoji="1" lang="en-US" altLang="ja-JP" sz="900" dirty="0">
                          <a:latin typeface="HGPｺﾞｼｯｸM" panose="020B0600000000000000" pitchFamily="50" charset="-128"/>
                          <a:ea typeface="HGPｺﾞｼｯｸM" panose="020B0600000000000000" pitchFamily="50" charset="-128"/>
                        </a:rPr>
                        <a:t>PFI-BTO</a:t>
                      </a:r>
                      <a:endPar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r>
                        <a:rPr kumimoji="1" lang="en-US" altLang="ja-JP" sz="900" dirty="0">
                          <a:latin typeface="HGPｺﾞｼｯｸM" panose="020B0600000000000000" pitchFamily="50" charset="-128"/>
                          <a:ea typeface="HGPｺﾞｼｯｸM" panose="020B0600000000000000" pitchFamily="50" charset="-128"/>
                        </a:rPr>
                        <a:t>3,587</a:t>
                      </a:r>
                      <a:r>
                        <a:rPr kumimoji="1" lang="ja-JP" altLang="en-US" sz="900" dirty="0">
                          <a:latin typeface="HGPｺﾞｼｯｸM" panose="020B0600000000000000" pitchFamily="50" charset="-128"/>
                          <a:ea typeface="HGPｺﾞｼｯｸM" panose="020B0600000000000000" pitchFamily="50" charset="-128"/>
                        </a:rPr>
                        <a:t>百万</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HGPｺﾞｼｯｸM" panose="020B0600000000000000" pitchFamily="50" charset="-128"/>
                          <a:ea typeface="HGPｺﾞｼｯｸM" panose="020B0600000000000000" pitchFamily="50" charset="-128"/>
                        </a:rPr>
                        <a:t>清水建設㈱</a:t>
                      </a:r>
                    </a:p>
                  </a:txBody>
                  <a:tcPr marR="36000"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3</a:t>
                      </a:r>
                      <a:r>
                        <a:rPr kumimoji="1" lang="ja-JP" altLang="en-US"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社</a:t>
                      </a:r>
                      <a:endPar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地域企業</a:t>
                      </a:r>
                      <a:r>
                        <a:rPr kumimoji="1" lang="en-US" altLang="ja-JP" sz="9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3</a:t>
                      </a:r>
                      <a:r>
                        <a:rPr kumimoji="1" lang="ja-JP" altLang="en-US" sz="9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社</a:t>
                      </a:r>
                      <a:r>
                        <a:rPr kumimoji="1" lang="ja-JP" altLang="en-US"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a:t>
                      </a:r>
                      <a:endPar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endParaRPr>
                    </a:p>
                  </a:txBody>
                  <a:tcPr marR="36000"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4</a:t>
                      </a:r>
                      <a:r>
                        <a:rPr kumimoji="1" lang="ja-JP" altLang="en-US" sz="900" dirty="0">
                          <a:latin typeface="HGPｺﾞｼｯｸM" panose="020B0600000000000000" pitchFamily="50" charset="-128"/>
                          <a:ea typeface="HGPｺﾞｼｯｸM" panose="020B0600000000000000" pitchFamily="50" charset="-128"/>
                        </a:rPr>
                        <a:t>グループ</a:t>
                      </a:r>
                      <a:endParaRPr kumimoji="1" lang="en-US" altLang="ja-JP" sz="900" dirty="0">
                        <a:latin typeface="HGPｺﾞｼｯｸM" panose="020B0600000000000000" pitchFamily="50" charset="-128"/>
                        <a:ea typeface="HGPｺﾞｼｯｸM" panose="020B06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地域企業</a:t>
                      </a:r>
                      <a:r>
                        <a:rPr kumimoji="1" lang="en-US" altLang="ja-JP" sz="900" b="1" dirty="0">
                          <a:solidFill>
                            <a:srgbClr val="FF0000"/>
                          </a:solidFill>
                          <a:latin typeface="HGPｺﾞｼｯｸM" panose="020B0600000000000000" pitchFamily="50" charset="-128"/>
                          <a:ea typeface="HGPｺﾞｼｯｸM" panose="020B0600000000000000" pitchFamily="50" charset="-128"/>
                        </a:rPr>
                        <a:t>1</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ｸﾞﾙｰﾌﾟ</a:t>
                      </a: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txBody>
                  <a:tcPr marR="36000" anchor="ctr">
                    <a:solidFill>
                      <a:schemeClr val="accent4">
                        <a:lumMod val="20000"/>
                        <a:lumOff val="80000"/>
                      </a:schemeClr>
                    </a:solidFill>
                  </a:tcPr>
                </a:tc>
                <a:extLst>
                  <a:ext uri="{0D108BD9-81ED-4DB2-BD59-A6C34878D82A}">
                    <a16:rowId xmlns:a16="http://schemas.microsoft.com/office/drawing/2014/main" val="4074850384"/>
                  </a:ext>
                </a:extLst>
              </a:tr>
              <a:tr h="378960">
                <a:tc>
                  <a:txBody>
                    <a:bodyPr/>
                    <a:lstStyle/>
                    <a:p>
                      <a:pPr algn="ctr"/>
                      <a:r>
                        <a:rPr kumimoji="1" lang="en-US" altLang="ja-JP" sz="900" b="0" dirty="0">
                          <a:solidFill>
                            <a:schemeClr val="dk1"/>
                          </a:solidFill>
                          <a:latin typeface="HGPｺﾞｼｯｸM" panose="020B0600000000000000" pitchFamily="50" charset="-128"/>
                          <a:ea typeface="HGPｺﾞｼｯｸM" panose="020B0600000000000000" pitchFamily="50" charset="-128"/>
                        </a:rPr>
                        <a:t>13</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0" marR="0" anchor="ctr">
                    <a:solidFill>
                      <a:schemeClr val="accent4">
                        <a:lumMod val="40000"/>
                        <a:lumOff val="60000"/>
                      </a:schemeClr>
                    </a:solidFill>
                  </a:tcPr>
                </a:tc>
                <a:tc>
                  <a:txBody>
                    <a:bodyPr/>
                    <a:lstStyle/>
                    <a:p>
                      <a:pPr algn="ctr"/>
                      <a:r>
                        <a:rPr kumimoji="1" lang="en-US" altLang="ja-JP" sz="900" dirty="0">
                          <a:latin typeface="HGPｺﾞｼｯｸM" panose="020B0600000000000000" pitchFamily="50" charset="-128"/>
                          <a:ea typeface="HGPｺﾞｼｯｸM" panose="020B0600000000000000" pitchFamily="50" charset="-128"/>
                        </a:rPr>
                        <a:t>2020.7</a:t>
                      </a:r>
                      <a:endPar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72000" marR="72000" anchor="ctr">
                    <a:solidFill>
                      <a:schemeClr val="accent4">
                        <a:lumMod val="40000"/>
                        <a:lumOff val="60000"/>
                      </a:schemeClr>
                    </a:solidFill>
                  </a:tcPr>
                </a:tc>
                <a:tc>
                  <a:txBody>
                    <a:bodyPr/>
                    <a:lstStyle/>
                    <a:p>
                      <a:r>
                        <a:rPr kumimoji="1" lang="ja-JP" altLang="en-US" sz="900" dirty="0">
                          <a:latin typeface="HGPｺﾞｼｯｸM" panose="020B0600000000000000" pitchFamily="50" charset="-128"/>
                          <a:ea typeface="HGPｺﾞｼｯｸM" panose="020B0600000000000000" pitchFamily="50" charset="-128"/>
                        </a:rPr>
                        <a:t>富山市公設卸売市場再整備事業</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r>
                        <a:rPr kumimoji="1" lang="ja-JP" altLang="en-US" sz="900" dirty="0">
                          <a:latin typeface="HGPｺﾞｼｯｸM" panose="020B0600000000000000" pitchFamily="50" charset="-128"/>
                          <a:ea typeface="HGPｺﾞｼｯｸM" panose="020B0600000000000000" pitchFamily="50" charset="-128"/>
                        </a:rPr>
                        <a:t>・定期借家</a:t>
                      </a:r>
                      <a:endParaRPr kumimoji="1" lang="en-US" altLang="ja-JP" sz="900" dirty="0">
                        <a:latin typeface="HGPｺﾞｼｯｸM" panose="020B0600000000000000" pitchFamily="50" charset="-128"/>
                        <a:ea typeface="HGPｺﾞｼｯｸM" panose="020B0600000000000000" pitchFamily="50" charset="-128"/>
                      </a:endParaRPr>
                    </a:p>
                    <a:p>
                      <a:r>
                        <a:rPr kumimoji="1" lang="ja-JP" altLang="en-US" sz="900" dirty="0">
                          <a:latin typeface="HGPｺﾞｼｯｸM" panose="020B0600000000000000" pitchFamily="50" charset="-128"/>
                          <a:ea typeface="HGPｺﾞｼｯｸM" panose="020B0600000000000000" pitchFamily="50" charset="-128"/>
                        </a:rPr>
                        <a:t>・定期借地</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12,417</a:t>
                      </a:r>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百万</a:t>
                      </a:r>
                    </a:p>
                  </a:txBody>
                  <a:tcPr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solidFill>
                          <a:latin typeface="HGPｺﾞｼｯｸM" panose="020B0600000000000000" pitchFamily="50" charset="-128"/>
                          <a:ea typeface="HGPｺﾞｼｯｸM" panose="020B0600000000000000" pitchFamily="50" charset="-128"/>
                        </a:rPr>
                        <a:t>大和ハウス工業</a:t>
                      </a:r>
                    </a:p>
                  </a:txBody>
                  <a:tcPr marR="36000"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7</a:t>
                      </a:r>
                      <a:r>
                        <a:rPr kumimoji="1" lang="ja-JP" altLang="en-US"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社</a:t>
                      </a:r>
                      <a:endPar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地域企業</a:t>
                      </a:r>
                      <a:r>
                        <a:rPr kumimoji="1" lang="en-US" altLang="ja-JP" sz="9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5</a:t>
                      </a:r>
                      <a:r>
                        <a:rPr kumimoji="1" lang="ja-JP" altLang="en-US" sz="9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社</a:t>
                      </a:r>
                      <a:r>
                        <a:rPr kumimoji="1" lang="ja-JP" altLang="en-US"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a:t>
                      </a:r>
                      <a:endPar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endParaRPr>
                    </a:p>
                  </a:txBody>
                  <a:tcPr marR="36000"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1</a:t>
                      </a:r>
                      <a:r>
                        <a:rPr kumimoji="1" lang="ja-JP" altLang="en-US" sz="900" dirty="0">
                          <a:latin typeface="HGPｺﾞｼｯｸM" panose="020B0600000000000000" pitchFamily="50" charset="-128"/>
                          <a:ea typeface="HGPｺﾞｼｯｸM" panose="020B0600000000000000" pitchFamily="50" charset="-128"/>
                        </a:rPr>
                        <a:t>グループ</a:t>
                      </a:r>
                      <a:endParaRPr kumimoji="1" lang="en-US" altLang="ja-JP" sz="900" dirty="0">
                        <a:latin typeface="HGPｺﾞｼｯｸM" panose="020B0600000000000000" pitchFamily="50" charset="-128"/>
                        <a:ea typeface="HGPｺﾞｼｯｸM" panose="020B0600000000000000" pitchFamily="50" charset="-128"/>
                      </a:endParaRPr>
                    </a:p>
                  </a:txBody>
                  <a:tcPr marR="36000" anchor="ctr">
                    <a:solidFill>
                      <a:schemeClr val="accent4">
                        <a:lumMod val="40000"/>
                        <a:lumOff val="60000"/>
                      </a:schemeClr>
                    </a:solidFill>
                  </a:tcPr>
                </a:tc>
                <a:extLst>
                  <a:ext uri="{0D108BD9-81ED-4DB2-BD59-A6C34878D82A}">
                    <a16:rowId xmlns:a16="http://schemas.microsoft.com/office/drawing/2014/main" val="217153458"/>
                  </a:ext>
                </a:extLst>
              </a:tr>
              <a:tr h="378960">
                <a:tc>
                  <a:txBody>
                    <a:bodyPr/>
                    <a:lstStyle/>
                    <a:p>
                      <a:pPr algn="ctr"/>
                      <a:r>
                        <a:rPr kumimoji="1" lang="en-US" altLang="ja-JP" sz="900" b="0" dirty="0">
                          <a:solidFill>
                            <a:schemeClr val="dk1"/>
                          </a:solidFill>
                          <a:latin typeface="HGPｺﾞｼｯｸM" panose="020B0600000000000000" pitchFamily="50" charset="-128"/>
                          <a:ea typeface="HGPｺﾞｼｯｸM" panose="020B0600000000000000" pitchFamily="50" charset="-128"/>
                        </a:rPr>
                        <a:t>14</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0" marR="0" anchor="ctr">
                    <a:solidFill>
                      <a:schemeClr val="accent4">
                        <a:lumMod val="20000"/>
                        <a:lumOff val="80000"/>
                      </a:schemeClr>
                    </a:solidFill>
                  </a:tcPr>
                </a:tc>
                <a:tc>
                  <a:txBody>
                    <a:bodyPr/>
                    <a:lstStyle/>
                    <a:p>
                      <a:pPr algn="ctr"/>
                      <a:r>
                        <a:rPr kumimoji="1" lang="en-US" altLang="ja-JP" sz="900" dirty="0">
                          <a:latin typeface="HGPｺﾞｼｯｸM" panose="020B0600000000000000" pitchFamily="50" charset="-128"/>
                          <a:ea typeface="HGPｺﾞｼｯｸM" panose="020B0600000000000000" pitchFamily="50" charset="-128"/>
                        </a:rPr>
                        <a:t>2020.8</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72000" marR="72000" anchor="ctr">
                    <a:solidFill>
                      <a:schemeClr val="accent4">
                        <a:lumMod val="20000"/>
                        <a:lumOff val="80000"/>
                      </a:schemeClr>
                    </a:solidFill>
                  </a:tcPr>
                </a:tc>
                <a:tc>
                  <a:txBody>
                    <a:bodyPr/>
                    <a:lstStyle/>
                    <a:p>
                      <a:r>
                        <a:rPr kumimoji="1" lang="ja-JP" altLang="en-US" sz="900" dirty="0">
                          <a:latin typeface="HGPｺﾞｼｯｸM" panose="020B0600000000000000" pitchFamily="50" charset="-128"/>
                          <a:ea typeface="HGPｺﾞｼｯｸM" panose="020B0600000000000000" pitchFamily="50" charset="-128"/>
                        </a:rPr>
                        <a:t>大山地域複合施設整備事業</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a:latin typeface="HGPｺﾞｼｯｸM" panose="020B0600000000000000" pitchFamily="50" charset="-128"/>
                          <a:ea typeface="HGPｺﾞｼｯｸM" panose="020B0600000000000000" pitchFamily="50" charset="-128"/>
                        </a:rPr>
                        <a:t>・</a:t>
                      </a:r>
                      <a:r>
                        <a:rPr kumimoji="1" lang="en-US" altLang="ja-JP" sz="900" dirty="0">
                          <a:latin typeface="HGPｺﾞｼｯｸM" panose="020B0600000000000000" pitchFamily="50" charset="-128"/>
                          <a:ea typeface="HGPｺﾞｼｯｸM" panose="020B0600000000000000" pitchFamily="50" charset="-128"/>
                        </a:rPr>
                        <a:t>PFI-BTO</a:t>
                      </a:r>
                      <a:endPar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r>
                        <a:rPr kumimoji="1" lang="en-US" altLang="ja-JP" sz="900" dirty="0">
                          <a:latin typeface="HGPｺﾞｼｯｸM" panose="020B0600000000000000" pitchFamily="50" charset="-128"/>
                          <a:ea typeface="HGPｺﾞｼｯｸM" panose="020B0600000000000000" pitchFamily="50" charset="-128"/>
                        </a:rPr>
                        <a:t>2,127</a:t>
                      </a:r>
                      <a:r>
                        <a:rPr kumimoji="1" lang="ja-JP" altLang="en-US" sz="900" dirty="0">
                          <a:latin typeface="HGPｺﾞｼｯｸM" panose="020B0600000000000000" pitchFamily="50" charset="-128"/>
                          <a:ea typeface="HGPｺﾞｼｯｸM" panose="020B0600000000000000" pitchFamily="50" charset="-128"/>
                        </a:rPr>
                        <a:t>百万</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anchor="ct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a:solidFill>
                            <a:srgbClr val="FF0000"/>
                          </a:solidFill>
                          <a:latin typeface="HGPｺﾞｼｯｸM" panose="020B0600000000000000" pitchFamily="50" charset="-128"/>
                          <a:ea typeface="HGPｺﾞｼｯｸM" panose="020B0600000000000000" pitchFamily="50" charset="-128"/>
                        </a:rPr>
                        <a:t>スター総合建設㈱</a:t>
                      </a:r>
                    </a:p>
                  </a:txBody>
                  <a:tcPr marR="36000"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2</a:t>
                      </a:r>
                      <a:r>
                        <a:rPr kumimoji="1" lang="ja-JP" altLang="en-US"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社</a:t>
                      </a:r>
                      <a:endPar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地域企業</a:t>
                      </a:r>
                      <a:r>
                        <a:rPr kumimoji="1" lang="en-US" altLang="ja-JP" sz="9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2</a:t>
                      </a:r>
                      <a:r>
                        <a:rPr kumimoji="1" lang="ja-JP" altLang="en-US" sz="9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社</a:t>
                      </a:r>
                      <a:r>
                        <a:rPr kumimoji="1" lang="ja-JP" altLang="en-US"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a:t>
                      </a:r>
                      <a:endPar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endParaRPr>
                    </a:p>
                  </a:txBody>
                  <a:tcPr marR="36000" anchor="ctr">
                    <a:solidFill>
                      <a:schemeClr val="accent4">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1</a:t>
                      </a:r>
                      <a:r>
                        <a:rPr kumimoji="1" lang="ja-JP" altLang="en-US" sz="900" dirty="0">
                          <a:latin typeface="HGPｺﾞｼｯｸM" panose="020B0600000000000000" pitchFamily="50" charset="-128"/>
                          <a:ea typeface="HGPｺﾞｼｯｸM" panose="020B0600000000000000" pitchFamily="50" charset="-128"/>
                        </a:rPr>
                        <a:t>グループ</a:t>
                      </a:r>
                      <a:endParaRPr kumimoji="1" lang="en-US" altLang="ja-JP" sz="900" dirty="0">
                        <a:latin typeface="HGPｺﾞｼｯｸM" panose="020B0600000000000000" pitchFamily="50" charset="-128"/>
                        <a:ea typeface="HGPｺﾞｼｯｸM" panose="020B06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地域企業</a:t>
                      </a:r>
                      <a:r>
                        <a:rPr kumimoji="1" lang="en-US" altLang="ja-JP" sz="900" b="1" dirty="0">
                          <a:solidFill>
                            <a:srgbClr val="FF0000"/>
                          </a:solidFill>
                          <a:latin typeface="HGPｺﾞｼｯｸM" panose="020B0600000000000000" pitchFamily="50" charset="-128"/>
                          <a:ea typeface="HGPｺﾞｼｯｸM" panose="020B0600000000000000" pitchFamily="50" charset="-128"/>
                        </a:rPr>
                        <a:t>1</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ｸﾞﾙｰﾌﾟ</a:t>
                      </a: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txBody>
                  <a:tcPr marR="36000" anchor="ctr">
                    <a:solidFill>
                      <a:schemeClr val="accent4">
                        <a:lumMod val="20000"/>
                        <a:lumOff val="80000"/>
                      </a:schemeClr>
                    </a:solidFill>
                  </a:tcPr>
                </a:tc>
                <a:extLst>
                  <a:ext uri="{0D108BD9-81ED-4DB2-BD59-A6C34878D82A}">
                    <a16:rowId xmlns:a16="http://schemas.microsoft.com/office/drawing/2014/main" val="1849393832"/>
                  </a:ext>
                </a:extLst>
              </a:tr>
              <a:tr h="492166">
                <a:tc>
                  <a:txBody>
                    <a:bodyPr/>
                    <a:lstStyle/>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15</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0" marR="0" anchor="ctr">
                    <a:solidFill>
                      <a:schemeClr val="accent4">
                        <a:lumMod val="40000"/>
                        <a:lumOff val="60000"/>
                      </a:schemeClr>
                    </a:solidFill>
                  </a:tcPr>
                </a:tc>
                <a:tc>
                  <a:txBody>
                    <a:bodyPr/>
                    <a:lstStyle/>
                    <a:p>
                      <a:pPr algn="ct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2022.9</a:t>
                      </a:r>
                      <a:endPar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72000" marR="72000" anchor="ctr">
                    <a:solidFill>
                      <a:schemeClr val="accent4">
                        <a:lumMod val="40000"/>
                        <a:lumOff val="60000"/>
                      </a:schemeClr>
                    </a:solidFill>
                  </a:tcPr>
                </a:tc>
                <a:tc>
                  <a:txBody>
                    <a:bodyPr/>
                    <a:lstStyle/>
                    <a:p>
                      <a:pPr marL="0" marR="0" indent="0" algn="l" defTabSz="742950" rtl="0" eaLnBrk="1" fontAlgn="auto" latinLnBrk="0" hangingPunct="1">
                        <a:lnSpc>
                          <a:spcPct val="100000"/>
                        </a:lnSpc>
                        <a:spcBef>
                          <a:spcPts val="0"/>
                        </a:spcBef>
                        <a:spcAft>
                          <a:spcPts val="0"/>
                        </a:spcAft>
                        <a:buClrTx/>
                        <a:buSzTx/>
                        <a:buFontTx/>
                        <a:buNone/>
                        <a:tabLst/>
                        <a:defRPr/>
                      </a:pPr>
                      <a:r>
                        <a:rPr lang="ja-JP" altLang="en-US" sz="900" u="none" strike="noStrike" dirty="0">
                          <a:effectLst/>
                          <a:latin typeface="HGPｺﾞｼｯｸM" panose="020B0600000000000000" pitchFamily="50" charset="-128"/>
                          <a:ea typeface="HGPｺﾞｼｯｸM" panose="020B0600000000000000" pitchFamily="50" charset="-128"/>
                        </a:rPr>
                        <a:t>（仮称）水橋地区義務教育学校整備事業</a:t>
                      </a:r>
                      <a:endParaRPr lang="zh-TW" altLang="en-US" sz="900" b="0" i="0" u="none" strike="noStrike" dirty="0">
                        <a:solidFill>
                          <a:schemeClr val="tx1"/>
                        </a:solidFill>
                        <a:effectLst/>
                        <a:latin typeface="HGPｺﾞｼｯｸM" panose="020B0600000000000000" pitchFamily="50" charset="-128"/>
                        <a:ea typeface="HGPｺﾞｼｯｸM" panose="020B0600000000000000" pitchFamily="50" charset="-128"/>
                      </a:endParaRPr>
                    </a:p>
                  </a:txBody>
                  <a:tcPr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PFI-BTO</a:t>
                      </a:r>
                    </a:p>
                  </a:txBody>
                  <a:tcPr anchor="ctr">
                    <a:solidFill>
                      <a:schemeClr val="accent4">
                        <a:lumMod val="40000"/>
                        <a:lumOff val="60000"/>
                      </a:schemeClr>
                    </a:solidFill>
                  </a:tcPr>
                </a:tc>
                <a:tc>
                  <a:txBody>
                    <a:bodyPr/>
                    <a:lstStyle/>
                    <a:p>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10,759</a:t>
                      </a:r>
                      <a:r>
                        <a:rPr kumimoji="1" lang="ja-JP" altLang="en-US"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百万円</a:t>
                      </a:r>
                    </a:p>
                  </a:txBody>
                  <a:tcPr anchor="ctr">
                    <a:solidFill>
                      <a:schemeClr val="accent4">
                        <a:lumMod val="40000"/>
                        <a:lumOff val="6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dirty="0">
                          <a:solidFill>
                            <a:srgbClr val="FF0000"/>
                          </a:solidFill>
                          <a:latin typeface="HGPｺﾞｼｯｸM" panose="020B0600000000000000" pitchFamily="50" charset="-128"/>
                          <a:ea typeface="HGPｺﾞｼｯｸM" panose="020B0600000000000000" pitchFamily="50" charset="-128"/>
                        </a:rPr>
                        <a:t>日本海建興㈱</a:t>
                      </a:r>
                      <a:endParaRPr kumimoji="1" lang="en-US" altLang="ja-JP" sz="900" b="1" dirty="0">
                        <a:solidFill>
                          <a:srgbClr val="FF0000"/>
                        </a:solidFill>
                        <a:latin typeface="HGPｺﾞｼｯｸM" panose="020B0600000000000000" pitchFamily="50" charset="-128"/>
                        <a:ea typeface="HGPｺﾞｼｯｸM" panose="020B0600000000000000" pitchFamily="50" charset="-128"/>
                      </a:endParaRPr>
                    </a:p>
                  </a:txBody>
                  <a:tcPr marR="36000"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5</a:t>
                      </a:r>
                      <a:r>
                        <a:rPr kumimoji="1" lang="ja-JP" altLang="en-US"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社</a:t>
                      </a:r>
                      <a:endPar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地域企業</a:t>
                      </a:r>
                      <a:r>
                        <a:rPr kumimoji="1" lang="en-US" altLang="ja-JP" sz="9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5</a:t>
                      </a:r>
                      <a:r>
                        <a:rPr kumimoji="1" lang="ja-JP" altLang="en-US" sz="900" b="1" i="0" u="none" strike="noStrike" kern="1200" cap="none" spc="0" normalizeH="0" baseline="0" noProof="0" dirty="0">
                          <a:ln>
                            <a:noFill/>
                          </a:ln>
                          <a:solidFill>
                            <a:srgbClr val="FF0000"/>
                          </a:solidFill>
                          <a:effectLst/>
                          <a:uLnTx/>
                          <a:uFillTx/>
                          <a:latin typeface="HGPｺﾞｼｯｸM" panose="020B0600000000000000" pitchFamily="50" charset="-128"/>
                          <a:ea typeface="HGPｺﾞｼｯｸM" panose="020B0600000000000000" pitchFamily="50" charset="-128"/>
                          <a:cs typeface="+mn-cs"/>
                        </a:rPr>
                        <a:t>社</a:t>
                      </a:r>
                      <a:r>
                        <a:rPr kumimoji="1" lang="ja-JP" altLang="en-US"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a:t>
                      </a:r>
                      <a:endPar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a:t>
                      </a:r>
                      <a:r>
                        <a:rPr kumimoji="1" lang="ja-JP" altLang="en-US"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協力企業</a:t>
                      </a:r>
                      <a:r>
                        <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1</a:t>
                      </a:r>
                      <a:r>
                        <a:rPr kumimoji="1" lang="ja-JP" altLang="en-US"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rPr>
                        <a:t>社</a:t>
                      </a:r>
                      <a:endParaRPr kumimoji="1" lang="en-US" altLang="ja-JP" sz="900" b="0" i="0" u="none" strike="noStrike" kern="1200" cap="none" spc="0" normalizeH="0" baseline="0" noProof="0" dirty="0">
                        <a:ln>
                          <a:noFill/>
                        </a:ln>
                        <a:solidFill>
                          <a:prstClr val="black">
                            <a:lumMod val="75000"/>
                            <a:lumOff val="25000"/>
                          </a:prstClr>
                        </a:solidFill>
                        <a:effectLst/>
                        <a:uLnTx/>
                        <a:uFillTx/>
                        <a:latin typeface="HGPｺﾞｼｯｸM" panose="020B0600000000000000" pitchFamily="50" charset="-128"/>
                        <a:ea typeface="HGPｺﾞｼｯｸM" panose="020B0600000000000000" pitchFamily="50" charset="-128"/>
                        <a:cs typeface="+mn-cs"/>
                      </a:endParaRPr>
                    </a:p>
                  </a:txBody>
                  <a:tcPr marR="36000" anchor="ctr">
                    <a:solidFill>
                      <a:schemeClr val="accent4">
                        <a:lumMod val="40000"/>
                        <a:lumOff val="6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dirty="0">
                          <a:latin typeface="HGPｺﾞｼｯｸM" panose="020B0600000000000000" pitchFamily="50" charset="-128"/>
                          <a:ea typeface="HGPｺﾞｼｯｸM" panose="020B0600000000000000" pitchFamily="50" charset="-128"/>
                        </a:rPr>
                        <a:t>3</a:t>
                      </a:r>
                      <a:r>
                        <a:rPr kumimoji="1" lang="ja-JP" altLang="en-US" sz="900" dirty="0">
                          <a:latin typeface="HGPｺﾞｼｯｸM" panose="020B0600000000000000" pitchFamily="50" charset="-128"/>
                          <a:ea typeface="HGPｺﾞｼｯｸM" panose="020B0600000000000000" pitchFamily="50" charset="-128"/>
                        </a:rPr>
                        <a:t>グループ</a:t>
                      </a:r>
                      <a:endParaRPr kumimoji="1" lang="en-US" altLang="ja-JP" sz="900" dirty="0">
                        <a:latin typeface="HGPｺﾞｼｯｸM" panose="020B0600000000000000" pitchFamily="50" charset="-128"/>
                        <a:ea typeface="HGPｺﾞｼｯｸM" panose="020B0600000000000000"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地域企業</a:t>
                      </a:r>
                      <a:r>
                        <a:rPr kumimoji="1" lang="en-US" altLang="ja-JP" sz="900" b="1" dirty="0">
                          <a:solidFill>
                            <a:srgbClr val="FF0000"/>
                          </a:solidFill>
                          <a:latin typeface="HGPｺﾞｼｯｸM" panose="020B0600000000000000" pitchFamily="50" charset="-128"/>
                          <a:ea typeface="HGPｺﾞｼｯｸM" panose="020B0600000000000000" pitchFamily="50" charset="-128"/>
                        </a:rPr>
                        <a:t>2</a:t>
                      </a:r>
                      <a:r>
                        <a:rPr kumimoji="1" lang="ja-JP" altLang="en-US" sz="900" b="1" dirty="0">
                          <a:solidFill>
                            <a:srgbClr val="FF0000"/>
                          </a:solidFill>
                          <a:latin typeface="HGPｺﾞｼｯｸM" panose="020B0600000000000000" pitchFamily="50" charset="-128"/>
                          <a:ea typeface="HGPｺﾞｼｯｸM" panose="020B0600000000000000" pitchFamily="50" charset="-128"/>
                        </a:rPr>
                        <a:t>ｸﾞﾙｰﾌﾟ</a:t>
                      </a:r>
                      <a:r>
                        <a:rPr kumimoji="1" lang="en-US" altLang="ja-JP" sz="9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txBody>
                  <a:tcPr marR="36000" anchor="ctr">
                    <a:solidFill>
                      <a:schemeClr val="accent4">
                        <a:lumMod val="40000"/>
                        <a:lumOff val="60000"/>
                      </a:schemeClr>
                    </a:solidFill>
                  </a:tcPr>
                </a:tc>
                <a:extLst>
                  <a:ext uri="{0D108BD9-81ED-4DB2-BD59-A6C34878D82A}">
                    <a16:rowId xmlns:a16="http://schemas.microsoft.com/office/drawing/2014/main" val="3323738421"/>
                  </a:ext>
                </a:extLst>
              </a:tr>
            </a:tbl>
          </a:graphicData>
        </a:graphic>
      </p:graphicFrame>
      <p:cxnSp>
        <p:nvCxnSpPr>
          <p:cNvPr id="5" name="直線コネクタ 4"/>
          <p:cNvCxnSpPr/>
          <p:nvPr/>
        </p:nvCxnSpPr>
        <p:spPr>
          <a:xfrm>
            <a:off x="131929" y="3098372"/>
            <a:ext cx="9636141" cy="9525"/>
          </a:xfrm>
          <a:prstGeom prst="line">
            <a:avLst/>
          </a:prstGeom>
          <a:ln w="38100">
            <a:solidFill>
              <a:srgbClr val="FF0000"/>
            </a:solidFill>
            <a:prstDash val="sysDash"/>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7777778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solidFill>
                  <a:schemeClr val="tx1">
                    <a:lumMod val="75000"/>
                    <a:lumOff val="25000"/>
                  </a:schemeClr>
                </a:solidFill>
              </a:rPr>
              <a:t>これまでの反省から 「より良い官民連携のため」に心がけていること</a:t>
            </a:r>
            <a:endParaRPr kumimoji="1" lang="ja-JP" altLang="en-US" dirty="0">
              <a:solidFill>
                <a:schemeClr val="tx1">
                  <a:lumMod val="75000"/>
                  <a:lumOff val="25000"/>
                </a:schemeClr>
              </a:solidFill>
            </a:endParaRPr>
          </a:p>
        </p:txBody>
      </p:sp>
      <p:sp>
        <p:nvSpPr>
          <p:cNvPr id="3" name="テキスト プレースホルダー 2"/>
          <p:cNvSpPr>
            <a:spLocks noGrp="1"/>
          </p:cNvSpPr>
          <p:nvPr>
            <p:ph type="body" sz="quarter" idx="10"/>
          </p:nvPr>
        </p:nvSpPr>
        <p:spPr>
          <a:xfrm>
            <a:off x="421478" y="802417"/>
            <a:ext cx="8739051" cy="5634477"/>
          </a:xfrm>
        </p:spPr>
        <p:txBody>
          <a:bodyPr>
            <a:noAutofit/>
          </a:bodyPr>
          <a:lstStyle/>
          <a:p>
            <a:pPr marL="0" indent="0">
              <a:lnSpc>
                <a:spcPts val="2400"/>
              </a:lnSpc>
              <a:spcBef>
                <a:spcPts val="0"/>
              </a:spcBef>
              <a:buNone/>
            </a:pPr>
            <a:r>
              <a:rPr kumimoji="1" lang="ja-JP" altLang="en-US" sz="1800" dirty="0">
                <a:solidFill>
                  <a:schemeClr val="tx1">
                    <a:lumMod val="75000"/>
                    <a:lumOff val="25000"/>
                  </a:schemeClr>
                </a:solidFill>
              </a:rPr>
              <a:t>・</a:t>
            </a:r>
            <a:r>
              <a:rPr kumimoji="1" lang="ja-JP" altLang="en-US" sz="1800" b="1" u="sng" dirty="0">
                <a:solidFill>
                  <a:schemeClr val="tx1">
                    <a:lumMod val="75000"/>
                    <a:lumOff val="25000"/>
                  </a:schemeClr>
                </a:solidFill>
                <a:effectLst>
                  <a:outerShdw blurRad="38100" dist="38100" dir="2700000" algn="tl">
                    <a:srgbClr val="000000">
                      <a:alpha val="43137"/>
                    </a:srgbClr>
                  </a:outerShdw>
                </a:effectLst>
              </a:rPr>
              <a:t>コンサル（アドバイザリー）や有識者（第三者委員会等）から意見・情報を得たから大丈夫</a:t>
            </a:r>
            <a:endParaRPr kumimoji="1" lang="en-US" altLang="ja-JP" sz="1800" b="1" u="sng" dirty="0">
              <a:solidFill>
                <a:schemeClr val="tx1">
                  <a:lumMod val="75000"/>
                  <a:lumOff val="25000"/>
                </a:schemeClr>
              </a:solidFill>
              <a:effectLst>
                <a:outerShdw blurRad="38100" dist="38100" dir="2700000" algn="tl">
                  <a:srgbClr val="000000">
                    <a:alpha val="43137"/>
                  </a:srgbClr>
                </a:outerShdw>
              </a:effectLst>
            </a:endParaRPr>
          </a:p>
          <a:p>
            <a:pPr marL="0" indent="0">
              <a:lnSpc>
                <a:spcPts val="2400"/>
              </a:lnSpc>
              <a:spcBef>
                <a:spcPts val="0"/>
              </a:spcBef>
              <a:buNone/>
            </a:pPr>
            <a:r>
              <a:rPr lang="ja-JP" altLang="en-US" sz="1800" dirty="0">
                <a:solidFill>
                  <a:schemeClr val="tx1">
                    <a:lumMod val="75000"/>
                    <a:lumOff val="25000"/>
                  </a:schemeClr>
                </a:solidFill>
              </a:rPr>
              <a:t>　　・・・生きた声が分からない、現実との乖離</a:t>
            </a:r>
            <a:endParaRPr lang="en-US" altLang="ja-JP" sz="1800" dirty="0">
              <a:solidFill>
                <a:schemeClr val="tx1">
                  <a:lumMod val="75000"/>
                  <a:lumOff val="25000"/>
                </a:schemeClr>
              </a:solidFill>
            </a:endParaRPr>
          </a:p>
          <a:p>
            <a:pPr marL="0" indent="0">
              <a:lnSpc>
                <a:spcPts val="2400"/>
              </a:lnSpc>
              <a:spcBef>
                <a:spcPts val="0"/>
              </a:spcBef>
              <a:buNone/>
            </a:pPr>
            <a:r>
              <a:rPr lang="ja-JP" altLang="en-US" sz="1800" dirty="0">
                <a:solidFill>
                  <a:schemeClr val="tx1">
                    <a:lumMod val="75000"/>
                    <a:lumOff val="25000"/>
                  </a:schemeClr>
                </a:solidFill>
              </a:rPr>
              <a:t>　　　　　</a:t>
            </a:r>
            <a:r>
              <a:rPr lang="ja-JP" altLang="en-US" sz="1800" b="1" dirty="0">
                <a:solidFill>
                  <a:srgbClr val="FF4747"/>
                </a:solidFill>
              </a:rPr>
              <a:t>→ これも有力だが、直接、様々なステークホルダーと接触・対話することが必要</a:t>
            </a:r>
            <a:endParaRPr lang="en-US" altLang="ja-JP" sz="1800" b="1" dirty="0">
              <a:solidFill>
                <a:srgbClr val="FF4747"/>
              </a:solidFill>
            </a:endParaRPr>
          </a:p>
          <a:p>
            <a:pPr marL="0" indent="0">
              <a:lnSpc>
                <a:spcPts val="2400"/>
              </a:lnSpc>
              <a:spcBef>
                <a:spcPts val="0"/>
              </a:spcBef>
              <a:buNone/>
            </a:pPr>
            <a:r>
              <a:rPr kumimoji="1" lang="ja-JP" altLang="en-US" sz="1800" dirty="0">
                <a:solidFill>
                  <a:schemeClr val="tx1">
                    <a:lumMod val="75000"/>
                    <a:lumOff val="25000"/>
                  </a:schemeClr>
                </a:solidFill>
              </a:rPr>
              <a:t>・</a:t>
            </a:r>
            <a:r>
              <a:rPr kumimoji="1" lang="ja-JP" altLang="en-US" sz="1800" b="1" u="sng" dirty="0">
                <a:solidFill>
                  <a:schemeClr val="tx1">
                    <a:lumMod val="75000"/>
                    <a:lumOff val="25000"/>
                  </a:schemeClr>
                </a:solidFill>
                <a:effectLst>
                  <a:outerShdw blurRad="38100" dist="38100" dir="2700000" algn="tl">
                    <a:srgbClr val="000000">
                      <a:alpha val="43137"/>
                    </a:srgbClr>
                  </a:outerShdw>
                </a:effectLst>
              </a:rPr>
              <a:t>事業手法が最優先</a:t>
            </a:r>
            <a:endParaRPr kumimoji="1" lang="en-US" altLang="ja-JP" sz="1800" b="1" u="sng" dirty="0">
              <a:solidFill>
                <a:schemeClr val="tx1">
                  <a:lumMod val="75000"/>
                  <a:lumOff val="25000"/>
                </a:schemeClr>
              </a:solidFill>
              <a:effectLst>
                <a:outerShdw blurRad="38100" dist="38100" dir="2700000" algn="tl">
                  <a:srgbClr val="000000">
                    <a:alpha val="43137"/>
                  </a:srgbClr>
                </a:outerShdw>
              </a:effectLst>
            </a:endParaRPr>
          </a:p>
          <a:p>
            <a:pPr marL="0" indent="0">
              <a:lnSpc>
                <a:spcPts val="2400"/>
              </a:lnSpc>
              <a:spcBef>
                <a:spcPts val="0"/>
              </a:spcBef>
              <a:buNone/>
            </a:pPr>
            <a:r>
              <a:rPr lang="ja-JP" altLang="en-US" sz="1800" dirty="0">
                <a:solidFill>
                  <a:schemeClr val="tx1">
                    <a:lumMod val="75000"/>
                    <a:lumOff val="25000"/>
                  </a:schemeClr>
                </a:solidFill>
                <a:effectLst>
                  <a:outerShdw blurRad="38100" dist="38100" dir="2700000" algn="tl">
                    <a:srgbClr val="000000">
                      <a:alpha val="43137"/>
                    </a:srgbClr>
                  </a:outerShdw>
                </a:effectLst>
              </a:rPr>
              <a:t>　　</a:t>
            </a:r>
            <a:r>
              <a:rPr lang="ja-JP" altLang="en-US" sz="1800" dirty="0">
                <a:solidFill>
                  <a:schemeClr val="tx1">
                    <a:lumMod val="75000"/>
                    <a:lumOff val="25000"/>
                  </a:schemeClr>
                </a:solidFill>
              </a:rPr>
              <a:t>・・・手法選択ばかりに注力してしまい、ビジョンと与条件の精査を怠ってしまった。結果、</a:t>
            </a:r>
          </a:p>
          <a:p>
            <a:pPr marL="0" indent="0">
              <a:lnSpc>
                <a:spcPts val="2400"/>
              </a:lnSpc>
              <a:spcBef>
                <a:spcPts val="0"/>
              </a:spcBef>
              <a:buNone/>
            </a:pPr>
            <a:r>
              <a:rPr lang="ja-JP" altLang="en-US" sz="1800" dirty="0">
                <a:solidFill>
                  <a:schemeClr val="tx1">
                    <a:lumMod val="75000"/>
                    <a:lumOff val="25000"/>
                  </a:schemeClr>
                </a:solidFill>
              </a:rPr>
              <a:t>　　　 明確なビジョンやコンテンツがないまま、中途半端な市場調査で事業化</a:t>
            </a:r>
            <a:endParaRPr lang="en-US" altLang="ja-JP" sz="1800" dirty="0">
              <a:solidFill>
                <a:schemeClr val="tx1">
                  <a:lumMod val="75000"/>
                  <a:lumOff val="25000"/>
                </a:schemeClr>
              </a:solidFill>
            </a:endParaRPr>
          </a:p>
          <a:p>
            <a:pPr marL="0" indent="0">
              <a:lnSpc>
                <a:spcPts val="2400"/>
              </a:lnSpc>
              <a:spcBef>
                <a:spcPts val="0"/>
              </a:spcBef>
              <a:buNone/>
            </a:pPr>
            <a:r>
              <a:rPr kumimoji="1" lang="ja-JP" altLang="en-US" sz="1800" dirty="0">
                <a:solidFill>
                  <a:schemeClr val="tx1">
                    <a:lumMod val="75000"/>
                    <a:lumOff val="25000"/>
                  </a:schemeClr>
                </a:solidFill>
              </a:rPr>
              <a:t>　　　 民間の創意工夫の余地が</a:t>
            </a:r>
            <a:r>
              <a:rPr lang="ja-JP" altLang="en-US" sz="1800" dirty="0">
                <a:solidFill>
                  <a:schemeClr val="tx1">
                    <a:lumMod val="75000"/>
                    <a:lumOff val="25000"/>
                  </a:schemeClr>
                </a:solidFill>
              </a:rPr>
              <a:t>少ない（運営・スキーム等が仕様発注に近い）案件に</a:t>
            </a:r>
            <a:endParaRPr lang="en-US" altLang="ja-JP" sz="1800" dirty="0">
              <a:solidFill>
                <a:schemeClr val="tx1">
                  <a:lumMod val="75000"/>
                  <a:lumOff val="25000"/>
                </a:schemeClr>
              </a:solidFill>
            </a:endParaRPr>
          </a:p>
          <a:p>
            <a:pPr marL="0" indent="0">
              <a:lnSpc>
                <a:spcPts val="2400"/>
              </a:lnSpc>
              <a:spcBef>
                <a:spcPts val="0"/>
              </a:spcBef>
              <a:buNone/>
            </a:pPr>
            <a:r>
              <a:rPr kumimoji="1" lang="ja-JP" altLang="en-US" sz="1800" dirty="0">
                <a:solidFill>
                  <a:schemeClr val="tx1">
                    <a:lumMod val="75000"/>
                    <a:lumOff val="25000"/>
                  </a:schemeClr>
                </a:solidFill>
              </a:rPr>
              <a:t>　　　　　</a:t>
            </a:r>
            <a:r>
              <a:rPr kumimoji="1" lang="ja-JP" altLang="en-US" sz="1800" b="1" dirty="0">
                <a:solidFill>
                  <a:srgbClr val="FF4747"/>
                </a:solidFill>
              </a:rPr>
              <a:t>→ ビジョンやコンテンツを決めることが先（事業手法は後からついてくる）</a:t>
            </a:r>
            <a:endParaRPr kumimoji="1" lang="en-US" altLang="ja-JP" sz="1800" b="1" dirty="0">
              <a:solidFill>
                <a:srgbClr val="FF4747"/>
              </a:solidFill>
            </a:endParaRPr>
          </a:p>
          <a:p>
            <a:pPr marL="0" indent="0">
              <a:lnSpc>
                <a:spcPts val="2400"/>
              </a:lnSpc>
              <a:spcBef>
                <a:spcPts val="0"/>
              </a:spcBef>
              <a:buNone/>
            </a:pPr>
            <a:r>
              <a:rPr kumimoji="1" lang="ja-JP" altLang="en-US" sz="1800" dirty="0">
                <a:solidFill>
                  <a:schemeClr val="tx1">
                    <a:lumMod val="75000"/>
                    <a:lumOff val="25000"/>
                  </a:schemeClr>
                </a:solidFill>
              </a:rPr>
              <a:t>・</a:t>
            </a:r>
            <a:r>
              <a:rPr kumimoji="1" lang="ja-JP" altLang="en-US" sz="1800" b="1" u="sng" dirty="0">
                <a:solidFill>
                  <a:schemeClr val="tx1">
                    <a:lumMod val="75000"/>
                    <a:lumOff val="25000"/>
                  </a:schemeClr>
                </a:solidFill>
                <a:effectLst>
                  <a:outerShdw blurRad="38100" dist="38100" dir="2700000" algn="tl">
                    <a:srgbClr val="000000">
                      <a:alpha val="43137"/>
                    </a:srgbClr>
                  </a:outerShdw>
                </a:effectLst>
              </a:rPr>
              <a:t>言葉だけの「対等・</a:t>
            </a:r>
            <a:r>
              <a:rPr kumimoji="1" lang="en-US" altLang="ja-JP" sz="1800" b="1" u="sng" dirty="0">
                <a:solidFill>
                  <a:schemeClr val="tx1">
                    <a:lumMod val="75000"/>
                    <a:lumOff val="25000"/>
                  </a:schemeClr>
                </a:solidFill>
                <a:effectLst>
                  <a:outerShdw blurRad="38100" dist="38100" dir="2700000" algn="tl">
                    <a:srgbClr val="000000">
                      <a:alpha val="43137"/>
                    </a:srgbClr>
                  </a:outerShdw>
                </a:effectLst>
              </a:rPr>
              <a:t>WIN-WIN</a:t>
            </a:r>
            <a:r>
              <a:rPr kumimoji="1" lang="ja-JP" altLang="en-US" sz="1800" b="1" u="sng" dirty="0">
                <a:solidFill>
                  <a:schemeClr val="tx1">
                    <a:lumMod val="75000"/>
                    <a:lumOff val="25000"/>
                  </a:schemeClr>
                </a:solidFill>
                <a:effectLst>
                  <a:outerShdw blurRad="38100" dist="38100" dir="2700000" algn="tl">
                    <a:srgbClr val="000000">
                      <a:alpha val="43137"/>
                    </a:srgbClr>
                  </a:outerShdw>
                </a:effectLst>
              </a:rPr>
              <a:t>・信頼関係」</a:t>
            </a:r>
            <a:endParaRPr kumimoji="1" lang="en-US" altLang="ja-JP" sz="1800" b="1" u="sng" dirty="0">
              <a:solidFill>
                <a:schemeClr val="tx1">
                  <a:lumMod val="75000"/>
                  <a:lumOff val="25000"/>
                </a:schemeClr>
              </a:solidFill>
              <a:effectLst>
                <a:outerShdw blurRad="38100" dist="38100" dir="2700000" algn="tl">
                  <a:srgbClr val="000000">
                    <a:alpha val="43137"/>
                  </a:srgbClr>
                </a:outerShdw>
              </a:effectLst>
            </a:endParaRPr>
          </a:p>
          <a:p>
            <a:pPr marL="0" indent="0">
              <a:lnSpc>
                <a:spcPts val="2400"/>
              </a:lnSpc>
              <a:spcBef>
                <a:spcPts val="0"/>
              </a:spcBef>
              <a:buNone/>
            </a:pPr>
            <a:r>
              <a:rPr lang="ja-JP" altLang="en-US" sz="1800" dirty="0">
                <a:solidFill>
                  <a:schemeClr val="tx1">
                    <a:lumMod val="75000"/>
                    <a:lumOff val="25000"/>
                  </a:schemeClr>
                </a:solidFill>
              </a:rPr>
              <a:t>　　・・・</a:t>
            </a:r>
            <a:r>
              <a:rPr kumimoji="1" lang="ja-JP" altLang="en-US" sz="1800" dirty="0">
                <a:solidFill>
                  <a:schemeClr val="tx1">
                    <a:lumMod val="75000"/>
                    <a:lumOff val="25000"/>
                  </a:schemeClr>
                </a:solidFill>
              </a:rPr>
              <a:t>未だに上から目線。庁内に溢れる「民間にやらせればいい」の声。</a:t>
            </a:r>
            <a:endParaRPr kumimoji="1" lang="en-US" altLang="ja-JP" sz="1800" dirty="0">
              <a:solidFill>
                <a:schemeClr val="tx1">
                  <a:lumMod val="75000"/>
                  <a:lumOff val="25000"/>
                </a:schemeClr>
              </a:solidFill>
            </a:endParaRPr>
          </a:p>
          <a:p>
            <a:pPr marL="0" indent="0">
              <a:lnSpc>
                <a:spcPts val="2400"/>
              </a:lnSpc>
              <a:spcBef>
                <a:spcPts val="0"/>
              </a:spcBef>
              <a:buNone/>
            </a:pPr>
            <a:r>
              <a:rPr lang="ja-JP" altLang="en-US" sz="1800" dirty="0">
                <a:solidFill>
                  <a:schemeClr val="tx1">
                    <a:lumMod val="75000"/>
                    <a:lumOff val="25000"/>
                  </a:schemeClr>
                </a:solidFill>
              </a:rPr>
              <a:t>　　　　　</a:t>
            </a:r>
            <a:r>
              <a:rPr lang="ja-JP" altLang="en-US" sz="1800" b="1" dirty="0">
                <a:solidFill>
                  <a:srgbClr val="FF4747"/>
                </a:solidFill>
              </a:rPr>
              <a:t>→ 民と一緒に汗をかく！（</a:t>
            </a:r>
            <a:r>
              <a:rPr lang="en-US" altLang="ja-JP" sz="1800" b="1" dirty="0">
                <a:solidFill>
                  <a:srgbClr val="FF4747"/>
                </a:solidFill>
              </a:rPr>
              <a:t>PPP</a:t>
            </a:r>
            <a:r>
              <a:rPr lang="ja-JP" altLang="en-US" sz="1800" b="1" dirty="0">
                <a:solidFill>
                  <a:srgbClr val="FF4747"/>
                </a:solidFill>
              </a:rPr>
              <a:t>の基本）　</a:t>
            </a:r>
            <a:r>
              <a:rPr lang="en-US" altLang="ja-JP" sz="1800" b="1" dirty="0">
                <a:solidFill>
                  <a:srgbClr val="FF4747"/>
                </a:solidFill>
              </a:rPr>
              <a:t>/</a:t>
            </a:r>
            <a:r>
              <a:rPr lang="ja-JP" altLang="en-US" sz="1800" b="1" dirty="0">
                <a:solidFill>
                  <a:srgbClr val="FF4747"/>
                </a:solidFill>
              </a:rPr>
              <a:t>　相手</a:t>
            </a:r>
            <a:r>
              <a:rPr lang="en-US" altLang="ja-JP" sz="1800" b="1" dirty="0">
                <a:solidFill>
                  <a:srgbClr val="FF4747"/>
                </a:solidFill>
              </a:rPr>
              <a:t>(</a:t>
            </a:r>
            <a:r>
              <a:rPr lang="ja-JP" altLang="en-US" sz="1800" b="1" dirty="0">
                <a:solidFill>
                  <a:srgbClr val="FF4747"/>
                </a:solidFill>
              </a:rPr>
              <a:t>民間事業者</a:t>
            </a:r>
            <a:r>
              <a:rPr lang="en-US" altLang="ja-JP" sz="1800" b="1" dirty="0">
                <a:solidFill>
                  <a:srgbClr val="FF4747"/>
                </a:solidFill>
              </a:rPr>
              <a:t>)</a:t>
            </a:r>
            <a:r>
              <a:rPr lang="ja-JP" altLang="en-US" sz="1800" b="1" dirty="0">
                <a:solidFill>
                  <a:srgbClr val="FF4747"/>
                </a:solidFill>
              </a:rPr>
              <a:t>への配慮を忘れない</a:t>
            </a:r>
            <a:endParaRPr lang="en-US" altLang="ja-JP" sz="1800" b="1" dirty="0">
              <a:solidFill>
                <a:srgbClr val="FF4747"/>
              </a:solidFill>
            </a:endParaRPr>
          </a:p>
          <a:p>
            <a:pPr marL="0" indent="0">
              <a:lnSpc>
                <a:spcPts val="2400"/>
              </a:lnSpc>
              <a:spcBef>
                <a:spcPts val="0"/>
              </a:spcBef>
              <a:buNone/>
            </a:pPr>
            <a:r>
              <a:rPr kumimoji="1" lang="ja-JP" altLang="en-US" sz="1800" dirty="0">
                <a:solidFill>
                  <a:schemeClr val="tx1">
                    <a:lumMod val="75000"/>
                    <a:lumOff val="25000"/>
                  </a:schemeClr>
                </a:solidFill>
              </a:rPr>
              <a:t>・</a:t>
            </a:r>
            <a:r>
              <a:rPr kumimoji="1" lang="ja-JP" altLang="en-US" sz="1800" b="1" u="sng" dirty="0">
                <a:solidFill>
                  <a:schemeClr val="tx1">
                    <a:lumMod val="75000"/>
                    <a:lumOff val="25000"/>
                  </a:schemeClr>
                </a:solidFill>
                <a:effectLst>
                  <a:outerShdw blurRad="38100" dist="38100" dir="2700000" algn="tl">
                    <a:srgbClr val="000000">
                      <a:alpha val="43137"/>
                    </a:srgbClr>
                  </a:outerShdw>
                </a:effectLst>
              </a:rPr>
              <a:t>「</a:t>
            </a:r>
            <a:r>
              <a:rPr lang="ja-JP" altLang="en-US" sz="1800" b="1" u="sng" dirty="0">
                <a:solidFill>
                  <a:schemeClr val="tx1">
                    <a:lumMod val="75000"/>
                    <a:lumOff val="25000"/>
                  </a:schemeClr>
                </a:solidFill>
                <a:effectLst>
                  <a:outerShdw blurRad="38100" dist="38100" dir="2700000" algn="tl">
                    <a:srgbClr val="000000">
                      <a:alpha val="43137"/>
                    </a:srgbClr>
                  </a:outerShdw>
                </a:effectLst>
              </a:rPr>
              <a:t>コストをかけて</a:t>
            </a:r>
            <a:r>
              <a:rPr lang="en-US" altLang="ja-JP" sz="1800" b="1" u="sng" dirty="0">
                <a:solidFill>
                  <a:schemeClr val="tx1">
                    <a:lumMod val="75000"/>
                    <a:lumOff val="25000"/>
                  </a:schemeClr>
                </a:solidFill>
                <a:effectLst>
                  <a:outerShdw blurRad="38100" dist="38100" dir="2700000" algn="tl">
                    <a:srgbClr val="000000">
                      <a:alpha val="43137"/>
                    </a:srgbClr>
                  </a:outerShdw>
                </a:effectLst>
              </a:rPr>
              <a:t>FS</a:t>
            </a:r>
            <a:r>
              <a:rPr lang="ja-JP" altLang="en-US" sz="1800" b="1" u="sng" dirty="0">
                <a:solidFill>
                  <a:schemeClr val="tx1">
                    <a:lumMod val="75000"/>
                    <a:lumOff val="25000"/>
                  </a:schemeClr>
                </a:solidFill>
                <a:effectLst>
                  <a:outerShdw blurRad="38100" dist="38100" dir="2700000" algn="tl">
                    <a:srgbClr val="000000">
                      <a:alpha val="43137"/>
                    </a:srgbClr>
                  </a:outerShdw>
                </a:effectLst>
              </a:rPr>
              <a:t>調査しないといけない」という思い込み</a:t>
            </a:r>
            <a:endParaRPr kumimoji="1" lang="en-US" altLang="ja-JP" sz="1800" b="1" u="sng" dirty="0">
              <a:solidFill>
                <a:schemeClr val="tx1">
                  <a:lumMod val="75000"/>
                  <a:lumOff val="25000"/>
                </a:schemeClr>
              </a:solidFill>
              <a:effectLst>
                <a:outerShdw blurRad="38100" dist="38100" dir="2700000" algn="tl">
                  <a:srgbClr val="000000">
                    <a:alpha val="43137"/>
                  </a:srgbClr>
                </a:outerShdw>
              </a:effectLst>
            </a:endParaRPr>
          </a:p>
          <a:p>
            <a:pPr marL="0" indent="0">
              <a:lnSpc>
                <a:spcPts val="2400"/>
              </a:lnSpc>
              <a:spcBef>
                <a:spcPts val="0"/>
              </a:spcBef>
              <a:buNone/>
            </a:pPr>
            <a:r>
              <a:rPr lang="ja-JP" altLang="en-US" sz="1800" dirty="0">
                <a:solidFill>
                  <a:schemeClr val="tx1">
                    <a:lumMod val="75000"/>
                    <a:lumOff val="25000"/>
                  </a:schemeClr>
                </a:solidFill>
              </a:rPr>
              <a:t>　　・・・「多額のコストをかけたのだから事業化しないと」という誤った判断</a:t>
            </a:r>
            <a:endParaRPr lang="en-US" altLang="ja-JP" sz="1800" dirty="0">
              <a:solidFill>
                <a:schemeClr val="tx1">
                  <a:lumMod val="75000"/>
                  <a:lumOff val="25000"/>
                </a:schemeClr>
              </a:solidFill>
            </a:endParaRPr>
          </a:p>
          <a:p>
            <a:pPr marL="0" indent="0">
              <a:lnSpc>
                <a:spcPts val="2400"/>
              </a:lnSpc>
              <a:spcBef>
                <a:spcPts val="0"/>
              </a:spcBef>
              <a:buNone/>
            </a:pPr>
            <a:r>
              <a:rPr lang="ja-JP" altLang="en-US" sz="1800" dirty="0">
                <a:solidFill>
                  <a:schemeClr val="tx1">
                    <a:lumMod val="75000"/>
                    <a:lumOff val="25000"/>
                  </a:schemeClr>
                </a:solidFill>
              </a:rPr>
              <a:t>　　　　　</a:t>
            </a:r>
            <a:r>
              <a:rPr lang="ja-JP" altLang="en-US" sz="1800" b="1" dirty="0">
                <a:solidFill>
                  <a:srgbClr val="FF4747"/>
                </a:solidFill>
              </a:rPr>
              <a:t>→ </a:t>
            </a:r>
            <a:r>
              <a:rPr kumimoji="1" lang="ja-JP" altLang="en-US" sz="1800" b="1" dirty="0">
                <a:solidFill>
                  <a:srgbClr val="FF4747"/>
                </a:solidFill>
              </a:rPr>
              <a:t>サウンディング・官民対話により、低コストで短時間に</a:t>
            </a:r>
            <a:r>
              <a:rPr lang="ja-JP" altLang="en-US" sz="1800" b="1" dirty="0">
                <a:solidFill>
                  <a:srgbClr val="FF4747"/>
                </a:solidFill>
              </a:rPr>
              <a:t>事業化判断材料等を入手</a:t>
            </a:r>
            <a:endParaRPr lang="en-US" altLang="ja-JP" sz="1800" b="1" dirty="0">
              <a:solidFill>
                <a:srgbClr val="FF4747"/>
              </a:solidFill>
            </a:endParaRPr>
          </a:p>
          <a:p>
            <a:pPr marL="0" indent="0">
              <a:lnSpc>
                <a:spcPts val="2400"/>
              </a:lnSpc>
              <a:spcBef>
                <a:spcPts val="0"/>
              </a:spcBef>
              <a:buNone/>
            </a:pPr>
            <a:r>
              <a:rPr kumimoji="1" lang="ja-JP" altLang="en-US" sz="1800" b="1" dirty="0">
                <a:solidFill>
                  <a:srgbClr val="FF4747"/>
                </a:solidFill>
              </a:rPr>
              <a:t>　　　　　　　</a:t>
            </a:r>
            <a:r>
              <a:rPr kumimoji="1" lang="ja-JP" altLang="en-US" sz="1600" b="1" dirty="0">
                <a:solidFill>
                  <a:srgbClr val="FF4747"/>
                </a:solidFill>
              </a:rPr>
              <a:t>（民間事業者はコストと労力、知的財産を投入して対話に参加していることの理解も必要）</a:t>
            </a:r>
            <a:endParaRPr kumimoji="1" lang="en-US" altLang="ja-JP" sz="1600" b="1" dirty="0">
              <a:solidFill>
                <a:srgbClr val="FF4747"/>
              </a:solidFill>
            </a:endParaRPr>
          </a:p>
          <a:p>
            <a:pPr marL="0" indent="0">
              <a:lnSpc>
                <a:spcPts val="2400"/>
              </a:lnSpc>
              <a:spcBef>
                <a:spcPts val="0"/>
              </a:spcBef>
              <a:buNone/>
            </a:pPr>
            <a:r>
              <a:rPr lang="ja-JP" altLang="en-US" sz="1800" b="1" dirty="0">
                <a:solidFill>
                  <a:schemeClr val="tx1">
                    <a:lumMod val="75000"/>
                    <a:lumOff val="25000"/>
                  </a:schemeClr>
                </a:solidFill>
                <a:effectLst>
                  <a:outerShdw blurRad="38100" dist="38100" dir="2700000" algn="tl">
                    <a:srgbClr val="000000">
                      <a:alpha val="43137"/>
                    </a:srgbClr>
                  </a:outerShdw>
                </a:effectLst>
              </a:rPr>
              <a:t>・</a:t>
            </a:r>
            <a:r>
              <a:rPr lang="ja-JP" altLang="en-US" sz="1800" b="1" u="sng" dirty="0">
                <a:solidFill>
                  <a:schemeClr val="tx1">
                    <a:lumMod val="75000"/>
                    <a:lumOff val="25000"/>
                  </a:schemeClr>
                </a:solidFill>
                <a:effectLst>
                  <a:outerShdw blurRad="38100" dist="38100" dir="2700000" algn="tl">
                    <a:srgbClr val="000000">
                      <a:alpha val="43137"/>
                    </a:srgbClr>
                  </a:outerShdw>
                </a:effectLst>
              </a:rPr>
              <a:t>民間事業者との対話は担当課で対応</a:t>
            </a:r>
            <a:endParaRPr lang="en-US" altLang="ja-JP" sz="1800" b="1" u="sng" dirty="0">
              <a:solidFill>
                <a:schemeClr val="tx1">
                  <a:lumMod val="75000"/>
                  <a:lumOff val="25000"/>
                </a:schemeClr>
              </a:solidFill>
              <a:effectLst>
                <a:outerShdw blurRad="38100" dist="38100" dir="2700000" algn="tl">
                  <a:srgbClr val="000000">
                    <a:alpha val="43137"/>
                  </a:srgbClr>
                </a:outerShdw>
              </a:effectLst>
            </a:endParaRPr>
          </a:p>
          <a:p>
            <a:pPr marL="0" indent="0">
              <a:lnSpc>
                <a:spcPts val="2400"/>
              </a:lnSpc>
              <a:spcBef>
                <a:spcPts val="0"/>
              </a:spcBef>
              <a:buNone/>
            </a:pPr>
            <a:r>
              <a:rPr lang="ja-JP" altLang="en-US" sz="1800" dirty="0">
                <a:solidFill>
                  <a:schemeClr val="tx1">
                    <a:lumMod val="75000"/>
                    <a:lumOff val="25000"/>
                  </a:schemeClr>
                </a:solidFill>
              </a:rPr>
              <a:t>　　・・・人によって言うことがバラバラ、民間事業者側に余計な手間や混乱が発生</a:t>
            </a:r>
            <a:endParaRPr lang="en-US" altLang="ja-JP" sz="1800" b="1" dirty="0">
              <a:solidFill>
                <a:srgbClr val="FF4747"/>
              </a:solidFill>
            </a:endParaRPr>
          </a:p>
          <a:p>
            <a:pPr marL="0" indent="0">
              <a:lnSpc>
                <a:spcPts val="2400"/>
              </a:lnSpc>
              <a:spcBef>
                <a:spcPts val="0"/>
              </a:spcBef>
              <a:buNone/>
            </a:pPr>
            <a:r>
              <a:rPr lang="ja-JP" altLang="en-US" sz="1800" b="1" dirty="0">
                <a:solidFill>
                  <a:srgbClr val="FF4747"/>
                </a:solidFill>
              </a:rPr>
              <a:t>　　　　　→　部局横断的に民間事業者との対話を行う専門部署・窓口の指定</a:t>
            </a:r>
          </a:p>
          <a:p>
            <a:pPr marL="0" indent="0">
              <a:lnSpc>
                <a:spcPts val="2400"/>
              </a:lnSpc>
              <a:spcBef>
                <a:spcPts val="0"/>
              </a:spcBef>
              <a:buNone/>
            </a:pPr>
            <a:endParaRPr kumimoji="1" lang="en-US" altLang="ja-JP" sz="1600" b="1" dirty="0">
              <a:solidFill>
                <a:srgbClr val="FF4747"/>
              </a:solidFill>
            </a:endParaRPr>
          </a:p>
        </p:txBody>
      </p:sp>
      <p:sp>
        <p:nvSpPr>
          <p:cNvPr id="4" name="テキスト プレースホルダー 2"/>
          <p:cNvSpPr txBox="1">
            <a:spLocks/>
          </p:cNvSpPr>
          <p:nvPr/>
        </p:nvSpPr>
        <p:spPr>
          <a:xfrm>
            <a:off x="628096" y="6986187"/>
            <a:ext cx="8871072" cy="132373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200" kern="1200">
                <a:solidFill>
                  <a:schemeClr val="tx1"/>
                </a:solidFill>
                <a:latin typeface="HGPｺﾞｼｯｸM" panose="020B0600000000000000" pitchFamily="50" charset="-128"/>
                <a:ea typeface="HGPｺﾞｼｯｸM" panose="020B0600000000000000"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HGPｺﾞｼｯｸM" panose="020B0600000000000000" pitchFamily="50" charset="-128"/>
                <a:ea typeface="HGPｺﾞｼｯｸM" panose="020B0600000000000000"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HGPｺﾞｼｯｸM" panose="020B0600000000000000" pitchFamily="50" charset="-128"/>
                <a:ea typeface="HGPｺﾞｼｯｸM" panose="020B0600000000000000"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600" kern="1200">
                <a:solidFill>
                  <a:schemeClr val="tx1"/>
                </a:solidFill>
                <a:latin typeface="HGPｺﾞｼｯｸM" panose="020B0600000000000000" pitchFamily="50" charset="-128"/>
                <a:ea typeface="HGPｺﾞｼｯｸM" panose="020B0600000000000000"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400" kern="1200">
                <a:solidFill>
                  <a:schemeClr val="tx1"/>
                </a:solidFill>
                <a:latin typeface="HGPｺﾞｼｯｸM" panose="020B0600000000000000" pitchFamily="50" charset="-128"/>
                <a:ea typeface="HGPｺﾞｼｯｸM" panose="020B0600000000000000"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en-US" altLang="ja-JP" dirty="0">
              <a:solidFill>
                <a:schemeClr val="tx1">
                  <a:lumMod val="75000"/>
                  <a:lumOff val="25000"/>
                </a:schemeClr>
              </a:solidFill>
            </a:endParaRPr>
          </a:p>
        </p:txBody>
      </p:sp>
    </p:spTree>
    <p:extLst>
      <p:ext uri="{BB962C8B-B14F-4D97-AF65-F5344CB8AC3E}">
        <p14:creationId xmlns:p14="http://schemas.microsoft.com/office/powerpoint/2010/main" val="41493385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1738D70-AAD2-4068-AC5E-21A3FB255A97}"/>
              </a:ext>
            </a:extLst>
          </p:cNvPr>
          <p:cNvSpPr>
            <a:spLocks noGrp="1"/>
          </p:cNvSpPr>
          <p:nvPr>
            <p:ph type="title"/>
          </p:nvPr>
        </p:nvSpPr>
        <p:spPr/>
        <p:txBody>
          <a:bodyPr/>
          <a:lstStyle/>
          <a:p>
            <a:endParaRPr kumimoji="1" lang="ja-JP" altLang="en-US" dirty="0">
              <a:solidFill>
                <a:schemeClr val="tx1">
                  <a:lumMod val="75000"/>
                  <a:lumOff val="25000"/>
                </a:schemeClr>
              </a:solidFill>
            </a:endParaRPr>
          </a:p>
        </p:txBody>
      </p:sp>
      <p:sp>
        <p:nvSpPr>
          <p:cNvPr id="2" name="テキスト ボックス 1">
            <a:extLst>
              <a:ext uri="{FF2B5EF4-FFF2-40B4-BE49-F238E27FC236}">
                <a16:creationId xmlns:a16="http://schemas.microsoft.com/office/drawing/2014/main" id="{757D8F4D-1D1A-455A-9213-098E45D4E4D6}"/>
              </a:ext>
            </a:extLst>
          </p:cNvPr>
          <p:cNvSpPr txBox="1"/>
          <p:nvPr/>
        </p:nvSpPr>
        <p:spPr>
          <a:xfrm>
            <a:off x="152400" y="2659559"/>
            <a:ext cx="9601200" cy="1200329"/>
          </a:xfrm>
          <a:prstGeom prst="rect">
            <a:avLst/>
          </a:prstGeom>
          <a:noFill/>
        </p:spPr>
        <p:txBody>
          <a:bodyPr wrap="square" rtlCol="0">
            <a:spAutoFit/>
          </a:bodyPr>
          <a:lstStyle/>
          <a:p>
            <a:pPr algn="ctr"/>
            <a:r>
              <a:rPr lang="ja-JP" altLang="en-US" sz="4400" dirty="0">
                <a:solidFill>
                  <a:schemeClr val="tx1">
                    <a:lumMod val="75000"/>
                    <a:lumOff val="25000"/>
                  </a:schemeClr>
                </a:solidFill>
                <a:latin typeface="HGPｺﾞｼｯｸM" panose="020B0600000000000000" pitchFamily="50" charset="-128"/>
                <a:ea typeface="HGPｺﾞｼｯｸM" panose="020B0600000000000000" pitchFamily="50" charset="-128"/>
              </a:rPr>
              <a:t>４．トライアルサウンディング</a:t>
            </a:r>
            <a:endParaRPr lang="en-US" altLang="ja-JP" sz="44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lang="ja-JP" altLang="en-US" sz="2800" dirty="0">
                <a:solidFill>
                  <a:schemeClr val="tx1">
                    <a:lumMod val="75000"/>
                    <a:lumOff val="25000"/>
                  </a:schemeClr>
                </a:solidFill>
                <a:latin typeface="HGPｺﾞｼｯｸM" panose="020B0600000000000000" pitchFamily="50" charset="-128"/>
                <a:ea typeface="HGPｺﾞｼｯｸM" panose="020B0600000000000000" pitchFamily="50" charset="-128"/>
              </a:rPr>
              <a:t>～新しい官民対話のカタチ～</a:t>
            </a:r>
          </a:p>
        </p:txBody>
      </p:sp>
    </p:spTree>
    <p:extLst>
      <p:ext uri="{BB962C8B-B14F-4D97-AF65-F5344CB8AC3E}">
        <p14:creationId xmlns:p14="http://schemas.microsoft.com/office/powerpoint/2010/main" val="33879913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solidFill>
                  <a:schemeClr val="tx1">
                    <a:lumMod val="75000"/>
                    <a:lumOff val="25000"/>
                  </a:schemeClr>
                </a:solidFill>
              </a:rPr>
              <a:t>富山城址公園トライアル・サウンディング</a:t>
            </a:r>
          </a:p>
        </p:txBody>
      </p:sp>
      <p:sp>
        <p:nvSpPr>
          <p:cNvPr id="11" name="正方形/長方形 10">
            <a:extLst>
              <a:ext uri="{FF2B5EF4-FFF2-40B4-BE49-F238E27FC236}">
                <a16:creationId xmlns:a16="http://schemas.microsoft.com/office/drawing/2014/main" id="{85F504A7-0658-4BC2-9D2F-A04DB9E897BF}"/>
              </a:ext>
            </a:extLst>
          </p:cNvPr>
          <p:cNvSpPr/>
          <p:nvPr/>
        </p:nvSpPr>
        <p:spPr>
          <a:xfrm>
            <a:off x="1215143" y="1230149"/>
            <a:ext cx="1052513" cy="28288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ja-JP" altLang="en-US" dirty="0">
              <a:solidFill>
                <a:schemeClr val="tx1"/>
              </a:solidFill>
              <a:latin typeface="HGPｺﾞｼｯｸM" panose="020B0600000000000000" pitchFamily="50" charset="-128"/>
              <a:ea typeface="HGPｺﾞｼｯｸM" panose="020B0600000000000000" pitchFamily="50" charset="-128"/>
            </a:endParaRPr>
          </a:p>
        </p:txBody>
      </p:sp>
      <p:sp>
        <p:nvSpPr>
          <p:cNvPr id="12" name="コンテンツ プレースホルダー 2">
            <a:extLst>
              <a:ext uri="{FF2B5EF4-FFF2-40B4-BE49-F238E27FC236}">
                <a16:creationId xmlns:a16="http://schemas.microsoft.com/office/drawing/2014/main" id="{41B1DFD1-9B85-4712-877D-8A9FC18183A4}"/>
              </a:ext>
            </a:extLst>
          </p:cNvPr>
          <p:cNvSpPr txBox="1">
            <a:spLocks/>
          </p:cNvSpPr>
          <p:nvPr/>
        </p:nvSpPr>
        <p:spPr bwMode="auto">
          <a:xfrm>
            <a:off x="590935" y="1054495"/>
            <a:ext cx="8784000" cy="7386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285750" indent="-285750">
              <a:spcBef>
                <a:spcPct val="20000"/>
              </a:spcBef>
              <a:buClr>
                <a:schemeClr val="tx2"/>
              </a:buClr>
              <a:buFont typeface="Wingdings" panose="05000000000000000000" pitchFamily="2" charset="2"/>
              <a:defRPr kumimoji="1" sz="1200">
                <a:solidFill>
                  <a:schemeClr val="tx1"/>
                </a:solidFill>
                <a:latin typeface="ＭＳ Ｐゴシック" panose="020B0600070205080204" pitchFamily="50" charset="-128"/>
                <a:ea typeface="ＭＳ Ｐゴシック" panose="020B0600070205080204" pitchFamily="50" charset="-128"/>
              </a:defRPr>
            </a:lvl1pPr>
            <a:lvl2pPr marL="203200" indent="-203200">
              <a:spcBef>
                <a:spcPct val="20000"/>
              </a:spcBef>
              <a:buClr>
                <a:srgbClr val="3E5E84"/>
              </a:buClr>
              <a:buFont typeface="Wingdings" panose="05000000000000000000" pitchFamily="2" charset="2"/>
              <a:defRPr kumimoji="1" sz="1200">
                <a:solidFill>
                  <a:schemeClr val="tx1"/>
                </a:solidFill>
                <a:latin typeface="ＭＳ Ｐゴシック" panose="020B0600070205080204" pitchFamily="50" charset="-128"/>
                <a:ea typeface="ＭＳ Ｐゴシック" panose="020B0600070205080204" pitchFamily="50" charset="-128"/>
              </a:defRPr>
            </a:lvl2pPr>
            <a:lvl3pPr marL="571500" indent="-190500">
              <a:spcBef>
                <a:spcPct val="20000"/>
              </a:spcBef>
              <a:buClr>
                <a:schemeClr val="tx1"/>
              </a:buClr>
              <a:buFont typeface="Wingdings" panose="05000000000000000000" pitchFamily="2" charset="2"/>
              <a:buChar char="n"/>
              <a:defRPr kumimoji="1" sz="1200">
                <a:solidFill>
                  <a:schemeClr val="tx1"/>
                </a:solidFill>
                <a:latin typeface="ＭＳ Ｐゴシック" panose="020B0600070205080204" pitchFamily="50" charset="-128"/>
                <a:ea typeface="ＭＳ Ｐゴシック" panose="020B0600070205080204" pitchFamily="50" charset="-128"/>
              </a:defRPr>
            </a:lvl3pPr>
            <a:lvl4pPr marL="825500" indent="-190500">
              <a:spcBef>
                <a:spcPct val="20000"/>
              </a:spcBef>
              <a:buClr>
                <a:schemeClr val="tx1"/>
              </a:buClr>
              <a:buFont typeface="Wingdings" panose="05000000000000000000" pitchFamily="2" charset="2"/>
              <a:buChar char="u"/>
              <a:defRPr kumimoji="1" sz="1200">
                <a:solidFill>
                  <a:schemeClr val="tx1"/>
                </a:solidFill>
                <a:latin typeface="ＭＳ Ｐゴシック" panose="020B0600070205080204" pitchFamily="50" charset="-128"/>
                <a:ea typeface="ＭＳ Ｐゴシック" panose="020B0600070205080204" pitchFamily="50" charset="-128"/>
              </a:defRPr>
            </a:lvl4pPr>
            <a:lvl5pPr marL="1079500" indent="-190500">
              <a:spcBef>
                <a:spcPct val="20000"/>
              </a:spcBef>
              <a:buClr>
                <a:schemeClr val="tx1"/>
              </a:buClr>
              <a:buFont typeface="Wingdings" panose="05000000000000000000" pitchFamily="2" charset="2"/>
              <a:buChar char="l"/>
              <a:defRPr kumimoji="1" sz="1200">
                <a:solidFill>
                  <a:schemeClr val="tx1"/>
                </a:solidFill>
                <a:latin typeface="ＭＳ Ｐゴシック" panose="020B0600070205080204" pitchFamily="50" charset="-128"/>
                <a:ea typeface="ＭＳ Ｐゴシック" panose="020B0600070205080204" pitchFamily="50" charset="-128"/>
              </a:defRPr>
            </a:lvl5pPr>
            <a:lvl6pPr marL="1536700" indent="-190500" eaLnBrk="0" fontAlgn="base" hangingPunct="0">
              <a:spcBef>
                <a:spcPct val="20000"/>
              </a:spcBef>
              <a:spcAft>
                <a:spcPct val="0"/>
              </a:spcAft>
              <a:buClr>
                <a:schemeClr val="tx1"/>
              </a:buClr>
              <a:buFont typeface="Wingdings" panose="05000000000000000000" pitchFamily="2" charset="2"/>
              <a:buChar char="l"/>
              <a:defRPr kumimoji="1" sz="1200">
                <a:solidFill>
                  <a:schemeClr val="tx1"/>
                </a:solidFill>
                <a:latin typeface="ＭＳ Ｐゴシック" panose="020B0600070205080204" pitchFamily="50" charset="-128"/>
                <a:ea typeface="ＭＳ Ｐゴシック" panose="020B0600070205080204" pitchFamily="50" charset="-128"/>
              </a:defRPr>
            </a:lvl6pPr>
            <a:lvl7pPr marL="1993900" indent="-190500" eaLnBrk="0" fontAlgn="base" hangingPunct="0">
              <a:spcBef>
                <a:spcPct val="20000"/>
              </a:spcBef>
              <a:spcAft>
                <a:spcPct val="0"/>
              </a:spcAft>
              <a:buClr>
                <a:schemeClr val="tx1"/>
              </a:buClr>
              <a:buFont typeface="Wingdings" panose="05000000000000000000" pitchFamily="2" charset="2"/>
              <a:buChar char="l"/>
              <a:defRPr kumimoji="1" sz="1200">
                <a:solidFill>
                  <a:schemeClr val="tx1"/>
                </a:solidFill>
                <a:latin typeface="ＭＳ Ｐゴシック" panose="020B0600070205080204" pitchFamily="50" charset="-128"/>
                <a:ea typeface="ＭＳ Ｐゴシック" panose="020B0600070205080204" pitchFamily="50" charset="-128"/>
              </a:defRPr>
            </a:lvl7pPr>
            <a:lvl8pPr marL="2451100" indent="-190500" eaLnBrk="0" fontAlgn="base" hangingPunct="0">
              <a:spcBef>
                <a:spcPct val="20000"/>
              </a:spcBef>
              <a:spcAft>
                <a:spcPct val="0"/>
              </a:spcAft>
              <a:buClr>
                <a:schemeClr val="tx1"/>
              </a:buClr>
              <a:buFont typeface="Wingdings" panose="05000000000000000000" pitchFamily="2" charset="2"/>
              <a:buChar char="l"/>
              <a:defRPr kumimoji="1" sz="1200">
                <a:solidFill>
                  <a:schemeClr val="tx1"/>
                </a:solidFill>
                <a:latin typeface="ＭＳ Ｐゴシック" panose="020B0600070205080204" pitchFamily="50" charset="-128"/>
                <a:ea typeface="ＭＳ Ｐゴシック" panose="020B0600070205080204" pitchFamily="50" charset="-128"/>
              </a:defRPr>
            </a:lvl8pPr>
            <a:lvl9pPr marL="2908300" indent="-190500" eaLnBrk="0" fontAlgn="base" hangingPunct="0">
              <a:spcBef>
                <a:spcPct val="20000"/>
              </a:spcBef>
              <a:spcAft>
                <a:spcPct val="0"/>
              </a:spcAft>
              <a:buClr>
                <a:schemeClr val="tx1"/>
              </a:buClr>
              <a:buFont typeface="Wingdings" panose="05000000000000000000" pitchFamily="2" charset="2"/>
              <a:buChar char="l"/>
              <a:defRPr kumimoji="1" sz="1200">
                <a:solidFill>
                  <a:schemeClr val="tx1"/>
                </a:solidFill>
                <a:latin typeface="ＭＳ Ｐゴシック" panose="020B0600070205080204" pitchFamily="50" charset="-128"/>
                <a:ea typeface="ＭＳ Ｐゴシック" panose="020B0600070205080204" pitchFamily="50" charset="-128"/>
              </a:defRPr>
            </a:lvl9pPr>
          </a:lstStyle>
          <a:p>
            <a:pPr marL="0" indent="0" fontAlgn="base">
              <a:spcBef>
                <a:spcPts val="356"/>
              </a:spcBef>
              <a:spcAft>
                <a:spcPct val="0"/>
              </a:spcAft>
              <a:buClr>
                <a:schemeClr val="tx2">
                  <a:lumMod val="75000"/>
                </a:schemeClr>
              </a:buClr>
            </a:pPr>
            <a:r>
              <a:rPr lang="ja-JP" altLang="en-US" sz="16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　富山城址公園において、民間事業者の柔軟で優れたアイデアや活力を導入し、公園全体を総合的かつ戦略的に一体管理するパークマネジメントを導入することにより、財政負担の縮減を図るとともに、来園者数の増加を目指し、賑わいの創出につなげるもの。</a:t>
            </a:r>
            <a:endParaRPr lang="en-US" altLang="ja-JP" sz="16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sp>
        <p:nvSpPr>
          <p:cNvPr id="13" name="正方形/長方形 12">
            <a:extLst>
              <a:ext uri="{FF2B5EF4-FFF2-40B4-BE49-F238E27FC236}">
                <a16:creationId xmlns:a16="http://schemas.microsoft.com/office/drawing/2014/main" id="{803141C6-EA13-46D4-BCB0-AE497133CDD6}"/>
              </a:ext>
            </a:extLst>
          </p:cNvPr>
          <p:cNvSpPr/>
          <p:nvPr/>
        </p:nvSpPr>
        <p:spPr>
          <a:xfrm>
            <a:off x="297254" y="668342"/>
            <a:ext cx="9324000" cy="1224000"/>
          </a:xfrm>
          <a:prstGeom prst="rect">
            <a:avLst/>
          </a:prstGeom>
          <a:noFill/>
          <a:ln w="9525">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ja-JP" altLang="en-US" dirty="0">
              <a:solidFill>
                <a:schemeClr val="tx1"/>
              </a:solidFill>
              <a:latin typeface="HGPｺﾞｼｯｸM" panose="020B0600000000000000" pitchFamily="50" charset="-128"/>
              <a:ea typeface="HGPｺﾞｼｯｸM" panose="020B0600000000000000" pitchFamily="50" charset="-128"/>
            </a:endParaRPr>
          </a:p>
        </p:txBody>
      </p:sp>
      <p:sp>
        <p:nvSpPr>
          <p:cNvPr id="14" name="正方形/長方形 13">
            <a:extLst>
              <a:ext uri="{FF2B5EF4-FFF2-40B4-BE49-F238E27FC236}">
                <a16:creationId xmlns:a16="http://schemas.microsoft.com/office/drawing/2014/main" id="{8FE6D42A-197D-4EA9-90D7-4CB4DEDC280A}"/>
              </a:ext>
            </a:extLst>
          </p:cNvPr>
          <p:cNvSpPr/>
          <p:nvPr/>
        </p:nvSpPr>
        <p:spPr>
          <a:xfrm>
            <a:off x="297252" y="668342"/>
            <a:ext cx="5616000" cy="324000"/>
          </a:xfrm>
          <a:prstGeom prst="rect">
            <a:avLst/>
          </a:prstGeom>
          <a:solidFill>
            <a:srgbClr val="A5A5A5"/>
          </a:solidFill>
          <a:ln w="9525">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ja-JP" altLang="en-US" sz="1700" b="1" dirty="0">
                <a:solidFill>
                  <a:schemeClr val="bg1"/>
                </a:solidFill>
                <a:latin typeface="HGPｺﾞｼｯｸM" panose="020B0600000000000000" pitchFamily="50" charset="-128"/>
                <a:ea typeface="HGPｺﾞｼｯｸM" panose="020B0600000000000000" pitchFamily="50" charset="-128"/>
              </a:rPr>
              <a:t>富山城址公園パークマネジメント推進事業事業の趣旨</a:t>
            </a:r>
          </a:p>
        </p:txBody>
      </p:sp>
      <p:pic>
        <p:nvPicPr>
          <p:cNvPr id="20" name="図 19">
            <a:extLst>
              <a:ext uri="{FF2B5EF4-FFF2-40B4-BE49-F238E27FC236}">
                <a16:creationId xmlns:a16="http://schemas.microsoft.com/office/drawing/2014/main" id="{44DE8CB8-8286-4662-A4DD-7DDB743542B0}"/>
              </a:ext>
            </a:extLst>
          </p:cNvPr>
          <p:cNvPicPr>
            <a:picLocks noChangeAspect="1"/>
          </p:cNvPicPr>
          <p:nvPr/>
        </p:nvPicPr>
        <p:blipFill>
          <a:blip r:embed="rId3"/>
          <a:stretch>
            <a:fillRect/>
          </a:stretch>
        </p:blipFill>
        <p:spPr>
          <a:xfrm>
            <a:off x="6429521" y="4278391"/>
            <a:ext cx="3209639" cy="2087594"/>
          </a:xfrm>
          <a:prstGeom prst="rect">
            <a:avLst/>
          </a:prstGeom>
        </p:spPr>
      </p:pic>
      <p:pic>
        <p:nvPicPr>
          <p:cNvPr id="21" name="図 20">
            <a:extLst>
              <a:ext uri="{FF2B5EF4-FFF2-40B4-BE49-F238E27FC236}">
                <a16:creationId xmlns:a16="http://schemas.microsoft.com/office/drawing/2014/main" id="{15DDBDC9-DF8D-4D17-B0FD-F8B2D0B0C474}"/>
              </a:ext>
            </a:extLst>
          </p:cNvPr>
          <p:cNvPicPr>
            <a:picLocks noChangeAspect="1"/>
          </p:cNvPicPr>
          <p:nvPr/>
        </p:nvPicPr>
        <p:blipFill>
          <a:blip r:embed="rId4"/>
          <a:stretch>
            <a:fillRect/>
          </a:stretch>
        </p:blipFill>
        <p:spPr>
          <a:xfrm>
            <a:off x="6429521" y="2052285"/>
            <a:ext cx="3172587" cy="2066163"/>
          </a:xfrm>
          <a:prstGeom prst="rect">
            <a:avLst/>
          </a:prstGeom>
        </p:spPr>
      </p:pic>
      <p:graphicFrame>
        <p:nvGraphicFramePr>
          <p:cNvPr id="18" name="表 17">
            <a:extLst>
              <a:ext uri="{FF2B5EF4-FFF2-40B4-BE49-F238E27FC236}">
                <a16:creationId xmlns:a16="http://schemas.microsoft.com/office/drawing/2014/main" id="{2EDE5764-5CF6-45DE-AD7B-FE776C06D5F5}"/>
              </a:ext>
            </a:extLst>
          </p:cNvPr>
          <p:cNvGraphicFramePr>
            <a:graphicFrameLocks noGrp="1"/>
          </p:cNvGraphicFramePr>
          <p:nvPr/>
        </p:nvGraphicFramePr>
        <p:xfrm>
          <a:off x="313294" y="2089687"/>
          <a:ext cx="5832000" cy="4248000"/>
        </p:xfrm>
        <a:graphic>
          <a:graphicData uri="http://schemas.openxmlformats.org/drawingml/2006/table">
            <a:tbl>
              <a:tblPr firstRow="1" firstCol="1" bandRow="1">
                <a:tableStyleId>{F2DE63D5-997A-4646-A377-4702673A728D}</a:tableStyleId>
              </a:tblPr>
              <a:tblGrid>
                <a:gridCol w="2304000">
                  <a:extLst>
                    <a:ext uri="{9D8B030D-6E8A-4147-A177-3AD203B41FA5}">
                      <a16:colId xmlns:a16="http://schemas.microsoft.com/office/drawing/2014/main" val="20001"/>
                    </a:ext>
                  </a:extLst>
                </a:gridCol>
                <a:gridCol w="1764000">
                  <a:extLst>
                    <a:ext uri="{9D8B030D-6E8A-4147-A177-3AD203B41FA5}">
                      <a16:colId xmlns:a16="http://schemas.microsoft.com/office/drawing/2014/main" val="1342432454"/>
                    </a:ext>
                  </a:extLst>
                </a:gridCol>
                <a:gridCol w="1764000">
                  <a:extLst>
                    <a:ext uri="{9D8B030D-6E8A-4147-A177-3AD203B41FA5}">
                      <a16:colId xmlns:a16="http://schemas.microsoft.com/office/drawing/2014/main" val="20003"/>
                    </a:ext>
                  </a:extLst>
                </a:gridCol>
              </a:tblGrid>
              <a:tr h="360000">
                <a:tc>
                  <a:txBody>
                    <a:bodyPr/>
                    <a:lstStyle/>
                    <a:p>
                      <a:pPr marL="266700" indent="-266700" algn="ctr">
                        <a:spcAft>
                          <a:spcPts val="0"/>
                        </a:spcAft>
                      </a:pPr>
                      <a:r>
                        <a:rPr lang="ja-JP" sz="1600" kern="100" dirty="0">
                          <a:effectLst/>
                        </a:rPr>
                        <a:t>施設</a:t>
                      </a:r>
                      <a:endParaRPr lang="ja-JP" sz="1600" kern="100" dirty="0">
                        <a:solidFill>
                          <a:schemeClr val="bg1"/>
                        </a:solidFill>
                        <a:effectLst/>
                        <a:latin typeface="HGPｺﾞｼｯｸM" panose="020B0600000000000000" pitchFamily="50" charset="-128"/>
                        <a:ea typeface="HGPｺﾞｼｯｸM" panose="020B0600000000000000" pitchFamily="50" charset="-128"/>
                        <a:cs typeface="Times New Roman"/>
                      </a:endParaRP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marL="266700" indent="-266700" algn="ctr">
                        <a:spcAft>
                          <a:spcPts val="0"/>
                        </a:spcAft>
                      </a:pPr>
                      <a:r>
                        <a:rPr lang="ja-JP" altLang="en-US" sz="1600" kern="100" dirty="0">
                          <a:effectLst/>
                        </a:rPr>
                        <a:t>所管課</a:t>
                      </a:r>
                      <a:endParaRPr lang="ja-JP" sz="1600" kern="100" dirty="0">
                        <a:effectLst/>
                        <a:latin typeface="HGPｺﾞｼｯｸM" panose="020B0600000000000000" pitchFamily="50" charset="-128"/>
                        <a:ea typeface="HGPｺﾞｼｯｸM" panose="020B0600000000000000" pitchFamily="50" charset="-128"/>
                        <a:cs typeface="Times New Roman"/>
                      </a:endParaRP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marL="266700" indent="-266700" algn="ctr">
                        <a:spcAft>
                          <a:spcPts val="0"/>
                        </a:spcAft>
                      </a:pPr>
                      <a:r>
                        <a:rPr lang="ja-JP" altLang="en-US" sz="1600" kern="100" dirty="0">
                          <a:effectLst/>
                        </a:rPr>
                        <a:t>運営形態</a:t>
                      </a:r>
                      <a:endParaRPr lang="ja-JP" sz="1600" kern="100" dirty="0">
                        <a:effectLst/>
                        <a:latin typeface="HGPｺﾞｼｯｸM" panose="020B0600000000000000" pitchFamily="50" charset="-128"/>
                        <a:ea typeface="HGPｺﾞｼｯｸM" panose="020B0600000000000000" pitchFamily="50" charset="-128"/>
                        <a:cs typeface="Times New Roman"/>
                      </a:endParaRP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432000">
                <a:tc>
                  <a:txBody>
                    <a:bodyPr/>
                    <a:lstStyle/>
                    <a:p>
                      <a:pPr marL="266700" indent="-266700" algn="ctr">
                        <a:spcAft>
                          <a:spcPts val="0"/>
                        </a:spcAft>
                      </a:pPr>
                      <a:r>
                        <a:rPr lang="ja-JP" sz="1600" b="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郷土博物館／富山</a:t>
                      </a:r>
                      <a:r>
                        <a:rPr lang="ja-JP" altLang="en-US" sz="1600" b="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城</a:t>
                      </a:r>
                      <a:endParaRPr lang="ja-JP" sz="1600" b="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rowSpan="2">
                  <a:txBody>
                    <a:bodyPr/>
                    <a:lstStyle/>
                    <a:p>
                      <a:pPr marL="203200" indent="-203200" algn="ctr">
                        <a:spcAft>
                          <a:spcPts val="0"/>
                        </a:spcAft>
                      </a:pPr>
                      <a:r>
                        <a:rPr lang="ja-JP" altLang="en-US"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教育委員会</a:t>
                      </a:r>
                      <a:endParaRPr lang="ja-JP"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marL="203200" indent="-203200" algn="ctr">
                        <a:spcAft>
                          <a:spcPts val="0"/>
                        </a:spcAft>
                      </a:pPr>
                      <a:r>
                        <a:rPr lang="ja-JP" altLang="en-US"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直営</a:t>
                      </a:r>
                      <a:endParaRPr lang="ja-JP"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432000">
                <a:tc>
                  <a:txBody>
                    <a:bodyPr/>
                    <a:lstStyle/>
                    <a:p>
                      <a:pPr marL="266700" indent="-266700" algn="ctr">
                        <a:spcAft>
                          <a:spcPts val="0"/>
                        </a:spcAft>
                      </a:pPr>
                      <a:r>
                        <a:rPr lang="ja-JP" sz="1600" b="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佐藤記念美術館</a:t>
                      </a: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vMerge="1">
                  <a:txBody>
                    <a:bodyPr/>
                    <a:lstStyle/>
                    <a:p>
                      <a:pPr marL="266700" indent="-266700" algn="ctr">
                        <a:spcAft>
                          <a:spcPts val="0"/>
                        </a:spcAft>
                      </a:pPr>
                      <a:endParaRPr lang="en-US" altLang="ja-JP"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62571" marR="62571" marT="0" marB="0" anchor="ctr"/>
                </a:tc>
                <a:tc>
                  <a:txBody>
                    <a:bodyPr/>
                    <a:lstStyle/>
                    <a:p>
                      <a:pPr marL="266700" indent="-266700" algn="ctr">
                        <a:spcAft>
                          <a:spcPts val="0"/>
                        </a:spcAft>
                      </a:pPr>
                      <a:r>
                        <a:rPr lang="ja-JP" altLang="en-US"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直営</a:t>
                      </a:r>
                      <a:endParaRPr lang="en-US" altLang="ja-JP"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432000">
                <a:tc>
                  <a:txBody>
                    <a:bodyPr/>
                    <a:lstStyle/>
                    <a:p>
                      <a:pPr marL="266700" indent="-266700" algn="ctr">
                        <a:spcAft>
                          <a:spcPts val="0"/>
                        </a:spcAft>
                      </a:pPr>
                      <a:r>
                        <a:rPr lang="ja-JP" sz="1600" b="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まちなか観光案内所</a:t>
                      </a: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marL="266700" indent="-266700" algn="ctr">
                        <a:spcAft>
                          <a:spcPts val="0"/>
                        </a:spcAft>
                      </a:pPr>
                      <a:r>
                        <a:rPr lang="ja-JP" altLang="en-US"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観光政策課</a:t>
                      </a:r>
                      <a:endParaRPr lang="ja-JP"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marL="266700" indent="-266700" algn="ctr">
                        <a:spcAft>
                          <a:spcPts val="0"/>
                        </a:spcAft>
                      </a:pPr>
                      <a:r>
                        <a:rPr lang="ja-JP" altLang="en-US"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業務委託</a:t>
                      </a:r>
                      <a:endParaRPr lang="ja-JP"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432000">
                <a:tc>
                  <a:txBody>
                    <a:bodyPr/>
                    <a:lstStyle/>
                    <a:p>
                      <a:pPr marL="266700" indent="-266700" algn="ctr">
                        <a:spcAft>
                          <a:spcPts val="0"/>
                        </a:spcAft>
                      </a:pPr>
                      <a:r>
                        <a:rPr lang="ja-JP" sz="1600" b="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くすり関連施設（予定）</a:t>
                      </a: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marL="127000" indent="-127000" algn="ctr">
                        <a:spcAft>
                          <a:spcPts val="0"/>
                        </a:spcAft>
                      </a:pPr>
                      <a:r>
                        <a:rPr lang="ja-JP" altLang="en-US"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薬業物産課</a:t>
                      </a:r>
                      <a:endParaRPr lang="ja-JP"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marL="127000" indent="-127000" algn="ctr">
                        <a:spcAft>
                          <a:spcPts val="0"/>
                        </a:spcAft>
                      </a:pPr>
                      <a:r>
                        <a:rPr lang="ja-JP" altLang="en-US"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未定</a:t>
                      </a:r>
                      <a:endParaRPr lang="ja-JP"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432000">
                <a:tc>
                  <a:txBody>
                    <a:bodyPr/>
                    <a:lstStyle/>
                    <a:p>
                      <a:pPr marL="127000" indent="-127000" algn="ctr">
                        <a:spcAft>
                          <a:spcPts val="0"/>
                        </a:spcAft>
                      </a:pPr>
                      <a:r>
                        <a:rPr lang="ja-JP" sz="1600" b="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芝生広場ステージ</a:t>
                      </a: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rowSpan="4">
                  <a:txBody>
                    <a:bodyPr/>
                    <a:lstStyle/>
                    <a:p>
                      <a:pPr marL="266700" indent="-266700" algn="ctr">
                        <a:spcAft>
                          <a:spcPts val="0"/>
                        </a:spcAft>
                      </a:pPr>
                      <a:r>
                        <a:rPr lang="ja-JP" altLang="en-US"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公園緑地課</a:t>
                      </a:r>
                      <a:endParaRPr lang="ja-JP"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marL="266700" indent="-266700" algn="ctr">
                        <a:spcAft>
                          <a:spcPts val="0"/>
                        </a:spcAft>
                      </a:pPr>
                      <a:r>
                        <a:rPr lang="ja-JP" altLang="en-US"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直営</a:t>
                      </a:r>
                      <a:endParaRPr lang="ja-JP"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r h="432000">
                <a:tc>
                  <a:txBody>
                    <a:bodyPr/>
                    <a:lstStyle/>
                    <a:p>
                      <a:pPr marL="266700" indent="-266700" algn="ctr">
                        <a:spcAft>
                          <a:spcPts val="0"/>
                        </a:spcAft>
                      </a:pPr>
                      <a:r>
                        <a:rPr lang="ja-JP" sz="1600" b="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和風庭園</a:t>
                      </a: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vMerge="1">
                  <a:txBody>
                    <a:bodyPr/>
                    <a:lstStyle/>
                    <a:p>
                      <a:pPr marL="266700" indent="-266700" algn="ctr">
                        <a:spcAft>
                          <a:spcPts val="0"/>
                        </a:spcAft>
                      </a:pPr>
                      <a:endParaRPr lang="ja-JP"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62571" marR="62571" marT="0" marB="0" anchor="ctr"/>
                </a:tc>
                <a:tc>
                  <a:txBody>
                    <a:bodyPr/>
                    <a:lstStyle/>
                    <a:p>
                      <a:pPr marL="266700" indent="-266700" algn="ctr">
                        <a:spcAft>
                          <a:spcPts val="0"/>
                        </a:spcAft>
                      </a:pPr>
                      <a:r>
                        <a:rPr lang="ja-JP" altLang="en-US"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直営</a:t>
                      </a:r>
                      <a:endParaRPr lang="ja-JP"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6"/>
                  </a:ext>
                </a:extLst>
              </a:tr>
              <a:tr h="432000">
                <a:tc>
                  <a:txBody>
                    <a:bodyPr/>
                    <a:lstStyle/>
                    <a:p>
                      <a:pPr marL="266700" indent="-266700" algn="ctr">
                        <a:spcAft>
                          <a:spcPts val="0"/>
                        </a:spcAft>
                      </a:pPr>
                      <a:r>
                        <a:rPr lang="ja-JP" sz="1600" b="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松川茶屋</a:t>
                      </a: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vMerge="1">
                  <a:txBody>
                    <a:bodyPr/>
                    <a:lstStyle/>
                    <a:p>
                      <a:pPr marL="266700" indent="-266700" algn="ctr">
                        <a:spcAft>
                          <a:spcPts val="0"/>
                        </a:spcAft>
                      </a:pPr>
                      <a:endParaRPr lang="ja-JP"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62571" marR="62571" marT="0" marB="0" anchor="ctr"/>
                </a:tc>
                <a:tc>
                  <a:txBody>
                    <a:bodyPr/>
                    <a:lstStyle/>
                    <a:p>
                      <a:pPr marL="266700" indent="-266700" algn="ctr">
                        <a:spcAft>
                          <a:spcPts val="0"/>
                        </a:spcAft>
                      </a:pPr>
                      <a:r>
                        <a:rPr lang="ja-JP" altLang="en-US"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管理許可</a:t>
                      </a:r>
                      <a:endParaRPr lang="ja-JP"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7"/>
                  </a:ext>
                </a:extLst>
              </a:tr>
              <a:tr h="432000">
                <a:tc>
                  <a:txBody>
                    <a:bodyPr/>
                    <a:lstStyle/>
                    <a:p>
                      <a:pPr marL="127000" indent="-127000" algn="ctr">
                        <a:spcAft>
                          <a:spcPts val="0"/>
                        </a:spcAft>
                      </a:pPr>
                      <a:r>
                        <a:rPr lang="ja-JP" altLang="en-US" sz="1600" b="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松川周辺エリア（予定）</a:t>
                      </a:r>
                      <a:endParaRPr lang="en-US" altLang="ja-JP" sz="1600" b="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vMerge="1">
                  <a:txBody>
                    <a:bodyPr/>
                    <a:lstStyle/>
                    <a:p>
                      <a:pPr marL="266700" indent="-266700" algn="ctr">
                        <a:spcAft>
                          <a:spcPts val="0"/>
                        </a:spcAft>
                      </a:pPr>
                      <a:endParaRPr lang="ja-JP"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62571" marR="62571" marT="0" marB="0" anchor="ctr"/>
                </a:tc>
                <a:tc>
                  <a:txBody>
                    <a:bodyPr/>
                    <a:lstStyle/>
                    <a:p>
                      <a:pPr marL="266700" indent="-266700" algn="ctr">
                        <a:spcAft>
                          <a:spcPts val="0"/>
                        </a:spcAft>
                      </a:pPr>
                      <a:r>
                        <a:rPr lang="ja-JP" altLang="en-US"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未定</a:t>
                      </a:r>
                      <a:endParaRPr lang="ja-JP"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257750684"/>
                  </a:ext>
                </a:extLst>
              </a:tr>
              <a:tr h="432000">
                <a:tc>
                  <a:txBody>
                    <a:bodyPr/>
                    <a:lstStyle/>
                    <a:p>
                      <a:pPr marL="127000" indent="-127000" algn="ctr">
                        <a:spcAft>
                          <a:spcPts val="0"/>
                        </a:spcAft>
                      </a:pPr>
                      <a:r>
                        <a:rPr lang="ja-JP" altLang="en-US" sz="1600" b="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地下駐車場</a:t>
                      </a:r>
                      <a:endParaRPr lang="en-US" altLang="ja-JP" sz="1600" b="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marL="266700" indent="-266700" algn="ctr">
                        <a:spcAft>
                          <a:spcPts val="0"/>
                        </a:spcAft>
                      </a:pPr>
                      <a:r>
                        <a:rPr lang="ja-JP" altLang="en-US"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管財課</a:t>
                      </a:r>
                      <a:endParaRPr lang="ja-JP"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tc>
                  <a:txBody>
                    <a:bodyPr/>
                    <a:lstStyle/>
                    <a:p>
                      <a:pPr marL="266700" indent="-266700" algn="ctr">
                        <a:spcAft>
                          <a:spcPts val="0"/>
                        </a:spcAft>
                      </a:pPr>
                      <a:r>
                        <a:rPr lang="ja-JP" altLang="en-US"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指定管理</a:t>
                      </a:r>
                      <a:endParaRPr lang="ja-JP" sz="16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62571" marR="62571" marT="0" marB="0" anchor="ctr">
                    <a:lnL w="9525" cap="flat" cmpd="sng" algn="ctr">
                      <a:solidFill>
                        <a:schemeClr val="bg1">
                          <a:lumMod val="50000"/>
                        </a:schemeClr>
                      </a:solidFill>
                      <a:prstDash val="solid"/>
                      <a:round/>
                      <a:headEnd type="none" w="med" len="med"/>
                      <a:tailEnd type="none" w="med" len="med"/>
                    </a:lnL>
                    <a:lnR w="9525" cap="flat" cmpd="sng" algn="ctr">
                      <a:solidFill>
                        <a:schemeClr val="bg1">
                          <a:lumMod val="50000"/>
                        </a:schemeClr>
                      </a:solidFill>
                      <a:prstDash val="solid"/>
                      <a:round/>
                      <a:headEnd type="none" w="med" len="med"/>
                      <a:tailEnd type="none" w="med" len="med"/>
                    </a:lnR>
                    <a:lnT w="9525" cap="flat" cmpd="sng" algn="ctr">
                      <a:solidFill>
                        <a:schemeClr val="bg1">
                          <a:lumMod val="50000"/>
                        </a:schemeClr>
                      </a:solidFill>
                      <a:prstDash val="solid"/>
                      <a:round/>
                      <a:headEnd type="none" w="med" len="med"/>
                      <a:tailEnd type="none" w="med" len="med"/>
                    </a:lnT>
                    <a:lnB w="9525"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3" name="テキスト ボックス 2"/>
          <p:cNvSpPr txBox="1"/>
          <p:nvPr/>
        </p:nvSpPr>
        <p:spPr>
          <a:xfrm rot="20433418">
            <a:off x="6951766" y="4016500"/>
            <a:ext cx="2639291" cy="323165"/>
          </a:xfrm>
          <a:prstGeom prst="rect">
            <a:avLst/>
          </a:prstGeom>
          <a:solidFill>
            <a:srgbClr val="FFFF66"/>
          </a:solidFill>
        </p:spPr>
        <p:txBody>
          <a:bodyPr wrap="square" rtlCol="0">
            <a:spAutoFit/>
          </a:bodyPr>
          <a:lstStyle/>
          <a:p>
            <a:pPr algn="ctr"/>
            <a:r>
              <a:rPr kumimoji="1" lang="ja-JP" altLang="en-US" sz="1500" dirty="0">
                <a:solidFill>
                  <a:schemeClr val="tx1">
                    <a:lumMod val="75000"/>
                    <a:lumOff val="25000"/>
                  </a:schemeClr>
                </a:solidFill>
                <a:latin typeface="HGPｺﾞｼｯｸM" panose="020B0600000000000000" pitchFamily="50" charset="-128"/>
                <a:ea typeface="HGPｺﾞｼｯｸM" panose="020B0600000000000000" pitchFamily="50" charset="-128"/>
              </a:rPr>
              <a:t>綺麗だけど人がいない公園</a:t>
            </a:r>
            <a:r>
              <a:rPr kumimoji="1" lang="en-US" altLang="ja-JP" sz="15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kumimoji="1" lang="ja-JP" altLang="en-US" sz="15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0382672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solidFill>
                  <a:schemeClr val="tx1">
                    <a:lumMod val="75000"/>
                    <a:lumOff val="25000"/>
                  </a:schemeClr>
                </a:solidFill>
              </a:rPr>
              <a:t>富山城址公園トライアル・サウンディング</a:t>
            </a:r>
          </a:p>
        </p:txBody>
      </p:sp>
      <p:sp>
        <p:nvSpPr>
          <p:cNvPr id="11" name="正方形/長方形 10">
            <a:extLst>
              <a:ext uri="{FF2B5EF4-FFF2-40B4-BE49-F238E27FC236}">
                <a16:creationId xmlns:a16="http://schemas.microsoft.com/office/drawing/2014/main" id="{85F504A7-0658-4BC2-9D2F-A04DB9E897BF}"/>
              </a:ext>
            </a:extLst>
          </p:cNvPr>
          <p:cNvSpPr/>
          <p:nvPr/>
        </p:nvSpPr>
        <p:spPr>
          <a:xfrm>
            <a:off x="1215143" y="1282401"/>
            <a:ext cx="1052513" cy="28288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ja-JP" altLang="en-US" dirty="0">
              <a:solidFill>
                <a:schemeClr val="tx1"/>
              </a:solidFill>
              <a:latin typeface="HGPｺﾞｼｯｸM" panose="020B0600000000000000" pitchFamily="50" charset="-128"/>
              <a:ea typeface="HGPｺﾞｼｯｸM" panose="020B0600000000000000" pitchFamily="50" charset="-128"/>
            </a:endParaRPr>
          </a:p>
        </p:txBody>
      </p:sp>
      <p:sp>
        <p:nvSpPr>
          <p:cNvPr id="12" name="コンテンツ プレースホルダー 2">
            <a:extLst>
              <a:ext uri="{FF2B5EF4-FFF2-40B4-BE49-F238E27FC236}">
                <a16:creationId xmlns:a16="http://schemas.microsoft.com/office/drawing/2014/main" id="{41B1DFD1-9B85-4712-877D-8A9FC18183A4}"/>
              </a:ext>
            </a:extLst>
          </p:cNvPr>
          <p:cNvSpPr txBox="1">
            <a:spLocks/>
          </p:cNvSpPr>
          <p:nvPr/>
        </p:nvSpPr>
        <p:spPr bwMode="auto">
          <a:xfrm>
            <a:off x="515463" y="1112188"/>
            <a:ext cx="8928000" cy="4924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285750" indent="-285750">
              <a:spcBef>
                <a:spcPct val="20000"/>
              </a:spcBef>
              <a:buClr>
                <a:schemeClr val="tx2"/>
              </a:buClr>
              <a:buFont typeface="Wingdings" panose="05000000000000000000" pitchFamily="2" charset="2"/>
              <a:defRPr kumimoji="1" sz="1200">
                <a:solidFill>
                  <a:schemeClr val="tx1"/>
                </a:solidFill>
                <a:latin typeface="ＭＳ Ｐゴシック" panose="020B0600070205080204" pitchFamily="50" charset="-128"/>
                <a:ea typeface="ＭＳ Ｐゴシック" panose="020B0600070205080204" pitchFamily="50" charset="-128"/>
              </a:defRPr>
            </a:lvl1pPr>
            <a:lvl2pPr marL="203200" indent="-203200">
              <a:spcBef>
                <a:spcPct val="20000"/>
              </a:spcBef>
              <a:buClr>
                <a:srgbClr val="3E5E84"/>
              </a:buClr>
              <a:buFont typeface="Wingdings" panose="05000000000000000000" pitchFamily="2" charset="2"/>
              <a:defRPr kumimoji="1" sz="1200">
                <a:solidFill>
                  <a:schemeClr val="tx1"/>
                </a:solidFill>
                <a:latin typeface="ＭＳ Ｐゴシック" panose="020B0600070205080204" pitchFamily="50" charset="-128"/>
                <a:ea typeface="ＭＳ Ｐゴシック" panose="020B0600070205080204" pitchFamily="50" charset="-128"/>
              </a:defRPr>
            </a:lvl2pPr>
            <a:lvl3pPr marL="571500" indent="-190500">
              <a:spcBef>
                <a:spcPct val="20000"/>
              </a:spcBef>
              <a:buClr>
                <a:schemeClr val="tx1"/>
              </a:buClr>
              <a:buFont typeface="Wingdings" panose="05000000000000000000" pitchFamily="2" charset="2"/>
              <a:buChar char="n"/>
              <a:defRPr kumimoji="1" sz="1200">
                <a:solidFill>
                  <a:schemeClr val="tx1"/>
                </a:solidFill>
                <a:latin typeface="ＭＳ Ｐゴシック" panose="020B0600070205080204" pitchFamily="50" charset="-128"/>
                <a:ea typeface="ＭＳ Ｐゴシック" panose="020B0600070205080204" pitchFamily="50" charset="-128"/>
              </a:defRPr>
            </a:lvl3pPr>
            <a:lvl4pPr marL="825500" indent="-190500">
              <a:spcBef>
                <a:spcPct val="20000"/>
              </a:spcBef>
              <a:buClr>
                <a:schemeClr val="tx1"/>
              </a:buClr>
              <a:buFont typeface="Wingdings" panose="05000000000000000000" pitchFamily="2" charset="2"/>
              <a:buChar char="u"/>
              <a:defRPr kumimoji="1" sz="1200">
                <a:solidFill>
                  <a:schemeClr val="tx1"/>
                </a:solidFill>
                <a:latin typeface="ＭＳ Ｐゴシック" panose="020B0600070205080204" pitchFamily="50" charset="-128"/>
                <a:ea typeface="ＭＳ Ｐゴシック" panose="020B0600070205080204" pitchFamily="50" charset="-128"/>
              </a:defRPr>
            </a:lvl4pPr>
            <a:lvl5pPr marL="1079500" indent="-190500">
              <a:spcBef>
                <a:spcPct val="20000"/>
              </a:spcBef>
              <a:buClr>
                <a:schemeClr val="tx1"/>
              </a:buClr>
              <a:buFont typeface="Wingdings" panose="05000000000000000000" pitchFamily="2" charset="2"/>
              <a:buChar char="l"/>
              <a:defRPr kumimoji="1" sz="1200">
                <a:solidFill>
                  <a:schemeClr val="tx1"/>
                </a:solidFill>
                <a:latin typeface="ＭＳ Ｐゴシック" panose="020B0600070205080204" pitchFamily="50" charset="-128"/>
                <a:ea typeface="ＭＳ Ｐゴシック" panose="020B0600070205080204" pitchFamily="50" charset="-128"/>
              </a:defRPr>
            </a:lvl5pPr>
            <a:lvl6pPr marL="1536700" indent="-190500" eaLnBrk="0" fontAlgn="base" hangingPunct="0">
              <a:spcBef>
                <a:spcPct val="20000"/>
              </a:spcBef>
              <a:spcAft>
                <a:spcPct val="0"/>
              </a:spcAft>
              <a:buClr>
                <a:schemeClr val="tx1"/>
              </a:buClr>
              <a:buFont typeface="Wingdings" panose="05000000000000000000" pitchFamily="2" charset="2"/>
              <a:buChar char="l"/>
              <a:defRPr kumimoji="1" sz="1200">
                <a:solidFill>
                  <a:schemeClr val="tx1"/>
                </a:solidFill>
                <a:latin typeface="ＭＳ Ｐゴシック" panose="020B0600070205080204" pitchFamily="50" charset="-128"/>
                <a:ea typeface="ＭＳ Ｐゴシック" panose="020B0600070205080204" pitchFamily="50" charset="-128"/>
              </a:defRPr>
            </a:lvl6pPr>
            <a:lvl7pPr marL="1993900" indent="-190500" eaLnBrk="0" fontAlgn="base" hangingPunct="0">
              <a:spcBef>
                <a:spcPct val="20000"/>
              </a:spcBef>
              <a:spcAft>
                <a:spcPct val="0"/>
              </a:spcAft>
              <a:buClr>
                <a:schemeClr val="tx1"/>
              </a:buClr>
              <a:buFont typeface="Wingdings" panose="05000000000000000000" pitchFamily="2" charset="2"/>
              <a:buChar char="l"/>
              <a:defRPr kumimoji="1" sz="1200">
                <a:solidFill>
                  <a:schemeClr val="tx1"/>
                </a:solidFill>
                <a:latin typeface="ＭＳ Ｐゴシック" panose="020B0600070205080204" pitchFamily="50" charset="-128"/>
                <a:ea typeface="ＭＳ Ｐゴシック" panose="020B0600070205080204" pitchFamily="50" charset="-128"/>
              </a:defRPr>
            </a:lvl7pPr>
            <a:lvl8pPr marL="2451100" indent="-190500" eaLnBrk="0" fontAlgn="base" hangingPunct="0">
              <a:spcBef>
                <a:spcPct val="20000"/>
              </a:spcBef>
              <a:spcAft>
                <a:spcPct val="0"/>
              </a:spcAft>
              <a:buClr>
                <a:schemeClr val="tx1"/>
              </a:buClr>
              <a:buFont typeface="Wingdings" panose="05000000000000000000" pitchFamily="2" charset="2"/>
              <a:buChar char="l"/>
              <a:defRPr kumimoji="1" sz="1200">
                <a:solidFill>
                  <a:schemeClr val="tx1"/>
                </a:solidFill>
                <a:latin typeface="ＭＳ Ｐゴシック" panose="020B0600070205080204" pitchFamily="50" charset="-128"/>
                <a:ea typeface="ＭＳ Ｐゴシック" panose="020B0600070205080204" pitchFamily="50" charset="-128"/>
              </a:defRPr>
            </a:lvl8pPr>
            <a:lvl9pPr marL="2908300" indent="-190500" eaLnBrk="0" fontAlgn="base" hangingPunct="0">
              <a:spcBef>
                <a:spcPct val="20000"/>
              </a:spcBef>
              <a:spcAft>
                <a:spcPct val="0"/>
              </a:spcAft>
              <a:buClr>
                <a:schemeClr val="tx1"/>
              </a:buClr>
              <a:buFont typeface="Wingdings" panose="05000000000000000000" pitchFamily="2" charset="2"/>
              <a:buChar char="l"/>
              <a:defRPr kumimoji="1" sz="1200">
                <a:solidFill>
                  <a:schemeClr val="tx1"/>
                </a:solidFill>
                <a:latin typeface="ＭＳ Ｐゴシック" panose="020B0600070205080204" pitchFamily="50" charset="-128"/>
                <a:ea typeface="ＭＳ Ｐゴシック" panose="020B0600070205080204" pitchFamily="50" charset="-128"/>
              </a:defRPr>
            </a:lvl9pPr>
          </a:lstStyle>
          <a:p>
            <a:pPr marL="0" indent="0" fontAlgn="base">
              <a:spcBef>
                <a:spcPts val="356"/>
              </a:spcBef>
              <a:spcAft>
                <a:spcPct val="0"/>
              </a:spcAft>
              <a:buClr>
                <a:schemeClr val="tx2">
                  <a:lumMod val="75000"/>
                </a:schemeClr>
              </a:buClr>
            </a:pPr>
            <a:r>
              <a:rPr lang="ja-JP" altLang="en-US" sz="16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　民間事業者に検討対象となる公共施設を暫定的に使用してもらい、提案事業を試験的に実施する機会を提供することで、より現実に即したデータや意見を得ることができるサウンディング手法</a:t>
            </a:r>
            <a:endParaRPr lang="en-US" altLang="ja-JP" sz="16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sp>
        <p:nvSpPr>
          <p:cNvPr id="13" name="正方形/長方形 12">
            <a:extLst>
              <a:ext uri="{FF2B5EF4-FFF2-40B4-BE49-F238E27FC236}">
                <a16:creationId xmlns:a16="http://schemas.microsoft.com/office/drawing/2014/main" id="{803141C6-EA13-46D4-BCB0-AE497133CDD6}"/>
              </a:ext>
            </a:extLst>
          </p:cNvPr>
          <p:cNvSpPr/>
          <p:nvPr/>
        </p:nvSpPr>
        <p:spPr>
          <a:xfrm>
            <a:off x="297254" y="720594"/>
            <a:ext cx="9324000" cy="972000"/>
          </a:xfrm>
          <a:prstGeom prst="rect">
            <a:avLst/>
          </a:prstGeom>
          <a:noFill/>
          <a:ln w="9525">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ja-JP" altLang="en-US" dirty="0">
              <a:solidFill>
                <a:schemeClr val="tx1"/>
              </a:solidFill>
              <a:latin typeface="HGPｺﾞｼｯｸM" panose="020B0600000000000000" pitchFamily="50" charset="-128"/>
              <a:ea typeface="HGPｺﾞｼｯｸM" panose="020B0600000000000000" pitchFamily="50" charset="-128"/>
            </a:endParaRPr>
          </a:p>
        </p:txBody>
      </p:sp>
      <p:sp>
        <p:nvSpPr>
          <p:cNvPr id="14" name="正方形/長方形 13">
            <a:extLst>
              <a:ext uri="{FF2B5EF4-FFF2-40B4-BE49-F238E27FC236}">
                <a16:creationId xmlns:a16="http://schemas.microsoft.com/office/drawing/2014/main" id="{8FE6D42A-197D-4EA9-90D7-4CB4DEDC280A}"/>
              </a:ext>
            </a:extLst>
          </p:cNvPr>
          <p:cNvSpPr/>
          <p:nvPr/>
        </p:nvSpPr>
        <p:spPr>
          <a:xfrm>
            <a:off x="297252" y="720594"/>
            <a:ext cx="3492000" cy="324000"/>
          </a:xfrm>
          <a:prstGeom prst="rect">
            <a:avLst/>
          </a:prstGeom>
          <a:solidFill>
            <a:srgbClr val="A5A5A5"/>
          </a:solidFill>
          <a:ln w="9525">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ja-JP" altLang="en-US" sz="1700" b="1" dirty="0">
                <a:solidFill>
                  <a:schemeClr val="bg1"/>
                </a:solidFill>
                <a:latin typeface="HGPｺﾞｼｯｸM" panose="020B0600000000000000" pitchFamily="50" charset="-128"/>
                <a:ea typeface="HGPｺﾞｼｯｸM" panose="020B0600000000000000" pitchFamily="50" charset="-128"/>
              </a:rPr>
              <a:t>トライアル・サウンディングとは</a:t>
            </a:r>
          </a:p>
        </p:txBody>
      </p:sp>
      <p:sp>
        <p:nvSpPr>
          <p:cNvPr id="17" name="正方形/長方形 16">
            <a:extLst>
              <a:ext uri="{FF2B5EF4-FFF2-40B4-BE49-F238E27FC236}">
                <a16:creationId xmlns:a16="http://schemas.microsoft.com/office/drawing/2014/main" id="{85F504A7-0658-4BC2-9D2F-A04DB9E897BF}"/>
              </a:ext>
            </a:extLst>
          </p:cNvPr>
          <p:cNvSpPr/>
          <p:nvPr/>
        </p:nvSpPr>
        <p:spPr>
          <a:xfrm>
            <a:off x="1215141" y="2411954"/>
            <a:ext cx="1052513" cy="28288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ja-JP" altLang="en-US" dirty="0">
              <a:solidFill>
                <a:schemeClr val="tx1"/>
              </a:solidFill>
              <a:latin typeface="HGPｺﾞｼｯｸM" panose="020B0600000000000000" pitchFamily="50" charset="-128"/>
              <a:ea typeface="HGPｺﾞｼｯｸM" panose="020B0600000000000000" pitchFamily="50" charset="-128"/>
            </a:endParaRPr>
          </a:p>
        </p:txBody>
      </p:sp>
      <p:sp>
        <p:nvSpPr>
          <p:cNvPr id="18" name="コンテンツ プレースホルダー 2">
            <a:extLst>
              <a:ext uri="{FF2B5EF4-FFF2-40B4-BE49-F238E27FC236}">
                <a16:creationId xmlns:a16="http://schemas.microsoft.com/office/drawing/2014/main" id="{41B1DFD1-9B85-4712-877D-8A9FC18183A4}"/>
              </a:ext>
            </a:extLst>
          </p:cNvPr>
          <p:cNvSpPr txBox="1">
            <a:spLocks/>
          </p:cNvSpPr>
          <p:nvPr/>
        </p:nvSpPr>
        <p:spPr bwMode="auto">
          <a:xfrm>
            <a:off x="466724" y="2266359"/>
            <a:ext cx="5112000" cy="1579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285750" indent="-285750">
              <a:spcBef>
                <a:spcPct val="20000"/>
              </a:spcBef>
              <a:buClr>
                <a:schemeClr val="tx2"/>
              </a:buClr>
              <a:buFont typeface="Wingdings" panose="05000000000000000000" pitchFamily="2" charset="2"/>
              <a:defRPr kumimoji="1" sz="1200">
                <a:solidFill>
                  <a:schemeClr val="tx1"/>
                </a:solidFill>
                <a:latin typeface="ＭＳ Ｐゴシック" panose="020B0600070205080204" pitchFamily="50" charset="-128"/>
                <a:ea typeface="ＭＳ Ｐゴシック" panose="020B0600070205080204" pitchFamily="50" charset="-128"/>
              </a:defRPr>
            </a:lvl1pPr>
            <a:lvl2pPr marL="203200" indent="-203200">
              <a:spcBef>
                <a:spcPct val="20000"/>
              </a:spcBef>
              <a:buClr>
                <a:srgbClr val="3E5E84"/>
              </a:buClr>
              <a:buFont typeface="Wingdings" panose="05000000000000000000" pitchFamily="2" charset="2"/>
              <a:defRPr kumimoji="1" sz="1200">
                <a:solidFill>
                  <a:schemeClr val="tx1"/>
                </a:solidFill>
                <a:latin typeface="ＭＳ Ｐゴシック" panose="020B0600070205080204" pitchFamily="50" charset="-128"/>
                <a:ea typeface="ＭＳ Ｐゴシック" panose="020B0600070205080204" pitchFamily="50" charset="-128"/>
              </a:defRPr>
            </a:lvl2pPr>
            <a:lvl3pPr marL="571500" indent="-190500">
              <a:spcBef>
                <a:spcPct val="20000"/>
              </a:spcBef>
              <a:buClr>
                <a:schemeClr val="tx1"/>
              </a:buClr>
              <a:buFont typeface="Wingdings" panose="05000000000000000000" pitchFamily="2" charset="2"/>
              <a:buChar char="n"/>
              <a:defRPr kumimoji="1" sz="1200">
                <a:solidFill>
                  <a:schemeClr val="tx1"/>
                </a:solidFill>
                <a:latin typeface="ＭＳ Ｐゴシック" panose="020B0600070205080204" pitchFamily="50" charset="-128"/>
                <a:ea typeface="ＭＳ Ｐゴシック" panose="020B0600070205080204" pitchFamily="50" charset="-128"/>
              </a:defRPr>
            </a:lvl3pPr>
            <a:lvl4pPr marL="825500" indent="-190500">
              <a:spcBef>
                <a:spcPct val="20000"/>
              </a:spcBef>
              <a:buClr>
                <a:schemeClr val="tx1"/>
              </a:buClr>
              <a:buFont typeface="Wingdings" panose="05000000000000000000" pitchFamily="2" charset="2"/>
              <a:buChar char="u"/>
              <a:defRPr kumimoji="1" sz="1200">
                <a:solidFill>
                  <a:schemeClr val="tx1"/>
                </a:solidFill>
                <a:latin typeface="ＭＳ Ｐゴシック" panose="020B0600070205080204" pitchFamily="50" charset="-128"/>
                <a:ea typeface="ＭＳ Ｐゴシック" panose="020B0600070205080204" pitchFamily="50" charset="-128"/>
              </a:defRPr>
            </a:lvl4pPr>
            <a:lvl5pPr marL="1079500" indent="-190500">
              <a:spcBef>
                <a:spcPct val="20000"/>
              </a:spcBef>
              <a:buClr>
                <a:schemeClr val="tx1"/>
              </a:buClr>
              <a:buFont typeface="Wingdings" panose="05000000000000000000" pitchFamily="2" charset="2"/>
              <a:buChar char="l"/>
              <a:defRPr kumimoji="1" sz="1200">
                <a:solidFill>
                  <a:schemeClr val="tx1"/>
                </a:solidFill>
                <a:latin typeface="ＭＳ Ｐゴシック" panose="020B0600070205080204" pitchFamily="50" charset="-128"/>
                <a:ea typeface="ＭＳ Ｐゴシック" panose="020B0600070205080204" pitchFamily="50" charset="-128"/>
              </a:defRPr>
            </a:lvl5pPr>
            <a:lvl6pPr marL="1536700" indent="-190500" eaLnBrk="0" fontAlgn="base" hangingPunct="0">
              <a:spcBef>
                <a:spcPct val="20000"/>
              </a:spcBef>
              <a:spcAft>
                <a:spcPct val="0"/>
              </a:spcAft>
              <a:buClr>
                <a:schemeClr val="tx1"/>
              </a:buClr>
              <a:buFont typeface="Wingdings" panose="05000000000000000000" pitchFamily="2" charset="2"/>
              <a:buChar char="l"/>
              <a:defRPr kumimoji="1" sz="1200">
                <a:solidFill>
                  <a:schemeClr val="tx1"/>
                </a:solidFill>
                <a:latin typeface="ＭＳ Ｐゴシック" panose="020B0600070205080204" pitchFamily="50" charset="-128"/>
                <a:ea typeface="ＭＳ Ｐゴシック" panose="020B0600070205080204" pitchFamily="50" charset="-128"/>
              </a:defRPr>
            </a:lvl6pPr>
            <a:lvl7pPr marL="1993900" indent="-190500" eaLnBrk="0" fontAlgn="base" hangingPunct="0">
              <a:spcBef>
                <a:spcPct val="20000"/>
              </a:spcBef>
              <a:spcAft>
                <a:spcPct val="0"/>
              </a:spcAft>
              <a:buClr>
                <a:schemeClr val="tx1"/>
              </a:buClr>
              <a:buFont typeface="Wingdings" panose="05000000000000000000" pitchFamily="2" charset="2"/>
              <a:buChar char="l"/>
              <a:defRPr kumimoji="1" sz="1200">
                <a:solidFill>
                  <a:schemeClr val="tx1"/>
                </a:solidFill>
                <a:latin typeface="ＭＳ Ｐゴシック" panose="020B0600070205080204" pitchFamily="50" charset="-128"/>
                <a:ea typeface="ＭＳ Ｐゴシック" panose="020B0600070205080204" pitchFamily="50" charset="-128"/>
              </a:defRPr>
            </a:lvl7pPr>
            <a:lvl8pPr marL="2451100" indent="-190500" eaLnBrk="0" fontAlgn="base" hangingPunct="0">
              <a:spcBef>
                <a:spcPct val="20000"/>
              </a:spcBef>
              <a:spcAft>
                <a:spcPct val="0"/>
              </a:spcAft>
              <a:buClr>
                <a:schemeClr val="tx1"/>
              </a:buClr>
              <a:buFont typeface="Wingdings" panose="05000000000000000000" pitchFamily="2" charset="2"/>
              <a:buChar char="l"/>
              <a:defRPr kumimoji="1" sz="1200">
                <a:solidFill>
                  <a:schemeClr val="tx1"/>
                </a:solidFill>
                <a:latin typeface="ＭＳ Ｐゴシック" panose="020B0600070205080204" pitchFamily="50" charset="-128"/>
                <a:ea typeface="ＭＳ Ｐゴシック" panose="020B0600070205080204" pitchFamily="50" charset="-128"/>
              </a:defRPr>
            </a:lvl8pPr>
            <a:lvl9pPr marL="2908300" indent="-190500" eaLnBrk="0" fontAlgn="base" hangingPunct="0">
              <a:spcBef>
                <a:spcPct val="20000"/>
              </a:spcBef>
              <a:spcAft>
                <a:spcPct val="0"/>
              </a:spcAft>
              <a:buClr>
                <a:schemeClr val="tx1"/>
              </a:buClr>
              <a:buFont typeface="Wingdings" panose="05000000000000000000" pitchFamily="2" charset="2"/>
              <a:buChar char="l"/>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ts val="356"/>
              </a:spcBef>
              <a:spcAft>
                <a:spcPct val="0"/>
              </a:spcAft>
              <a:buClr>
                <a:schemeClr val="tx1">
                  <a:lumMod val="75000"/>
                  <a:lumOff val="25000"/>
                </a:schemeClr>
              </a:buClr>
              <a:buFont typeface="Wingdings" panose="05000000000000000000" pitchFamily="2" charset="2"/>
              <a:buChar char="l"/>
            </a:pPr>
            <a:r>
              <a:rPr lang="ja-JP" altLang="en-US" sz="16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今後の城址公園における官民連携事業への参加に関する</a:t>
            </a:r>
            <a:r>
              <a:rPr lang="ja-JP" altLang="en-US" sz="1600" dirty="0">
                <a:solidFill>
                  <a:srgbClr val="3862AE"/>
                </a:solidFill>
                <a:latin typeface="HGPｺﾞｼｯｸM" panose="020B0600000000000000" pitchFamily="50" charset="-128"/>
                <a:ea typeface="HGPｺﾞｼｯｸM" panose="020B0600000000000000" pitchFamily="50" charset="-128"/>
                <a:cs typeface="Meiryo UI" panose="020B0604030504040204" pitchFamily="50" charset="-128"/>
              </a:rPr>
              <a:t>判断材料</a:t>
            </a:r>
            <a:r>
              <a:rPr lang="ja-JP" altLang="en-US" sz="16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が得られる</a:t>
            </a:r>
            <a:endParaRPr lang="en-US" altLang="ja-JP" sz="16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fontAlgn="base">
              <a:spcBef>
                <a:spcPts val="356"/>
              </a:spcBef>
              <a:spcAft>
                <a:spcPct val="0"/>
              </a:spcAft>
              <a:buClr>
                <a:schemeClr val="tx2">
                  <a:lumMod val="75000"/>
                </a:schemeClr>
              </a:buClr>
              <a:buFont typeface="Wingdings" panose="05000000000000000000" pitchFamily="2" charset="2"/>
              <a:buChar char="l"/>
            </a:pPr>
            <a:r>
              <a:rPr lang="ja-JP" altLang="en-US" sz="16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事業者が城址公園における</a:t>
            </a:r>
            <a:r>
              <a:rPr lang="ja-JP" altLang="en-US" sz="1600" dirty="0">
                <a:solidFill>
                  <a:srgbClr val="3862AE"/>
                </a:solidFill>
                <a:latin typeface="HGPｺﾞｼｯｸM" panose="020B0600000000000000" pitchFamily="50" charset="-128"/>
                <a:ea typeface="HGPｺﾞｼｯｸM" panose="020B0600000000000000" pitchFamily="50" charset="-128"/>
                <a:cs typeface="Meiryo UI" panose="020B0604030504040204" pitchFamily="50" charset="-128"/>
              </a:rPr>
              <a:t>ニーズにマッチングしているかを確認</a:t>
            </a:r>
            <a:r>
              <a:rPr lang="ja-JP" altLang="en-US" sz="16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できる</a:t>
            </a:r>
            <a:endParaRPr lang="en-US" altLang="ja-JP" sz="16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fontAlgn="base">
              <a:spcBef>
                <a:spcPts val="356"/>
              </a:spcBef>
              <a:spcAft>
                <a:spcPct val="0"/>
              </a:spcAft>
              <a:buClr>
                <a:schemeClr val="tx2">
                  <a:lumMod val="75000"/>
                </a:schemeClr>
              </a:buClr>
              <a:buFont typeface="Wingdings" panose="05000000000000000000" pitchFamily="2" charset="2"/>
              <a:buChar char="l"/>
            </a:pPr>
            <a:r>
              <a:rPr lang="ja-JP" altLang="en-US" sz="16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トライアル・サウンディングを通じて、</a:t>
            </a:r>
            <a:r>
              <a:rPr lang="ja-JP" altLang="en-US" sz="1600" dirty="0">
                <a:solidFill>
                  <a:srgbClr val="3862AE"/>
                </a:solidFill>
                <a:latin typeface="HGPｺﾞｼｯｸM" panose="020B0600000000000000" pitchFamily="50" charset="-128"/>
                <a:ea typeface="HGPｺﾞｼｯｸM" panose="020B0600000000000000" pitchFamily="50" charset="-128"/>
                <a:cs typeface="Meiryo UI" panose="020B0604030504040204" pitchFamily="50" charset="-128"/>
              </a:rPr>
              <a:t>民間事業者の考えを今後の官民連携事業に反映</a:t>
            </a:r>
            <a:r>
              <a:rPr lang="ja-JP" altLang="en-US" sz="16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させることができる</a:t>
            </a:r>
          </a:p>
        </p:txBody>
      </p:sp>
      <p:sp>
        <p:nvSpPr>
          <p:cNvPr id="19" name="正方形/長方形 18">
            <a:extLst>
              <a:ext uri="{FF2B5EF4-FFF2-40B4-BE49-F238E27FC236}">
                <a16:creationId xmlns:a16="http://schemas.microsoft.com/office/drawing/2014/main" id="{803141C6-EA13-46D4-BCB0-AE497133CDD6}"/>
              </a:ext>
            </a:extLst>
          </p:cNvPr>
          <p:cNvSpPr/>
          <p:nvPr/>
        </p:nvSpPr>
        <p:spPr>
          <a:xfrm>
            <a:off x="297252" y="1850146"/>
            <a:ext cx="5400000" cy="2124000"/>
          </a:xfrm>
          <a:prstGeom prst="rect">
            <a:avLst/>
          </a:prstGeom>
          <a:noFill/>
          <a:ln w="9525">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ja-JP" altLang="en-US" dirty="0">
              <a:solidFill>
                <a:schemeClr val="tx1"/>
              </a:solidFill>
              <a:latin typeface="HGPｺﾞｼｯｸM" panose="020B0600000000000000" pitchFamily="50" charset="-128"/>
              <a:ea typeface="HGPｺﾞｼｯｸM" panose="020B0600000000000000" pitchFamily="50" charset="-128"/>
            </a:endParaRPr>
          </a:p>
        </p:txBody>
      </p:sp>
      <p:sp>
        <p:nvSpPr>
          <p:cNvPr id="22" name="正方形/長方形 21">
            <a:extLst>
              <a:ext uri="{FF2B5EF4-FFF2-40B4-BE49-F238E27FC236}">
                <a16:creationId xmlns:a16="http://schemas.microsoft.com/office/drawing/2014/main" id="{8FE6D42A-197D-4EA9-90D7-4CB4DEDC280A}"/>
              </a:ext>
            </a:extLst>
          </p:cNvPr>
          <p:cNvSpPr/>
          <p:nvPr/>
        </p:nvSpPr>
        <p:spPr>
          <a:xfrm>
            <a:off x="297250" y="1850147"/>
            <a:ext cx="3492000" cy="324000"/>
          </a:xfrm>
          <a:prstGeom prst="rect">
            <a:avLst/>
          </a:prstGeom>
          <a:solidFill>
            <a:srgbClr val="A5A5A5"/>
          </a:solidFill>
          <a:ln w="9525">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ja-JP" altLang="en-US" sz="1700" b="1" dirty="0">
                <a:solidFill>
                  <a:schemeClr val="bg1"/>
                </a:solidFill>
                <a:latin typeface="HGPｺﾞｼｯｸM" panose="020B0600000000000000" pitchFamily="50" charset="-128"/>
                <a:ea typeface="HGPｺﾞｼｯｸM" panose="020B0600000000000000" pitchFamily="50" charset="-128"/>
              </a:rPr>
              <a:t>事業者のメリット</a:t>
            </a:r>
          </a:p>
        </p:txBody>
      </p:sp>
      <p:graphicFrame>
        <p:nvGraphicFramePr>
          <p:cNvPr id="23" name="表 22">
            <a:extLst>
              <a:ext uri="{FF2B5EF4-FFF2-40B4-BE49-F238E27FC236}">
                <a16:creationId xmlns:a16="http://schemas.microsoft.com/office/drawing/2014/main" id="{0095A3AA-8717-4CB2-82FF-D72F5A54CED5}"/>
              </a:ext>
            </a:extLst>
          </p:cNvPr>
          <p:cNvGraphicFramePr>
            <a:graphicFrameLocks noGrp="1"/>
          </p:cNvGraphicFramePr>
          <p:nvPr/>
        </p:nvGraphicFramePr>
        <p:xfrm>
          <a:off x="5958762" y="2576994"/>
          <a:ext cx="3672000" cy="3780688"/>
        </p:xfrm>
        <a:graphic>
          <a:graphicData uri="http://schemas.openxmlformats.org/drawingml/2006/table">
            <a:tbl>
              <a:tblPr firstRow="1" bandRow="1">
                <a:tableStyleId>{1FECB4D8-DB02-4DC6-A0A2-4F2EBAE1DC90}</a:tableStyleId>
              </a:tblPr>
              <a:tblGrid>
                <a:gridCol w="1908000">
                  <a:extLst>
                    <a:ext uri="{9D8B030D-6E8A-4147-A177-3AD203B41FA5}">
                      <a16:colId xmlns:a16="http://schemas.microsoft.com/office/drawing/2014/main" val="20000"/>
                    </a:ext>
                  </a:extLst>
                </a:gridCol>
                <a:gridCol w="1764000">
                  <a:extLst>
                    <a:ext uri="{9D8B030D-6E8A-4147-A177-3AD203B41FA5}">
                      <a16:colId xmlns:a16="http://schemas.microsoft.com/office/drawing/2014/main" val="20001"/>
                    </a:ext>
                  </a:extLst>
                </a:gridCol>
              </a:tblGrid>
              <a:tr h="324688">
                <a:tc>
                  <a:txBody>
                    <a:bodyPr/>
                    <a:lstStyle/>
                    <a:p>
                      <a:pPr algn="ctr">
                        <a:spcAft>
                          <a:spcPts val="0"/>
                        </a:spcAft>
                      </a:pPr>
                      <a:r>
                        <a:rPr lang="ja-JP" sz="1400" kern="100" dirty="0">
                          <a:effectLst/>
                          <a:latin typeface="HGPｺﾞｼｯｸM" panose="020B0600000000000000" pitchFamily="50" charset="-128"/>
                          <a:ea typeface="HGPｺﾞｼｯｸM" panose="020B0600000000000000" pitchFamily="50" charset="-128"/>
                        </a:rPr>
                        <a:t>日　程</a:t>
                      </a:r>
                      <a:endParaRPr lang="ja-JP" sz="1400" kern="100" dirty="0">
                        <a:effectLst/>
                        <a:latin typeface="HGPｺﾞｼｯｸM" panose="020B0600000000000000" pitchFamily="50" charset="-128"/>
                        <a:ea typeface="HGPｺﾞｼｯｸM" panose="020B0600000000000000" pitchFamily="50" charset="-128"/>
                        <a:cs typeface="Times New Roman"/>
                      </a:endParaRPr>
                    </a:p>
                  </a:txBody>
                  <a:tcPr marL="23825" marR="23825" marT="0" marB="0" anchor="ctr">
                    <a:lnR w="12700" cap="flat" cmpd="sng" algn="ctr">
                      <a:solidFill>
                        <a:schemeClr val="bg1">
                          <a:lumMod val="85000"/>
                        </a:schemeClr>
                      </a:solidFill>
                      <a:prstDash val="sysDash"/>
                      <a:round/>
                      <a:headEnd type="none" w="med" len="med"/>
                      <a:tailEnd type="none" w="med" len="med"/>
                    </a:lnR>
                    <a:solidFill>
                      <a:srgbClr val="A5A5A5"/>
                    </a:solidFill>
                  </a:tcPr>
                </a:tc>
                <a:tc>
                  <a:txBody>
                    <a:bodyPr/>
                    <a:lstStyle/>
                    <a:p>
                      <a:pPr algn="ctr">
                        <a:spcAft>
                          <a:spcPts val="0"/>
                        </a:spcAft>
                      </a:pPr>
                      <a:r>
                        <a:rPr lang="ja-JP" sz="1400" kern="100" dirty="0">
                          <a:effectLst/>
                          <a:latin typeface="HGPｺﾞｼｯｸM" panose="020B0600000000000000" pitchFamily="50" charset="-128"/>
                          <a:ea typeface="HGPｺﾞｼｯｸM" panose="020B0600000000000000" pitchFamily="50" charset="-128"/>
                        </a:rPr>
                        <a:t>内　容</a:t>
                      </a:r>
                      <a:endParaRPr lang="ja-JP" sz="1400" kern="100" dirty="0">
                        <a:effectLst/>
                        <a:latin typeface="HGPｺﾞｼｯｸM" panose="020B0600000000000000" pitchFamily="50" charset="-128"/>
                        <a:ea typeface="HGPｺﾞｼｯｸM" panose="020B0600000000000000" pitchFamily="50" charset="-128"/>
                        <a:cs typeface="Times New Roman"/>
                      </a:endParaRPr>
                    </a:p>
                  </a:txBody>
                  <a:tcPr marL="23825" marR="23825" marT="0" marB="0" anchor="ctr">
                    <a:lnL w="12700" cap="flat" cmpd="sng" algn="ctr">
                      <a:solidFill>
                        <a:schemeClr val="bg1">
                          <a:lumMod val="85000"/>
                        </a:schemeClr>
                      </a:solidFill>
                      <a:prstDash val="sysDash"/>
                      <a:round/>
                      <a:headEnd type="none" w="med" len="med"/>
                      <a:tailEnd type="none" w="med" len="med"/>
                    </a:lnL>
                    <a:solidFill>
                      <a:srgbClr val="A5A5A5"/>
                    </a:solidFill>
                  </a:tcPr>
                </a:tc>
                <a:extLst>
                  <a:ext uri="{0D108BD9-81ED-4DB2-BD59-A6C34878D82A}">
                    <a16:rowId xmlns:a16="http://schemas.microsoft.com/office/drawing/2014/main" val="10000"/>
                  </a:ext>
                </a:extLst>
              </a:tr>
              <a:tr h="432000">
                <a:tc>
                  <a:txBody>
                    <a:bodyPr/>
                    <a:lstStyle/>
                    <a:p>
                      <a:pPr algn="ctr">
                        <a:spcAft>
                          <a:spcPts val="0"/>
                        </a:spcAft>
                      </a:pPr>
                      <a:r>
                        <a:rPr lang="en-US" alt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2019/</a:t>
                      </a:r>
                      <a:r>
                        <a:rPr lang="en-US"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8</a:t>
                      </a:r>
                      <a:r>
                        <a:rPr lang="en-US" alt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en-US"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9</a:t>
                      </a:r>
                      <a:endPar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23825" marR="23825" marT="0" marB="0" anchor="ctr">
                    <a:lnR w="12700" cap="flat" cmpd="sng" algn="ctr">
                      <a:solidFill>
                        <a:schemeClr val="bg1">
                          <a:lumMod val="85000"/>
                        </a:schemeClr>
                      </a:solidFill>
                      <a:prstDash val="sysDash"/>
                      <a:round/>
                      <a:headEnd type="none" w="med" len="med"/>
                      <a:tailEnd type="none" w="med" len="med"/>
                    </a:lnR>
                  </a:tcPr>
                </a:tc>
                <a:tc>
                  <a:txBody>
                    <a:bodyPr/>
                    <a:lstStyle/>
                    <a:p>
                      <a:pPr algn="ctr">
                        <a:spcAft>
                          <a:spcPts val="0"/>
                        </a:spcAft>
                      </a:pPr>
                      <a:r>
                        <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応募開始</a:t>
                      </a:r>
                      <a:endPar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23825" marR="23825" marT="0" marB="0" anchor="ctr">
                    <a:lnL w="12700" cap="flat" cmpd="sng" algn="ctr">
                      <a:solidFill>
                        <a:schemeClr val="bg1">
                          <a:lumMod val="85000"/>
                        </a:schemeClr>
                      </a:solidFill>
                      <a:prstDash val="sysDash"/>
                      <a:round/>
                      <a:headEnd type="none" w="med" len="med"/>
                      <a:tailEnd type="none" w="med" len="med"/>
                    </a:lnL>
                  </a:tcPr>
                </a:tc>
                <a:extLst>
                  <a:ext uri="{0D108BD9-81ED-4DB2-BD59-A6C34878D82A}">
                    <a16:rowId xmlns:a16="http://schemas.microsoft.com/office/drawing/2014/main" val="10001"/>
                  </a:ext>
                </a:extLst>
              </a:tr>
              <a:tr h="432000">
                <a:tc>
                  <a:txBody>
                    <a:bodyPr/>
                    <a:lstStyle/>
                    <a:p>
                      <a:pPr algn="ctr">
                        <a:spcAft>
                          <a:spcPts val="0"/>
                        </a:spcAft>
                      </a:pPr>
                      <a:r>
                        <a:rPr lang="en-US" alt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2019/</a:t>
                      </a:r>
                      <a:r>
                        <a:rPr lang="en-US"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8</a:t>
                      </a:r>
                      <a:r>
                        <a:rPr lang="en-US" alt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en-US"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9</a:t>
                      </a:r>
                      <a:r>
                        <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en-US"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8</a:t>
                      </a:r>
                      <a:r>
                        <a:rPr lang="en-US" alt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en-US"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3</a:t>
                      </a:r>
                      <a:r>
                        <a:rPr lang="en-US" alt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0</a:t>
                      </a:r>
                    </a:p>
                  </a:txBody>
                  <a:tcPr marL="23825" marR="23825" marT="0" marB="0" anchor="ctr">
                    <a:lnR w="12700" cap="flat" cmpd="sng" algn="ctr">
                      <a:solidFill>
                        <a:schemeClr val="bg1">
                          <a:lumMod val="85000"/>
                        </a:schemeClr>
                      </a:solidFill>
                      <a:prstDash val="sysDash"/>
                      <a:round/>
                      <a:headEnd type="none" w="med" len="med"/>
                      <a:tailEnd type="none" w="med" len="med"/>
                    </a:lnR>
                  </a:tcPr>
                </a:tc>
                <a:tc>
                  <a:txBody>
                    <a:bodyPr/>
                    <a:lstStyle/>
                    <a:p>
                      <a:pPr algn="ctr">
                        <a:spcAft>
                          <a:spcPts val="0"/>
                        </a:spcAft>
                      </a:pPr>
                      <a:r>
                        <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提案書類作成の</a:t>
                      </a:r>
                      <a:endParaRPr lang="en-US" alt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p>
                      <a:pPr algn="ctr">
                        <a:spcAft>
                          <a:spcPts val="0"/>
                        </a:spcAft>
                      </a:pPr>
                      <a:r>
                        <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ための事前相談</a:t>
                      </a:r>
                      <a:endPar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23825" marR="23825" marT="0" marB="0" anchor="ctr">
                    <a:lnL w="12700" cap="flat" cmpd="sng" algn="ctr">
                      <a:solidFill>
                        <a:schemeClr val="bg1">
                          <a:lumMod val="85000"/>
                        </a:schemeClr>
                      </a:solidFill>
                      <a:prstDash val="sysDash"/>
                      <a:round/>
                      <a:headEnd type="none" w="med" len="med"/>
                      <a:tailEnd type="none" w="med" len="med"/>
                    </a:lnL>
                  </a:tcPr>
                </a:tc>
                <a:extLst>
                  <a:ext uri="{0D108BD9-81ED-4DB2-BD59-A6C34878D82A}">
                    <a16:rowId xmlns:a16="http://schemas.microsoft.com/office/drawing/2014/main" val="10002"/>
                  </a:ext>
                </a:extLst>
              </a:tr>
              <a:tr h="432000">
                <a:tc>
                  <a:txBody>
                    <a:bodyPr/>
                    <a:lstStyle/>
                    <a:p>
                      <a:pPr algn="ctr">
                        <a:spcAft>
                          <a:spcPts val="0"/>
                        </a:spcAft>
                      </a:pPr>
                      <a:r>
                        <a:rPr lang="en-US" alt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2019/</a:t>
                      </a:r>
                      <a:r>
                        <a:rPr lang="en-US"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9</a:t>
                      </a:r>
                      <a:r>
                        <a:rPr lang="en-US" alt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en-US"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6</a:t>
                      </a:r>
                      <a:endPar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23825" marR="23825" marT="0" marB="0" anchor="ctr">
                    <a:lnR w="12700" cap="flat" cmpd="sng" algn="ctr">
                      <a:solidFill>
                        <a:schemeClr val="bg1">
                          <a:lumMod val="85000"/>
                        </a:schemeClr>
                      </a:solidFill>
                      <a:prstDash val="sysDash"/>
                      <a:round/>
                      <a:headEnd type="none" w="med" len="med"/>
                      <a:tailEnd type="none" w="med" len="med"/>
                    </a:lnR>
                  </a:tcPr>
                </a:tc>
                <a:tc>
                  <a:txBody>
                    <a:bodyPr/>
                    <a:lstStyle/>
                    <a:p>
                      <a:pPr algn="ctr">
                        <a:spcAft>
                          <a:spcPts val="0"/>
                        </a:spcAft>
                      </a:pPr>
                      <a:r>
                        <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提案書類の提出期限</a:t>
                      </a:r>
                      <a:endParaRPr lang="ja-JP" sz="1400" b="1"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23825" marR="23825" marT="0" marB="0" anchor="ctr">
                    <a:lnL w="12700" cap="flat" cmpd="sng" algn="ctr">
                      <a:solidFill>
                        <a:schemeClr val="bg1">
                          <a:lumMod val="85000"/>
                        </a:schemeClr>
                      </a:solidFill>
                      <a:prstDash val="sysDash"/>
                      <a:round/>
                      <a:headEnd type="none" w="med" len="med"/>
                      <a:tailEnd type="none" w="med" len="med"/>
                    </a:lnL>
                  </a:tcPr>
                </a:tc>
                <a:extLst>
                  <a:ext uri="{0D108BD9-81ED-4DB2-BD59-A6C34878D82A}">
                    <a16:rowId xmlns:a16="http://schemas.microsoft.com/office/drawing/2014/main" val="10003"/>
                  </a:ext>
                </a:extLst>
              </a:tr>
              <a:tr h="432000">
                <a:tc>
                  <a:txBody>
                    <a:bodyPr/>
                    <a:lstStyle/>
                    <a:p>
                      <a:pPr algn="ctr">
                        <a:spcAft>
                          <a:spcPts val="0"/>
                        </a:spcAft>
                      </a:pPr>
                      <a:r>
                        <a:rPr lang="en-US" alt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2019/</a:t>
                      </a:r>
                      <a:r>
                        <a:rPr lang="en-US"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9</a:t>
                      </a:r>
                      <a:r>
                        <a:rPr lang="en-US" alt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en-US"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17</a:t>
                      </a:r>
                      <a:endPar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23825" marR="23825" marT="0" marB="0" anchor="ctr">
                    <a:lnR w="12700" cap="flat" cmpd="sng" algn="ctr">
                      <a:solidFill>
                        <a:schemeClr val="bg1">
                          <a:lumMod val="85000"/>
                        </a:schemeClr>
                      </a:solidFill>
                      <a:prstDash val="sysDash"/>
                      <a:round/>
                      <a:headEnd type="none" w="med" len="med"/>
                      <a:tailEnd type="none" w="med" len="med"/>
                    </a:lnR>
                  </a:tcPr>
                </a:tc>
                <a:tc>
                  <a:txBody>
                    <a:bodyPr/>
                    <a:lstStyle/>
                    <a:p>
                      <a:pPr algn="ctr">
                        <a:spcAft>
                          <a:spcPts val="0"/>
                        </a:spcAft>
                      </a:pPr>
                      <a:r>
                        <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暫定使用者の選定</a:t>
                      </a:r>
                      <a:endPar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23825" marR="23825" marT="0" marB="0" anchor="ctr">
                    <a:lnL w="12700" cap="flat" cmpd="sng" algn="ctr">
                      <a:solidFill>
                        <a:schemeClr val="bg1">
                          <a:lumMod val="85000"/>
                        </a:schemeClr>
                      </a:solidFill>
                      <a:prstDash val="sysDash"/>
                      <a:round/>
                      <a:headEnd type="none" w="med" len="med"/>
                      <a:tailEnd type="none" w="med" len="med"/>
                    </a:lnL>
                  </a:tcPr>
                </a:tc>
                <a:extLst>
                  <a:ext uri="{0D108BD9-81ED-4DB2-BD59-A6C34878D82A}">
                    <a16:rowId xmlns:a16="http://schemas.microsoft.com/office/drawing/2014/main" val="10004"/>
                  </a:ext>
                </a:extLst>
              </a:tr>
              <a:tr h="432000">
                <a:tc>
                  <a:txBody>
                    <a:bodyPr/>
                    <a:lstStyle/>
                    <a:p>
                      <a:pPr algn="ctr">
                        <a:spcAft>
                          <a:spcPts val="0"/>
                        </a:spcAft>
                      </a:pPr>
                      <a:r>
                        <a:rPr lang="en-US" alt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2019/</a:t>
                      </a:r>
                      <a:r>
                        <a:rPr lang="en-US"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9</a:t>
                      </a:r>
                      <a:r>
                        <a:rPr lang="en-US" alt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en-US"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17</a:t>
                      </a:r>
                      <a:r>
                        <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en-US"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10</a:t>
                      </a:r>
                      <a:r>
                        <a:rPr lang="en-US" alt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en-US"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1</a:t>
                      </a:r>
                      <a:r>
                        <a:rPr lang="en-US" alt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5</a:t>
                      </a:r>
                      <a:endPar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23825" marR="23825" marT="0" marB="0" anchor="ctr">
                    <a:lnR w="12700" cap="flat" cmpd="sng" algn="ctr">
                      <a:solidFill>
                        <a:schemeClr val="bg1">
                          <a:lumMod val="85000"/>
                        </a:schemeClr>
                      </a:solidFill>
                      <a:prstDash val="sysDash"/>
                      <a:round/>
                      <a:headEnd type="none" w="med" len="med"/>
                      <a:tailEnd type="none" w="med" len="med"/>
                    </a:lnR>
                  </a:tcPr>
                </a:tc>
                <a:tc>
                  <a:txBody>
                    <a:bodyPr/>
                    <a:lstStyle/>
                    <a:p>
                      <a:pPr algn="ctr">
                        <a:spcAft>
                          <a:spcPts val="0"/>
                        </a:spcAft>
                      </a:pPr>
                      <a:r>
                        <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試験事業に向けた</a:t>
                      </a:r>
                      <a:endParaRPr lang="en-US" alt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p>
                      <a:pPr algn="ctr">
                        <a:spcAft>
                          <a:spcPts val="0"/>
                        </a:spcAft>
                      </a:pPr>
                      <a:r>
                        <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事前協議</a:t>
                      </a:r>
                      <a:endPar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23825" marR="23825" marT="0" marB="0" anchor="ctr">
                    <a:lnL w="12700" cap="flat" cmpd="sng" algn="ctr">
                      <a:solidFill>
                        <a:schemeClr val="bg1">
                          <a:lumMod val="85000"/>
                        </a:schemeClr>
                      </a:solidFill>
                      <a:prstDash val="sysDash"/>
                      <a:round/>
                      <a:headEnd type="none" w="med" len="med"/>
                      <a:tailEnd type="none" w="med" len="med"/>
                    </a:lnL>
                  </a:tcPr>
                </a:tc>
                <a:extLst>
                  <a:ext uri="{0D108BD9-81ED-4DB2-BD59-A6C34878D82A}">
                    <a16:rowId xmlns:a16="http://schemas.microsoft.com/office/drawing/2014/main" val="10005"/>
                  </a:ext>
                </a:extLst>
              </a:tr>
              <a:tr h="432000">
                <a:tc>
                  <a:txBody>
                    <a:bodyPr/>
                    <a:lstStyle/>
                    <a:p>
                      <a:pPr algn="ctr">
                        <a:spcAft>
                          <a:spcPts val="0"/>
                        </a:spcAft>
                      </a:pPr>
                      <a:r>
                        <a:rPr lang="en-US" alt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2019/</a:t>
                      </a:r>
                      <a:r>
                        <a:rPr lang="en-US"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10</a:t>
                      </a:r>
                      <a:r>
                        <a:rPr lang="en-US" alt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en-US"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16</a:t>
                      </a:r>
                      <a:r>
                        <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en-US"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12</a:t>
                      </a:r>
                      <a:r>
                        <a:rPr lang="en-US" alt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/27</a:t>
                      </a:r>
                      <a:endPar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23825" marR="23825" marT="0" marB="0" anchor="ctr">
                    <a:lnR w="12700" cap="flat" cmpd="sng" algn="ctr">
                      <a:solidFill>
                        <a:schemeClr val="bg1">
                          <a:lumMod val="85000"/>
                        </a:schemeClr>
                      </a:solidFill>
                      <a:prstDash val="sysDash"/>
                      <a:round/>
                      <a:headEnd type="none" w="med" len="med"/>
                      <a:tailEnd type="none" w="med" len="med"/>
                    </a:lnR>
                  </a:tcPr>
                </a:tc>
                <a:tc>
                  <a:txBody>
                    <a:bodyPr/>
                    <a:lstStyle/>
                    <a:p>
                      <a:pPr algn="ctr">
                        <a:spcAft>
                          <a:spcPts val="0"/>
                        </a:spcAft>
                      </a:pPr>
                      <a:r>
                        <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試験事業の実施</a:t>
                      </a:r>
                      <a:endParaRPr lang="ja-JP" sz="1400" b="1"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23825" marR="23825" marT="0" marB="0" anchor="ctr">
                    <a:lnL w="12700" cap="flat" cmpd="sng" algn="ctr">
                      <a:solidFill>
                        <a:schemeClr val="bg1">
                          <a:lumMod val="85000"/>
                        </a:schemeClr>
                      </a:solidFill>
                      <a:prstDash val="sysDash"/>
                      <a:round/>
                      <a:headEnd type="none" w="med" len="med"/>
                      <a:tailEnd type="none" w="med" len="med"/>
                    </a:lnL>
                  </a:tcPr>
                </a:tc>
                <a:extLst>
                  <a:ext uri="{0D108BD9-81ED-4DB2-BD59-A6C34878D82A}">
                    <a16:rowId xmlns:a16="http://schemas.microsoft.com/office/drawing/2014/main" val="10006"/>
                  </a:ext>
                </a:extLst>
              </a:tr>
              <a:tr h="432000">
                <a:tc>
                  <a:txBody>
                    <a:bodyPr/>
                    <a:lstStyle/>
                    <a:p>
                      <a:pPr algn="ctr">
                        <a:spcAft>
                          <a:spcPts val="0"/>
                        </a:spcAft>
                      </a:pPr>
                      <a:r>
                        <a:rPr lang="en-US" alt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2019/</a:t>
                      </a:r>
                      <a:r>
                        <a:rPr lang="en-US"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1</a:t>
                      </a:r>
                      <a:r>
                        <a:rPr lang="en-US" alt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/10</a:t>
                      </a:r>
                      <a:endPar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23825" marR="23825" marT="0" marB="0" anchor="ctr">
                    <a:lnR w="12700" cap="flat" cmpd="sng" algn="ctr">
                      <a:solidFill>
                        <a:schemeClr val="bg1">
                          <a:lumMod val="85000"/>
                        </a:schemeClr>
                      </a:solidFill>
                      <a:prstDash val="sysDash"/>
                      <a:round/>
                      <a:headEnd type="none" w="med" len="med"/>
                      <a:tailEnd type="none" w="med" len="med"/>
                    </a:lnR>
                  </a:tcPr>
                </a:tc>
                <a:tc>
                  <a:txBody>
                    <a:bodyPr/>
                    <a:lstStyle/>
                    <a:p>
                      <a:pPr algn="ctr">
                        <a:spcAft>
                          <a:spcPts val="0"/>
                        </a:spcAft>
                      </a:pPr>
                      <a:r>
                        <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実績報告書の提出</a:t>
                      </a:r>
                      <a:endPar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23825" marR="23825" marT="0" marB="0" anchor="ctr">
                    <a:lnL w="12700" cap="flat" cmpd="sng" algn="ctr">
                      <a:solidFill>
                        <a:schemeClr val="bg1">
                          <a:lumMod val="85000"/>
                        </a:schemeClr>
                      </a:solidFill>
                      <a:prstDash val="sysDash"/>
                      <a:round/>
                      <a:headEnd type="none" w="med" len="med"/>
                      <a:tailEnd type="none" w="med" len="med"/>
                    </a:lnL>
                  </a:tcPr>
                </a:tc>
                <a:extLst>
                  <a:ext uri="{0D108BD9-81ED-4DB2-BD59-A6C34878D82A}">
                    <a16:rowId xmlns:a16="http://schemas.microsoft.com/office/drawing/2014/main" val="10007"/>
                  </a:ext>
                </a:extLst>
              </a:tr>
              <a:tr h="432000">
                <a:tc>
                  <a:txBody>
                    <a:bodyPr/>
                    <a:lstStyle/>
                    <a:p>
                      <a:pPr algn="ctr">
                        <a:spcAft>
                          <a:spcPts val="0"/>
                        </a:spcAft>
                      </a:pPr>
                      <a:r>
                        <a:rPr lang="en-US" alt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2020/2/25</a:t>
                      </a:r>
                      <a:endPar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23825" marR="23825" marT="0" marB="0" anchor="ctr">
                    <a:lnR w="12700" cap="flat" cmpd="sng" algn="ctr">
                      <a:solidFill>
                        <a:schemeClr val="bg1">
                          <a:lumMod val="85000"/>
                        </a:schemeClr>
                      </a:solidFill>
                      <a:prstDash val="sysDash"/>
                      <a:round/>
                      <a:headEnd type="none" w="med" len="med"/>
                      <a:tailEnd type="none" w="med" len="med"/>
                    </a:lnR>
                  </a:tcPr>
                </a:tc>
                <a:tc>
                  <a:txBody>
                    <a:bodyPr/>
                    <a:lstStyle/>
                    <a:p>
                      <a:pPr algn="ctr">
                        <a:spcAft>
                          <a:spcPts val="0"/>
                        </a:spcAft>
                      </a:pPr>
                      <a:r>
                        <a:rPr lang="ja-JP" altLang="en-US"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実績報告会</a:t>
                      </a:r>
                      <a:endParaRPr lang="ja-JP" sz="14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Times New Roman"/>
                      </a:endParaRPr>
                    </a:p>
                  </a:txBody>
                  <a:tcPr marL="23825" marR="23825" marT="0" marB="0" anchor="ctr">
                    <a:lnL w="12700" cap="flat" cmpd="sng" algn="ctr">
                      <a:solidFill>
                        <a:schemeClr val="bg1">
                          <a:lumMod val="85000"/>
                        </a:schemeClr>
                      </a:solidFill>
                      <a:prstDash val="sysDash"/>
                      <a:round/>
                      <a:headEnd type="none" w="med" len="med"/>
                      <a:tailEnd type="none" w="med" len="med"/>
                    </a:lnL>
                  </a:tcPr>
                </a:tc>
                <a:extLst>
                  <a:ext uri="{0D108BD9-81ED-4DB2-BD59-A6C34878D82A}">
                    <a16:rowId xmlns:a16="http://schemas.microsoft.com/office/drawing/2014/main" val="10008"/>
                  </a:ext>
                </a:extLst>
              </a:tr>
            </a:tbl>
          </a:graphicData>
        </a:graphic>
      </p:graphicFrame>
      <p:sp>
        <p:nvSpPr>
          <p:cNvPr id="24" name="正方形/長方形 23">
            <a:extLst>
              <a:ext uri="{FF2B5EF4-FFF2-40B4-BE49-F238E27FC236}">
                <a16:creationId xmlns:a16="http://schemas.microsoft.com/office/drawing/2014/main" id="{85F504A7-0658-4BC2-9D2F-A04DB9E897BF}"/>
              </a:ext>
            </a:extLst>
          </p:cNvPr>
          <p:cNvSpPr/>
          <p:nvPr/>
        </p:nvSpPr>
        <p:spPr>
          <a:xfrm>
            <a:off x="1215139" y="4721631"/>
            <a:ext cx="1052513" cy="282887"/>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ja-JP" altLang="en-US" dirty="0">
              <a:solidFill>
                <a:schemeClr val="tx1"/>
              </a:solidFill>
              <a:latin typeface="HGPｺﾞｼｯｸM" panose="020B0600000000000000" pitchFamily="50" charset="-128"/>
              <a:ea typeface="HGPｺﾞｼｯｸM" panose="020B0600000000000000" pitchFamily="50" charset="-128"/>
            </a:endParaRPr>
          </a:p>
        </p:txBody>
      </p:sp>
      <p:sp>
        <p:nvSpPr>
          <p:cNvPr id="25" name="コンテンツ プレースホルダー 2">
            <a:extLst>
              <a:ext uri="{FF2B5EF4-FFF2-40B4-BE49-F238E27FC236}">
                <a16:creationId xmlns:a16="http://schemas.microsoft.com/office/drawing/2014/main" id="{41B1DFD1-9B85-4712-877D-8A9FC18183A4}"/>
              </a:ext>
            </a:extLst>
          </p:cNvPr>
          <p:cNvSpPr txBox="1">
            <a:spLocks/>
          </p:cNvSpPr>
          <p:nvPr/>
        </p:nvSpPr>
        <p:spPr bwMode="auto">
          <a:xfrm>
            <a:off x="466722" y="4588068"/>
            <a:ext cx="5112000" cy="163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lvl1pPr marL="285750" indent="-285750">
              <a:spcBef>
                <a:spcPct val="20000"/>
              </a:spcBef>
              <a:buClr>
                <a:schemeClr val="tx2"/>
              </a:buClr>
              <a:buFont typeface="Wingdings" panose="05000000000000000000" pitchFamily="2" charset="2"/>
              <a:defRPr kumimoji="1" sz="1200">
                <a:solidFill>
                  <a:schemeClr val="tx1"/>
                </a:solidFill>
                <a:latin typeface="ＭＳ Ｐゴシック" panose="020B0600070205080204" pitchFamily="50" charset="-128"/>
                <a:ea typeface="ＭＳ Ｐゴシック" panose="020B0600070205080204" pitchFamily="50" charset="-128"/>
              </a:defRPr>
            </a:lvl1pPr>
            <a:lvl2pPr marL="203200" indent="-203200">
              <a:spcBef>
                <a:spcPct val="20000"/>
              </a:spcBef>
              <a:buClr>
                <a:srgbClr val="3E5E84"/>
              </a:buClr>
              <a:buFont typeface="Wingdings" panose="05000000000000000000" pitchFamily="2" charset="2"/>
              <a:defRPr kumimoji="1" sz="1200">
                <a:solidFill>
                  <a:schemeClr val="tx1"/>
                </a:solidFill>
                <a:latin typeface="ＭＳ Ｐゴシック" panose="020B0600070205080204" pitchFamily="50" charset="-128"/>
                <a:ea typeface="ＭＳ Ｐゴシック" panose="020B0600070205080204" pitchFamily="50" charset="-128"/>
              </a:defRPr>
            </a:lvl2pPr>
            <a:lvl3pPr marL="571500" indent="-190500">
              <a:spcBef>
                <a:spcPct val="20000"/>
              </a:spcBef>
              <a:buClr>
                <a:schemeClr val="tx1"/>
              </a:buClr>
              <a:buFont typeface="Wingdings" panose="05000000000000000000" pitchFamily="2" charset="2"/>
              <a:buChar char="n"/>
              <a:defRPr kumimoji="1" sz="1200">
                <a:solidFill>
                  <a:schemeClr val="tx1"/>
                </a:solidFill>
                <a:latin typeface="ＭＳ Ｐゴシック" panose="020B0600070205080204" pitchFamily="50" charset="-128"/>
                <a:ea typeface="ＭＳ Ｐゴシック" panose="020B0600070205080204" pitchFamily="50" charset="-128"/>
              </a:defRPr>
            </a:lvl3pPr>
            <a:lvl4pPr marL="825500" indent="-190500">
              <a:spcBef>
                <a:spcPct val="20000"/>
              </a:spcBef>
              <a:buClr>
                <a:schemeClr val="tx1"/>
              </a:buClr>
              <a:buFont typeface="Wingdings" panose="05000000000000000000" pitchFamily="2" charset="2"/>
              <a:buChar char="u"/>
              <a:defRPr kumimoji="1" sz="1200">
                <a:solidFill>
                  <a:schemeClr val="tx1"/>
                </a:solidFill>
                <a:latin typeface="ＭＳ Ｐゴシック" panose="020B0600070205080204" pitchFamily="50" charset="-128"/>
                <a:ea typeface="ＭＳ Ｐゴシック" panose="020B0600070205080204" pitchFamily="50" charset="-128"/>
              </a:defRPr>
            </a:lvl4pPr>
            <a:lvl5pPr marL="1079500" indent="-190500">
              <a:spcBef>
                <a:spcPct val="20000"/>
              </a:spcBef>
              <a:buClr>
                <a:schemeClr val="tx1"/>
              </a:buClr>
              <a:buFont typeface="Wingdings" panose="05000000000000000000" pitchFamily="2" charset="2"/>
              <a:buChar char="l"/>
              <a:defRPr kumimoji="1" sz="1200">
                <a:solidFill>
                  <a:schemeClr val="tx1"/>
                </a:solidFill>
                <a:latin typeface="ＭＳ Ｐゴシック" panose="020B0600070205080204" pitchFamily="50" charset="-128"/>
                <a:ea typeface="ＭＳ Ｐゴシック" panose="020B0600070205080204" pitchFamily="50" charset="-128"/>
              </a:defRPr>
            </a:lvl5pPr>
            <a:lvl6pPr marL="1536700" indent="-190500" eaLnBrk="0" fontAlgn="base" hangingPunct="0">
              <a:spcBef>
                <a:spcPct val="20000"/>
              </a:spcBef>
              <a:spcAft>
                <a:spcPct val="0"/>
              </a:spcAft>
              <a:buClr>
                <a:schemeClr val="tx1"/>
              </a:buClr>
              <a:buFont typeface="Wingdings" panose="05000000000000000000" pitchFamily="2" charset="2"/>
              <a:buChar char="l"/>
              <a:defRPr kumimoji="1" sz="1200">
                <a:solidFill>
                  <a:schemeClr val="tx1"/>
                </a:solidFill>
                <a:latin typeface="ＭＳ Ｐゴシック" panose="020B0600070205080204" pitchFamily="50" charset="-128"/>
                <a:ea typeface="ＭＳ Ｐゴシック" panose="020B0600070205080204" pitchFamily="50" charset="-128"/>
              </a:defRPr>
            </a:lvl6pPr>
            <a:lvl7pPr marL="1993900" indent="-190500" eaLnBrk="0" fontAlgn="base" hangingPunct="0">
              <a:spcBef>
                <a:spcPct val="20000"/>
              </a:spcBef>
              <a:spcAft>
                <a:spcPct val="0"/>
              </a:spcAft>
              <a:buClr>
                <a:schemeClr val="tx1"/>
              </a:buClr>
              <a:buFont typeface="Wingdings" panose="05000000000000000000" pitchFamily="2" charset="2"/>
              <a:buChar char="l"/>
              <a:defRPr kumimoji="1" sz="1200">
                <a:solidFill>
                  <a:schemeClr val="tx1"/>
                </a:solidFill>
                <a:latin typeface="ＭＳ Ｐゴシック" panose="020B0600070205080204" pitchFamily="50" charset="-128"/>
                <a:ea typeface="ＭＳ Ｐゴシック" panose="020B0600070205080204" pitchFamily="50" charset="-128"/>
              </a:defRPr>
            </a:lvl7pPr>
            <a:lvl8pPr marL="2451100" indent="-190500" eaLnBrk="0" fontAlgn="base" hangingPunct="0">
              <a:spcBef>
                <a:spcPct val="20000"/>
              </a:spcBef>
              <a:spcAft>
                <a:spcPct val="0"/>
              </a:spcAft>
              <a:buClr>
                <a:schemeClr val="tx1"/>
              </a:buClr>
              <a:buFont typeface="Wingdings" panose="05000000000000000000" pitchFamily="2" charset="2"/>
              <a:buChar char="l"/>
              <a:defRPr kumimoji="1" sz="1200">
                <a:solidFill>
                  <a:schemeClr val="tx1"/>
                </a:solidFill>
                <a:latin typeface="ＭＳ Ｐゴシック" panose="020B0600070205080204" pitchFamily="50" charset="-128"/>
                <a:ea typeface="ＭＳ Ｐゴシック" panose="020B0600070205080204" pitchFamily="50" charset="-128"/>
              </a:defRPr>
            </a:lvl8pPr>
            <a:lvl9pPr marL="2908300" indent="-190500" eaLnBrk="0" fontAlgn="base" hangingPunct="0">
              <a:spcBef>
                <a:spcPct val="20000"/>
              </a:spcBef>
              <a:spcAft>
                <a:spcPct val="0"/>
              </a:spcAft>
              <a:buClr>
                <a:schemeClr val="tx1"/>
              </a:buClr>
              <a:buFont typeface="Wingdings" panose="05000000000000000000" pitchFamily="2" charset="2"/>
              <a:buChar char="l"/>
              <a:defRPr kumimoji="1" sz="1200">
                <a:solidFill>
                  <a:schemeClr val="tx1"/>
                </a:solidFill>
                <a:latin typeface="ＭＳ Ｐゴシック" panose="020B0600070205080204" pitchFamily="50" charset="-128"/>
                <a:ea typeface="ＭＳ Ｐゴシック" panose="020B0600070205080204" pitchFamily="50" charset="-128"/>
              </a:defRPr>
            </a:lvl9pPr>
          </a:lstStyle>
          <a:p>
            <a:pPr fontAlgn="base">
              <a:spcBef>
                <a:spcPts val="356"/>
              </a:spcBef>
              <a:spcAft>
                <a:spcPct val="0"/>
              </a:spcAft>
              <a:buClr>
                <a:schemeClr val="tx1">
                  <a:lumMod val="75000"/>
                  <a:lumOff val="25000"/>
                </a:schemeClr>
              </a:buClr>
              <a:buFont typeface="Wingdings" panose="05000000000000000000" pitchFamily="2" charset="2"/>
              <a:buChar char="l"/>
            </a:pPr>
            <a:r>
              <a:rPr lang="ja-JP" altLang="en-US" sz="16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早い段階で市場性を確認でき、幅広い検討が可能となる</a:t>
            </a:r>
            <a:endParaRPr lang="en-US" altLang="ja-JP" sz="16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fontAlgn="base">
              <a:spcBef>
                <a:spcPts val="356"/>
              </a:spcBef>
              <a:spcAft>
                <a:spcPct val="0"/>
              </a:spcAft>
              <a:buClr>
                <a:schemeClr val="tx2">
                  <a:lumMod val="75000"/>
                </a:schemeClr>
              </a:buClr>
              <a:buFont typeface="Wingdings" panose="05000000000000000000" pitchFamily="2" charset="2"/>
              <a:buChar char="l"/>
            </a:pPr>
            <a:r>
              <a:rPr lang="ja-JP" altLang="en-US" sz="16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詳細なニーズや課題点などを踏まえた検討が可能となる</a:t>
            </a:r>
            <a:endParaRPr lang="en-US" altLang="ja-JP" sz="16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fontAlgn="base">
              <a:spcBef>
                <a:spcPts val="356"/>
              </a:spcBef>
              <a:spcAft>
                <a:spcPct val="0"/>
              </a:spcAft>
              <a:buClr>
                <a:schemeClr val="tx2">
                  <a:lumMod val="75000"/>
                </a:schemeClr>
              </a:buClr>
              <a:buFont typeface="Wingdings" panose="05000000000000000000" pitchFamily="2" charset="2"/>
              <a:buChar char="l"/>
            </a:pPr>
            <a:r>
              <a:rPr lang="ja-JP" altLang="en-US" sz="1600" dirty="0">
                <a:solidFill>
                  <a:srgbClr val="3862AE"/>
                </a:solidFill>
                <a:latin typeface="HGPｺﾞｼｯｸM" panose="020B0600000000000000" pitchFamily="50" charset="-128"/>
                <a:ea typeface="HGPｺﾞｼｯｸM" panose="020B0600000000000000" pitchFamily="50" charset="-128"/>
                <a:cs typeface="Meiryo UI" panose="020B0604030504040204" pitchFamily="50" charset="-128"/>
              </a:rPr>
              <a:t>民間事業者が参加しやすい公募条件の検討</a:t>
            </a:r>
            <a:r>
              <a:rPr lang="ja-JP" altLang="en-US" sz="16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が可能となる</a:t>
            </a:r>
            <a:endParaRPr lang="en-US" altLang="ja-JP" sz="16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endParaRPr>
          </a:p>
          <a:p>
            <a:pPr fontAlgn="base">
              <a:spcBef>
                <a:spcPts val="356"/>
              </a:spcBef>
              <a:spcAft>
                <a:spcPct val="0"/>
              </a:spcAft>
              <a:buClr>
                <a:schemeClr val="tx2">
                  <a:lumMod val="75000"/>
                </a:schemeClr>
              </a:buClr>
              <a:buFont typeface="Wingdings" panose="05000000000000000000" pitchFamily="2" charset="2"/>
              <a:buChar char="l"/>
            </a:pPr>
            <a:r>
              <a:rPr lang="ja-JP" altLang="en-US" sz="16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民間活力による効果を、地域住民等に実感してもらうことができるとともに、今後の</a:t>
            </a:r>
            <a:r>
              <a:rPr lang="ja-JP" altLang="en-US" sz="1600" dirty="0">
                <a:solidFill>
                  <a:srgbClr val="3862AE"/>
                </a:solidFill>
                <a:latin typeface="HGPｺﾞｼｯｸM" panose="020B0600000000000000" pitchFamily="50" charset="-128"/>
                <a:ea typeface="HGPｺﾞｼｯｸM" panose="020B0600000000000000" pitchFamily="50" charset="-128"/>
                <a:cs typeface="Meiryo UI" panose="020B0604030504040204" pitchFamily="50" charset="-128"/>
              </a:rPr>
              <a:t>官民連携事業を盛り上げる気運を醸成</a:t>
            </a:r>
            <a:r>
              <a:rPr lang="ja-JP" altLang="en-US" sz="16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することができる</a:t>
            </a:r>
          </a:p>
        </p:txBody>
      </p:sp>
      <p:sp>
        <p:nvSpPr>
          <p:cNvPr id="26" name="正方形/長方形 25">
            <a:extLst>
              <a:ext uri="{FF2B5EF4-FFF2-40B4-BE49-F238E27FC236}">
                <a16:creationId xmlns:a16="http://schemas.microsoft.com/office/drawing/2014/main" id="{803141C6-EA13-46D4-BCB0-AE497133CDD6}"/>
              </a:ext>
            </a:extLst>
          </p:cNvPr>
          <p:cNvSpPr/>
          <p:nvPr/>
        </p:nvSpPr>
        <p:spPr>
          <a:xfrm>
            <a:off x="297250" y="4159823"/>
            <a:ext cx="5400000" cy="2196000"/>
          </a:xfrm>
          <a:prstGeom prst="rect">
            <a:avLst/>
          </a:prstGeom>
          <a:noFill/>
          <a:ln w="9525">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ja-JP" altLang="en-US" dirty="0">
              <a:solidFill>
                <a:schemeClr val="tx1"/>
              </a:solidFill>
              <a:latin typeface="HGPｺﾞｼｯｸM" panose="020B0600000000000000" pitchFamily="50" charset="-128"/>
              <a:ea typeface="HGPｺﾞｼｯｸM" panose="020B0600000000000000" pitchFamily="50" charset="-128"/>
            </a:endParaRPr>
          </a:p>
        </p:txBody>
      </p:sp>
      <p:sp>
        <p:nvSpPr>
          <p:cNvPr id="27" name="正方形/長方形 26">
            <a:extLst>
              <a:ext uri="{FF2B5EF4-FFF2-40B4-BE49-F238E27FC236}">
                <a16:creationId xmlns:a16="http://schemas.microsoft.com/office/drawing/2014/main" id="{8FE6D42A-197D-4EA9-90D7-4CB4DEDC280A}"/>
              </a:ext>
            </a:extLst>
          </p:cNvPr>
          <p:cNvSpPr/>
          <p:nvPr/>
        </p:nvSpPr>
        <p:spPr>
          <a:xfrm>
            <a:off x="297248" y="4159824"/>
            <a:ext cx="3492000" cy="324000"/>
          </a:xfrm>
          <a:prstGeom prst="rect">
            <a:avLst/>
          </a:prstGeom>
          <a:solidFill>
            <a:srgbClr val="A5A5A5"/>
          </a:solidFill>
          <a:ln w="9525">
            <a:solidFill>
              <a:srgbClr val="A5A5A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ja-JP" altLang="en-US" sz="1700" b="1" dirty="0">
                <a:solidFill>
                  <a:schemeClr val="bg1"/>
                </a:solidFill>
                <a:latin typeface="HGPｺﾞｼｯｸM" panose="020B0600000000000000" pitchFamily="50" charset="-128"/>
                <a:ea typeface="HGPｺﾞｼｯｸM" panose="020B0600000000000000" pitchFamily="50" charset="-128"/>
              </a:rPr>
              <a:t>富山市のメリット</a:t>
            </a:r>
          </a:p>
        </p:txBody>
      </p:sp>
      <p:sp>
        <p:nvSpPr>
          <p:cNvPr id="20" name="正方形/長方形 19">
            <a:extLst>
              <a:ext uri="{FF2B5EF4-FFF2-40B4-BE49-F238E27FC236}">
                <a16:creationId xmlns:a16="http://schemas.microsoft.com/office/drawing/2014/main" id="{8FE6D42A-197D-4EA9-90D7-4CB4DEDC280A}"/>
              </a:ext>
            </a:extLst>
          </p:cNvPr>
          <p:cNvSpPr/>
          <p:nvPr/>
        </p:nvSpPr>
        <p:spPr>
          <a:xfrm>
            <a:off x="5958762" y="1836140"/>
            <a:ext cx="3672000" cy="576000"/>
          </a:xfrm>
          <a:prstGeom prst="rect">
            <a:avLst/>
          </a:prstGeom>
          <a:solidFill>
            <a:srgbClr val="DCE9F8"/>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ja-JP" altLang="en-US" sz="1600" dirty="0">
                <a:solidFill>
                  <a:schemeClr val="tx1">
                    <a:lumMod val="75000"/>
                    <a:lumOff val="25000"/>
                  </a:schemeClr>
                </a:solidFill>
                <a:latin typeface="HGPｺﾞｼｯｸM" panose="020B0600000000000000" pitchFamily="50" charset="-128"/>
                <a:ea typeface="HGPｺﾞｼｯｸM" panose="020B0600000000000000" pitchFamily="50" charset="-128"/>
              </a:rPr>
              <a:t>実施費用は全額事業者負担とし、</a:t>
            </a:r>
            <a:endParaRPr lang="en-US" altLang="ja-JP" sz="16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lang="ja-JP" altLang="en-US" sz="1600" dirty="0">
                <a:solidFill>
                  <a:schemeClr val="tx1">
                    <a:lumMod val="75000"/>
                    <a:lumOff val="25000"/>
                  </a:schemeClr>
                </a:solidFill>
                <a:latin typeface="HGPｺﾞｼｯｸM" panose="020B0600000000000000" pitchFamily="50" charset="-128"/>
                <a:ea typeface="HGPｺﾞｼｯｸM" panose="020B0600000000000000" pitchFamily="50" charset="-128"/>
              </a:rPr>
              <a:t>市は広場使用料を減免するのみとした</a:t>
            </a:r>
          </a:p>
        </p:txBody>
      </p:sp>
    </p:spTree>
    <p:extLst>
      <p:ext uri="{BB962C8B-B14F-4D97-AF65-F5344CB8AC3E}">
        <p14:creationId xmlns:p14="http://schemas.microsoft.com/office/powerpoint/2010/main" val="245114550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chemeClr val="tx1">
                    <a:lumMod val="75000"/>
                    <a:lumOff val="25000"/>
                  </a:schemeClr>
                </a:solidFill>
              </a:rPr>
              <a:t>富山城址公園トライアル・サウンディング　　</a:t>
            </a:r>
            <a:endParaRPr kumimoji="1" lang="ja-JP" altLang="en-US" sz="2400" dirty="0">
              <a:solidFill>
                <a:schemeClr val="tx1">
                  <a:lumMod val="75000"/>
                  <a:lumOff val="25000"/>
                </a:schemeClr>
              </a:solidFill>
            </a:endParaRPr>
          </a:p>
        </p:txBody>
      </p:sp>
      <p:sp>
        <p:nvSpPr>
          <p:cNvPr id="7" name="タイトル 1">
            <a:extLst>
              <a:ext uri="{FF2B5EF4-FFF2-40B4-BE49-F238E27FC236}">
                <a16:creationId xmlns:a16="http://schemas.microsoft.com/office/drawing/2014/main" id="{9FDAFEB9-F25C-4DE2-AE7A-F60DDB8229CD}"/>
              </a:ext>
            </a:extLst>
          </p:cNvPr>
          <p:cNvSpPr txBox="1">
            <a:spLocks/>
          </p:cNvSpPr>
          <p:nvPr/>
        </p:nvSpPr>
        <p:spPr>
          <a:xfrm>
            <a:off x="829440" y="883817"/>
            <a:ext cx="6393350" cy="485775"/>
          </a:xfrm>
          <a:prstGeom prst="rect">
            <a:avLst/>
          </a:prstGeom>
        </p:spPr>
        <p:txBody>
          <a:bodyPr vert="horz" lIns="0" tIns="45720" rIns="91440" bIns="45720" rtlCol="0" anchor="ctr">
            <a:noAutofit/>
          </a:bodyPr>
          <a:lstStyle>
            <a:lvl1pPr algn="l" defTabSz="914400" rtl="0" eaLnBrk="1" latinLnBrk="0" hangingPunct="1">
              <a:spcBef>
                <a:spcPct val="0"/>
              </a:spcBef>
              <a:buNone/>
              <a:defRPr kumimoji="1" sz="2400" b="1" kern="1200">
                <a:solidFill>
                  <a:schemeClr val="tx1"/>
                </a:solidFill>
                <a:latin typeface="+mj-lt"/>
                <a:ea typeface="+mj-ea"/>
                <a:cs typeface="+mj-cs"/>
              </a:defRPr>
            </a:lvl1pPr>
          </a:lstStyle>
          <a:p>
            <a:pPr defTabSz="917575"/>
            <a:r>
              <a:rPr lang="ja-JP" altLang="en-US" sz="2200" dirty="0">
                <a:solidFill>
                  <a:srgbClr val="595959"/>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cs typeface="Meiryo UI" panose="020B0604030504040204" pitchFamily="50" charset="-128"/>
              </a:rPr>
              <a:t>①　「</a:t>
            </a:r>
            <a:r>
              <a:rPr lang="en-US" altLang="ja-JP" sz="2200" dirty="0">
                <a:solidFill>
                  <a:srgbClr val="595959"/>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cs typeface="Meiryo UI" panose="020B0604030504040204" pitchFamily="50" charset="-128"/>
              </a:rPr>
              <a:t>FAMILY PICNIC  </a:t>
            </a:r>
            <a:r>
              <a:rPr lang="ja-JP" altLang="en-US" sz="2200" dirty="0">
                <a:solidFill>
                  <a:srgbClr val="595959"/>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cs typeface="Meiryo UI" panose="020B0604030504040204" pitchFamily="50" charset="-128"/>
              </a:rPr>
              <a:t>～家族で１日ピクニック～」</a:t>
            </a:r>
          </a:p>
        </p:txBody>
      </p:sp>
      <p:sp>
        <p:nvSpPr>
          <p:cNvPr id="8" name="正方形/長方形 7"/>
          <p:cNvSpPr/>
          <p:nvPr/>
        </p:nvSpPr>
        <p:spPr>
          <a:xfrm>
            <a:off x="2124642" y="1607572"/>
            <a:ext cx="4928520" cy="2862322"/>
          </a:xfrm>
          <a:prstGeom prst="rect">
            <a:avLst/>
          </a:prstGeom>
        </p:spPr>
        <p:txBody>
          <a:bodyPr wrap="square">
            <a:spAutoFit/>
          </a:bodyPr>
          <a:lstStyle/>
          <a:p>
            <a:pPr>
              <a:lnSpc>
                <a:spcPts val="2400"/>
              </a:lnSpc>
            </a:pPr>
            <a:r>
              <a:rPr lang="ja-JP" altLang="en-US" sz="1600" dirty="0">
                <a:solidFill>
                  <a:srgbClr val="595959"/>
                </a:solidFill>
                <a:latin typeface="HGPｺﾞｼｯｸM" panose="020B0600000000000000" pitchFamily="50" charset="-128"/>
                <a:ea typeface="HGPｺﾞｼｯｸM" panose="020B0600000000000000" pitchFamily="50" charset="-128"/>
              </a:rPr>
              <a:t>   　</a:t>
            </a:r>
            <a:r>
              <a:rPr lang="en-US" altLang="ja-JP" sz="1600" dirty="0">
                <a:solidFill>
                  <a:srgbClr val="595959"/>
                </a:solidFill>
                <a:latin typeface="HGPｺﾞｼｯｸM" panose="020B0600000000000000" pitchFamily="50" charset="-128"/>
                <a:ea typeface="HGPｺﾞｼｯｸM" panose="020B0600000000000000" pitchFamily="50" charset="-128"/>
              </a:rPr>
              <a:t>2019</a:t>
            </a:r>
            <a:r>
              <a:rPr lang="ja-JP" altLang="en-US" sz="1600" dirty="0">
                <a:solidFill>
                  <a:srgbClr val="595959"/>
                </a:solidFill>
                <a:latin typeface="HGPｺﾞｼｯｸM" panose="020B0600000000000000" pitchFamily="50" charset="-128"/>
                <a:ea typeface="HGPｺﾞｼｯｸM" panose="020B0600000000000000" pitchFamily="50" charset="-128"/>
              </a:rPr>
              <a:t>年</a:t>
            </a:r>
            <a:r>
              <a:rPr lang="en-US" altLang="ja-JP" sz="1600" dirty="0">
                <a:solidFill>
                  <a:srgbClr val="595959"/>
                </a:solidFill>
                <a:latin typeface="HGPｺﾞｼｯｸM" panose="020B0600000000000000" pitchFamily="50" charset="-128"/>
                <a:ea typeface="HGPｺﾞｼｯｸM" panose="020B0600000000000000" pitchFamily="50" charset="-128"/>
              </a:rPr>
              <a:t>11</a:t>
            </a:r>
            <a:r>
              <a:rPr lang="ja-JP" altLang="en-US" sz="1600" dirty="0">
                <a:solidFill>
                  <a:srgbClr val="595959"/>
                </a:solidFill>
                <a:latin typeface="HGPｺﾞｼｯｸM" panose="020B0600000000000000" pitchFamily="50" charset="-128"/>
                <a:ea typeface="HGPｺﾞｼｯｸM" panose="020B0600000000000000" pitchFamily="50" charset="-128"/>
              </a:rPr>
              <a:t>月</a:t>
            </a:r>
            <a:r>
              <a:rPr lang="en-US" altLang="ja-JP" sz="1600" dirty="0">
                <a:solidFill>
                  <a:srgbClr val="595959"/>
                </a:solidFill>
                <a:latin typeface="HGPｺﾞｼｯｸM" panose="020B0600000000000000" pitchFamily="50" charset="-128"/>
                <a:ea typeface="HGPｺﾞｼｯｸM" panose="020B0600000000000000" pitchFamily="50" charset="-128"/>
              </a:rPr>
              <a:t>9</a:t>
            </a:r>
            <a:r>
              <a:rPr lang="ja-JP" altLang="en-US" sz="1600" dirty="0">
                <a:solidFill>
                  <a:srgbClr val="595959"/>
                </a:solidFill>
                <a:latin typeface="HGPｺﾞｼｯｸM" panose="020B0600000000000000" pitchFamily="50" charset="-128"/>
                <a:ea typeface="HGPｺﾞｼｯｸM" panose="020B0600000000000000" pitchFamily="50" charset="-128"/>
              </a:rPr>
              <a:t>日</a:t>
            </a:r>
            <a:r>
              <a:rPr lang="en-US" altLang="ja-JP" sz="1600" dirty="0">
                <a:solidFill>
                  <a:srgbClr val="595959"/>
                </a:solidFill>
                <a:latin typeface="HGPｺﾞｼｯｸM" panose="020B0600000000000000" pitchFamily="50" charset="-128"/>
                <a:ea typeface="HGPｺﾞｼｯｸM" panose="020B0600000000000000" pitchFamily="50" charset="-128"/>
              </a:rPr>
              <a:t>(</a:t>
            </a:r>
            <a:r>
              <a:rPr lang="ja-JP" altLang="en-US" sz="1600" dirty="0">
                <a:solidFill>
                  <a:srgbClr val="595959"/>
                </a:solidFill>
                <a:latin typeface="HGPｺﾞｼｯｸM" panose="020B0600000000000000" pitchFamily="50" charset="-128"/>
                <a:ea typeface="HGPｺﾞｼｯｸM" panose="020B0600000000000000" pitchFamily="50" charset="-128"/>
              </a:rPr>
              <a:t>土</a:t>
            </a:r>
            <a:r>
              <a:rPr lang="en-US" altLang="ja-JP" sz="1600" dirty="0">
                <a:solidFill>
                  <a:srgbClr val="595959"/>
                </a:solidFill>
                <a:latin typeface="HGPｺﾞｼｯｸM" panose="020B0600000000000000" pitchFamily="50" charset="-128"/>
                <a:ea typeface="HGPｺﾞｼｯｸM" panose="020B0600000000000000" pitchFamily="50" charset="-128"/>
              </a:rPr>
              <a:t>)</a:t>
            </a:r>
            <a:r>
              <a:rPr lang="ja-JP" altLang="en-US" sz="1600" dirty="0">
                <a:solidFill>
                  <a:srgbClr val="595959"/>
                </a:solidFill>
                <a:latin typeface="HGPｺﾞｼｯｸM" panose="020B0600000000000000" pitchFamily="50" charset="-128"/>
                <a:ea typeface="HGPｺﾞｼｯｸM" panose="020B0600000000000000" pitchFamily="50" charset="-128"/>
              </a:rPr>
              <a:t>、 </a:t>
            </a:r>
            <a:r>
              <a:rPr lang="en-US" altLang="ja-JP" sz="1600" dirty="0">
                <a:solidFill>
                  <a:srgbClr val="595959"/>
                </a:solidFill>
                <a:latin typeface="HGPｺﾞｼｯｸM" panose="020B0600000000000000" pitchFamily="50" charset="-128"/>
                <a:ea typeface="HGPｺﾞｼｯｸM" panose="020B0600000000000000" pitchFamily="50" charset="-128"/>
              </a:rPr>
              <a:t>10</a:t>
            </a:r>
            <a:r>
              <a:rPr lang="ja-JP" altLang="en-US" sz="1600" dirty="0">
                <a:solidFill>
                  <a:srgbClr val="595959"/>
                </a:solidFill>
                <a:latin typeface="HGPｺﾞｼｯｸM" panose="020B0600000000000000" pitchFamily="50" charset="-128"/>
                <a:ea typeface="HGPｺﾞｼｯｸM" panose="020B0600000000000000" pitchFamily="50" charset="-128"/>
              </a:rPr>
              <a:t>日</a:t>
            </a:r>
            <a:r>
              <a:rPr lang="en-US" altLang="ja-JP" sz="1600" dirty="0">
                <a:solidFill>
                  <a:srgbClr val="595959"/>
                </a:solidFill>
                <a:latin typeface="HGPｺﾞｼｯｸM" panose="020B0600000000000000" pitchFamily="50" charset="-128"/>
                <a:ea typeface="HGPｺﾞｼｯｸM" panose="020B0600000000000000" pitchFamily="50" charset="-128"/>
              </a:rPr>
              <a:t>(</a:t>
            </a:r>
            <a:r>
              <a:rPr lang="ja-JP" altLang="en-US" sz="1600" dirty="0">
                <a:solidFill>
                  <a:srgbClr val="595959"/>
                </a:solidFill>
                <a:latin typeface="HGPｺﾞｼｯｸM" panose="020B0600000000000000" pitchFamily="50" charset="-128"/>
                <a:ea typeface="HGPｺﾞｼｯｸM" panose="020B0600000000000000" pitchFamily="50" charset="-128"/>
              </a:rPr>
              <a:t>日</a:t>
            </a:r>
            <a:r>
              <a:rPr lang="en-US" altLang="ja-JP" sz="1600" dirty="0">
                <a:solidFill>
                  <a:srgbClr val="595959"/>
                </a:solidFill>
                <a:latin typeface="HGPｺﾞｼｯｸM" panose="020B0600000000000000" pitchFamily="50" charset="-128"/>
                <a:ea typeface="HGPｺﾞｼｯｸM" panose="020B0600000000000000" pitchFamily="50" charset="-128"/>
              </a:rPr>
              <a:t>)</a:t>
            </a:r>
            <a:r>
              <a:rPr lang="ja-JP" altLang="en-US" sz="1600" dirty="0">
                <a:solidFill>
                  <a:srgbClr val="595959"/>
                </a:solidFill>
                <a:latin typeface="HGPｺﾞｼｯｸM" panose="020B0600000000000000" pitchFamily="50" charset="-128"/>
                <a:ea typeface="HGPｺﾞｼｯｸM" panose="020B0600000000000000" pitchFamily="50" charset="-128"/>
              </a:rPr>
              <a:t>の</a:t>
            </a:r>
            <a:r>
              <a:rPr lang="en-US" altLang="ja-JP" sz="1600" dirty="0">
                <a:solidFill>
                  <a:srgbClr val="595959"/>
                </a:solidFill>
                <a:latin typeface="HGPｺﾞｼｯｸM" panose="020B0600000000000000" pitchFamily="50" charset="-128"/>
                <a:ea typeface="HGPｺﾞｼｯｸM" panose="020B0600000000000000" pitchFamily="50" charset="-128"/>
              </a:rPr>
              <a:t>2</a:t>
            </a:r>
            <a:r>
              <a:rPr lang="ja-JP" altLang="en-US" sz="1600" dirty="0">
                <a:solidFill>
                  <a:srgbClr val="595959"/>
                </a:solidFill>
                <a:latin typeface="HGPｺﾞｼｯｸM" panose="020B0600000000000000" pitchFamily="50" charset="-128"/>
                <a:ea typeface="HGPｺﾞｼｯｸM" panose="020B0600000000000000" pitchFamily="50" charset="-128"/>
              </a:rPr>
              <a:t>日間</a:t>
            </a:r>
            <a:endParaRPr lang="en-US" altLang="ja-JP" sz="1600" dirty="0">
              <a:solidFill>
                <a:srgbClr val="595959"/>
              </a:solidFill>
              <a:latin typeface="HGPｺﾞｼｯｸM" panose="020B0600000000000000" pitchFamily="50" charset="-128"/>
              <a:ea typeface="HGPｺﾞｼｯｸM" panose="020B0600000000000000" pitchFamily="50" charset="-128"/>
            </a:endParaRPr>
          </a:p>
          <a:p>
            <a:pPr>
              <a:lnSpc>
                <a:spcPts val="2400"/>
              </a:lnSpc>
            </a:pPr>
            <a:endParaRPr lang="ja-JP" altLang="en-US" sz="1600" dirty="0">
              <a:solidFill>
                <a:srgbClr val="595959"/>
              </a:solidFill>
              <a:latin typeface="HGPｺﾞｼｯｸM" panose="020B0600000000000000" pitchFamily="50" charset="-128"/>
              <a:ea typeface="HGPｺﾞｼｯｸM" panose="020B0600000000000000" pitchFamily="50" charset="-128"/>
            </a:endParaRPr>
          </a:p>
          <a:p>
            <a:pPr>
              <a:lnSpc>
                <a:spcPts val="2400"/>
              </a:lnSpc>
            </a:pPr>
            <a:r>
              <a:rPr lang="ja-JP" altLang="en-US" sz="1600" dirty="0">
                <a:solidFill>
                  <a:srgbClr val="595959"/>
                </a:solidFill>
                <a:latin typeface="HGPｺﾞｼｯｸM" panose="020B0600000000000000" pitchFamily="50" charset="-128"/>
                <a:ea typeface="HGPｺﾞｼｯｸM" panose="020B0600000000000000" pitchFamily="50" charset="-128"/>
              </a:rPr>
              <a:t>   　株式会社久郷一樹園（ほか協力事業者</a:t>
            </a:r>
            <a:r>
              <a:rPr lang="en-US" altLang="ja-JP" sz="1600" dirty="0">
                <a:solidFill>
                  <a:srgbClr val="595959"/>
                </a:solidFill>
                <a:latin typeface="HGPｺﾞｼｯｸM" panose="020B0600000000000000" pitchFamily="50" charset="-128"/>
                <a:ea typeface="HGPｺﾞｼｯｸM" panose="020B0600000000000000" pitchFamily="50" charset="-128"/>
              </a:rPr>
              <a:t>3</a:t>
            </a:r>
            <a:r>
              <a:rPr lang="ja-JP" altLang="en-US" sz="1600" dirty="0">
                <a:solidFill>
                  <a:srgbClr val="595959"/>
                </a:solidFill>
                <a:latin typeface="HGPｺﾞｼｯｸM" panose="020B0600000000000000" pitchFamily="50" charset="-128"/>
                <a:ea typeface="HGPｺﾞｼｯｸM" panose="020B0600000000000000" pitchFamily="50" charset="-128"/>
              </a:rPr>
              <a:t>者）</a:t>
            </a:r>
            <a:endParaRPr lang="en-US" altLang="ja-JP" sz="1600" dirty="0">
              <a:solidFill>
                <a:srgbClr val="595959"/>
              </a:solidFill>
              <a:latin typeface="HGPｺﾞｼｯｸM" panose="020B0600000000000000" pitchFamily="50" charset="-128"/>
              <a:ea typeface="HGPｺﾞｼｯｸM" panose="020B0600000000000000" pitchFamily="50" charset="-128"/>
            </a:endParaRPr>
          </a:p>
          <a:p>
            <a:pPr>
              <a:lnSpc>
                <a:spcPts val="2400"/>
              </a:lnSpc>
            </a:pPr>
            <a:endParaRPr lang="ja-JP" altLang="en-US" sz="1600" dirty="0">
              <a:solidFill>
                <a:srgbClr val="595959"/>
              </a:solidFill>
              <a:latin typeface="HGPｺﾞｼｯｸM" panose="020B0600000000000000" pitchFamily="50" charset="-128"/>
              <a:ea typeface="HGPｺﾞｼｯｸM" panose="020B0600000000000000" pitchFamily="50" charset="-128"/>
            </a:endParaRPr>
          </a:p>
          <a:p>
            <a:pPr>
              <a:lnSpc>
                <a:spcPts val="2400"/>
              </a:lnSpc>
            </a:pPr>
            <a:r>
              <a:rPr lang="ja-JP" altLang="en-US" sz="1600" dirty="0">
                <a:solidFill>
                  <a:srgbClr val="595959"/>
                </a:solidFill>
                <a:latin typeface="HGPｺﾞｼｯｸM" panose="020B0600000000000000" pitchFamily="50" charset="-128"/>
                <a:ea typeface="HGPｺﾞｼｯｸM" panose="020B0600000000000000" pitchFamily="50" charset="-128"/>
              </a:rPr>
              <a:t>   　地元造園会社等で構成するグループが、</a:t>
            </a:r>
            <a:endParaRPr lang="en-US" altLang="ja-JP" sz="1600" dirty="0">
              <a:solidFill>
                <a:srgbClr val="595959"/>
              </a:solidFill>
              <a:latin typeface="HGPｺﾞｼｯｸM" panose="020B0600000000000000" pitchFamily="50" charset="-128"/>
              <a:ea typeface="HGPｺﾞｼｯｸM" panose="020B0600000000000000" pitchFamily="50" charset="-128"/>
            </a:endParaRPr>
          </a:p>
          <a:p>
            <a:pPr>
              <a:lnSpc>
                <a:spcPts val="2400"/>
              </a:lnSpc>
            </a:pPr>
            <a:r>
              <a:rPr lang="ja-JP" altLang="en-US" sz="1600" dirty="0">
                <a:solidFill>
                  <a:srgbClr val="595959"/>
                </a:solidFill>
                <a:latin typeface="HGPｺﾞｼｯｸM" panose="020B0600000000000000" pitchFamily="50" charset="-128"/>
                <a:ea typeface="HGPｺﾞｼｯｸM" panose="020B0600000000000000" pitchFamily="50" charset="-128"/>
              </a:rPr>
              <a:t>　　</a:t>
            </a:r>
            <a:r>
              <a:rPr lang="ja-JP" altLang="en-US" sz="1600" dirty="0">
                <a:solidFill>
                  <a:srgbClr val="FF4747"/>
                </a:solidFill>
                <a:latin typeface="HGPｺﾞｼｯｸM" panose="020B0600000000000000" pitchFamily="50" charset="-128"/>
                <a:ea typeface="HGPｺﾞｼｯｸM" panose="020B0600000000000000" pitchFamily="50" charset="-128"/>
              </a:rPr>
              <a:t> </a:t>
            </a:r>
            <a:r>
              <a:rPr lang="ja-JP" altLang="en-US" sz="1600" dirty="0">
                <a:solidFill>
                  <a:srgbClr val="3862AE"/>
                </a:solidFill>
                <a:latin typeface="HGPｺﾞｼｯｸM" panose="020B0600000000000000" pitchFamily="50" charset="-128"/>
                <a:ea typeface="HGPｺﾞｼｯｸM" panose="020B0600000000000000" pitchFamily="50" charset="-128"/>
              </a:rPr>
              <a:t>ファミリー層をターゲット</a:t>
            </a:r>
            <a:r>
              <a:rPr lang="ja-JP" altLang="en-US" sz="1600" dirty="0">
                <a:solidFill>
                  <a:srgbClr val="595959"/>
                </a:solidFill>
                <a:latin typeface="HGPｺﾞｼｯｸM" panose="020B0600000000000000" pitchFamily="50" charset="-128"/>
                <a:ea typeface="HGPｺﾞｼｯｸM" panose="020B0600000000000000" pitchFamily="50" charset="-128"/>
              </a:rPr>
              <a:t>に城址公園で１日</a:t>
            </a:r>
            <a:endParaRPr lang="en-US" altLang="ja-JP" sz="1600" dirty="0">
              <a:solidFill>
                <a:srgbClr val="595959"/>
              </a:solidFill>
              <a:latin typeface="HGPｺﾞｼｯｸM" panose="020B0600000000000000" pitchFamily="50" charset="-128"/>
              <a:ea typeface="HGPｺﾞｼｯｸM" panose="020B0600000000000000" pitchFamily="50" charset="-128"/>
            </a:endParaRPr>
          </a:p>
          <a:p>
            <a:pPr>
              <a:lnSpc>
                <a:spcPts val="2400"/>
              </a:lnSpc>
            </a:pPr>
            <a:r>
              <a:rPr lang="en-US" altLang="ja-JP" sz="1600" dirty="0">
                <a:solidFill>
                  <a:srgbClr val="595959"/>
                </a:solidFill>
                <a:latin typeface="HGPｺﾞｼｯｸM" panose="020B0600000000000000" pitchFamily="50" charset="-128"/>
                <a:ea typeface="HGPｺﾞｼｯｸM" panose="020B0600000000000000" pitchFamily="50" charset="-128"/>
              </a:rPr>
              <a:t>     </a:t>
            </a:r>
            <a:r>
              <a:rPr lang="ja-JP" altLang="en-US" sz="1600" dirty="0">
                <a:solidFill>
                  <a:srgbClr val="595959"/>
                </a:solidFill>
                <a:latin typeface="HGPｺﾞｼｯｸM" panose="020B0600000000000000" pitchFamily="50" charset="-128"/>
                <a:ea typeface="HGPｺﾞｼｯｸM" panose="020B0600000000000000" pitchFamily="50" charset="-128"/>
              </a:rPr>
              <a:t>楽しめるピクニックイベントを実施するもの</a:t>
            </a:r>
            <a:endParaRPr lang="en-US" altLang="ja-JP" sz="1600" dirty="0">
              <a:solidFill>
                <a:srgbClr val="595959"/>
              </a:solidFill>
              <a:latin typeface="HGPｺﾞｼｯｸM" panose="020B0600000000000000" pitchFamily="50" charset="-128"/>
              <a:ea typeface="HGPｺﾞｼｯｸM" panose="020B0600000000000000" pitchFamily="50" charset="-128"/>
            </a:endParaRPr>
          </a:p>
          <a:p>
            <a:pPr>
              <a:lnSpc>
                <a:spcPts val="2400"/>
              </a:lnSpc>
            </a:pPr>
            <a:r>
              <a:rPr lang="en-US" altLang="ja-JP" sz="1600" dirty="0">
                <a:solidFill>
                  <a:srgbClr val="595959"/>
                </a:solidFill>
                <a:latin typeface="HGPｺﾞｼｯｸM" panose="020B0600000000000000" pitchFamily="50" charset="-128"/>
                <a:ea typeface="HGPｺﾞｼｯｸM" panose="020B0600000000000000" pitchFamily="50" charset="-128"/>
              </a:rPr>
              <a:t>     </a:t>
            </a:r>
            <a:r>
              <a:rPr lang="ja-JP" altLang="en-US" sz="1600" dirty="0">
                <a:solidFill>
                  <a:srgbClr val="595959"/>
                </a:solidFill>
                <a:latin typeface="HGPｺﾞｼｯｸM" panose="020B0600000000000000" pitchFamily="50" charset="-128"/>
                <a:ea typeface="HGPｺﾞｼｯｸM" panose="020B0600000000000000" pitchFamily="50" charset="-128"/>
              </a:rPr>
              <a:t>これにより、</a:t>
            </a:r>
            <a:r>
              <a:rPr lang="ja-JP" altLang="en-US" sz="1600" dirty="0">
                <a:solidFill>
                  <a:srgbClr val="3862AE"/>
                </a:solidFill>
                <a:latin typeface="HGPｺﾞｼｯｸM" panose="020B0600000000000000" pitchFamily="50" charset="-128"/>
                <a:ea typeface="HGPｺﾞｼｯｸM" panose="020B0600000000000000" pitchFamily="50" charset="-128"/>
              </a:rPr>
              <a:t>「みどり」をコンテンツとした体験</a:t>
            </a:r>
            <a:endParaRPr lang="en-US" altLang="ja-JP" sz="1600" dirty="0">
              <a:solidFill>
                <a:srgbClr val="3862AE"/>
              </a:solidFill>
              <a:latin typeface="HGPｺﾞｼｯｸM" panose="020B0600000000000000" pitchFamily="50" charset="-128"/>
              <a:ea typeface="HGPｺﾞｼｯｸM" panose="020B0600000000000000" pitchFamily="50" charset="-128"/>
            </a:endParaRPr>
          </a:p>
          <a:p>
            <a:pPr>
              <a:lnSpc>
                <a:spcPts val="2400"/>
              </a:lnSpc>
            </a:pPr>
            <a:r>
              <a:rPr lang="en-US" altLang="ja-JP" sz="1600" dirty="0">
                <a:solidFill>
                  <a:srgbClr val="3862AE"/>
                </a:solidFill>
                <a:latin typeface="HGPｺﾞｼｯｸM" panose="020B0600000000000000" pitchFamily="50" charset="-128"/>
                <a:ea typeface="HGPｺﾞｼｯｸM" panose="020B0600000000000000" pitchFamily="50" charset="-128"/>
              </a:rPr>
              <a:t>     </a:t>
            </a:r>
            <a:r>
              <a:rPr lang="ja-JP" altLang="en-US" sz="1600" dirty="0">
                <a:solidFill>
                  <a:srgbClr val="3862AE"/>
                </a:solidFill>
                <a:latin typeface="HGPｺﾞｼｯｸM" panose="020B0600000000000000" pitchFamily="50" charset="-128"/>
                <a:ea typeface="HGPｺﾞｼｯｸM" panose="020B0600000000000000" pitchFamily="50" charset="-128"/>
              </a:rPr>
              <a:t>事業の事業性を検証する。</a:t>
            </a:r>
          </a:p>
        </p:txBody>
      </p:sp>
      <p:pic>
        <p:nvPicPr>
          <p:cNvPr id="9" name="図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8741" y="985259"/>
            <a:ext cx="2431756" cy="3283728"/>
          </a:xfrm>
          <a:prstGeom prst="rect">
            <a:avLst/>
          </a:prstGeom>
        </p:spPr>
      </p:pic>
      <p:sp>
        <p:nvSpPr>
          <p:cNvPr id="10" name="テキスト ボックス 9">
            <a:extLst>
              <a:ext uri="{FF2B5EF4-FFF2-40B4-BE49-F238E27FC236}">
                <a16:creationId xmlns:a16="http://schemas.microsoft.com/office/drawing/2014/main" id="{290D3CDB-653A-4071-90B1-0CD6026BD026}"/>
              </a:ext>
            </a:extLst>
          </p:cNvPr>
          <p:cNvSpPr txBox="1"/>
          <p:nvPr/>
        </p:nvSpPr>
        <p:spPr>
          <a:xfrm>
            <a:off x="7663656" y="4186486"/>
            <a:ext cx="1538883" cy="184666"/>
          </a:xfrm>
          <a:prstGeom prst="rect">
            <a:avLst/>
          </a:prstGeom>
          <a:noFill/>
          <a:ln>
            <a:noFill/>
          </a:ln>
        </p:spPr>
        <p:txBody>
          <a:bodyPr vert="horz" wrap="none" lIns="0" tIns="0" rIns="0" bIns="0" rtlCol="0">
            <a:spAutoFit/>
          </a:bodyPr>
          <a:lstStyle/>
          <a:p>
            <a:r>
              <a:rPr lang="ja-JP" altLang="en-US" sz="1200" dirty="0">
                <a:solidFill>
                  <a:srgbClr val="595959"/>
                </a:solidFill>
                <a:latin typeface="HGPｺﾞｼｯｸM" panose="020B0600000000000000" pitchFamily="50" charset="-128"/>
                <a:ea typeface="HGPｺﾞｼｯｸM" panose="020B0600000000000000" pitchFamily="50" charset="-128"/>
              </a:rPr>
              <a:t>事業（イベント）開催案内</a:t>
            </a:r>
            <a:endParaRPr lang="en-US" altLang="ja-JP" sz="1200" dirty="0">
              <a:solidFill>
                <a:srgbClr val="595959"/>
              </a:solidFill>
              <a:latin typeface="HGPｺﾞｼｯｸM" panose="020B0600000000000000" pitchFamily="50" charset="-128"/>
              <a:ea typeface="HGPｺﾞｼｯｸM" panose="020B0600000000000000" pitchFamily="50" charset="-128"/>
            </a:endParaRPr>
          </a:p>
        </p:txBody>
      </p:sp>
      <p:sp>
        <p:nvSpPr>
          <p:cNvPr id="11" name="正方形/長方形 10"/>
          <p:cNvSpPr/>
          <p:nvPr/>
        </p:nvSpPr>
        <p:spPr>
          <a:xfrm>
            <a:off x="853713" y="1603357"/>
            <a:ext cx="1404000" cy="360000"/>
          </a:xfrm>
          <a:prstGeom prst="rect">
            <a:avLst/>
          </a:prstGeom>
          <a:solidFill>
            <a:srgbClr val="28467C"/>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ja-JP" altLang="en-US" sz="1600" b="1" dirty="0">
                <a:solidFill>
                  <a:schemeClr val="bg1"/>
                </a:solidFill>
                <a:latin typeface="HGPｺﾞｼｯｸM" panose="020B0600000000000000" pitchFamily="50" charset="-128"/>
                <a:ea typeface="HGPｺﾞｼｯｸM" panose="020B0600000000000000" pitchFamily="50" charset="-128"/>
              </a:rPr>
              <a:t>日　時</a:t>
            </a:r>
            <a:endParaRPr kumimoji="1" lang="en-US" altLang="ja-JP" sz="1600" b="1" dirty="0">
              <a:solidFill>
                <a:schemeClr val="bg1"/>
              </a:solidFill>
              <a:latin typeface="HGPｺﾞｼｯｸM" panose="020B0600000000000000" pitchFamily="50" charset="-128"/>
              <a:ea typeface="HGPｺﾞｼｯｸM" panose="020B0600000000000000" pitchFamily="50" charset="-128"/>
            </a:endParaRPr>
          </a:p>
        </p:txBody>
      </p:sp>
      <p:sp>
        <p:nvSpPr>
          <p:cNvPr id="12" name="正方形/長方形 11"/>
          <p:cNvSpPr/>
          <p:nvPr/>
        </p:nvSpPr>
        <p:spPr>
          <a:xfrm>
            <a:off x="853713" y="2228873"/>
            <a:ext cx="1404000" cy="360000"/>
          </a:xfrm>
          <a:prstGeom prst="rect">
            <a:avLst/>
          </a:prstGeom>
          <a:solidFill>
            <a:srgbClr val="28467C"/>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ja-JP" altLang="en-US" sz="1600" b="1" dirty="0">
                <a:solidFill>
                  <a:schemeClr val="bg1"/>
                </a:solidFill>
                <a:latin typeface="HGPｺﾞｼｯｸM" panose="020B0600000000000000" pitchFamily="50" charset="-128"/>
                <a:ea typeface="HGPｺﾞｼｯｸM" panose="020B0600000000000000" pitchFamily="50" charset="-128"/>
              </a:rPr>
              <a:t>暫定使用者</a:t>
            </a:r>
            <a:endParaRPr kumimoji="1" lang="en-US" altLang="ja-JP" sz="1600" b="1" dirty="0">
              <a:solidFill>
                <a:schemeClr val="bg1"/>
              </a:solidFill>
              <a:latin typeface="HGPｺﾞｼｯｸM" panose="020B0600000000000000" pitchFamily="50" charset="-128"/>
              <a:ea typeface="HGPｺﾞｼｯｸM" panose="020B0600000000000000" pitchFamily="50" charset="-128"/>
            </a:endParaRPr>
          </a:p>
        </p:txBody>
      </p:sp>
      <p:sp>
        <p:nvSpPr>
          <p:cNvPr id="13" name="正方形/長方形 12"/>
          <p:cNvSpPr/>
          <p:nvPr/>
        </p:nvSpPr>
        <p:spPr>
          <a:xfrm>
            <a:off x="853713" y="2854389"/>
            <a:ext cx="1404000" cy="360000"/>
          </a:xfrm>
          <a:prstGeom prst="rect">
            <a:avLst/>
          </a:prstGeom>
          <a:solidFill>
            <a:srgbClr val="28467C"/>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ja-JP" altLang="en-US" sz="1600" b="1" dirty="0">
                <a:solidFill>
                  <a:schemeClr val="bg1"/>
                </a:solidFill>
                <a:latin typeface="HGPｺﾞｼｯｸM" panose="020B0600000000000000" pitchFamily="50" charset="-128"/>
                <a:ea typeface="HGPｺﾞｼｯｸM" panose="020B0600000000000000" pitchFamily="50" charset="-128"/>
              </a:rPr>
              <a:t>事業概要</a:t>
            </a:r>
            <a:endParaRPr kumimoji="1" lang="en-US" altLang="ja-JP" sz="1600" b="1" dirty="0">
              <a:solidFill>
                <a:schemeClr val="bg1"/>
              </a:solidFill>
              <a:latin typeface="HGPｺﾞｼｯｸM" panose="020B0600000000000000" pitchFamily="50" charset="-128"/>
              <a:ea typeface="HGPｺﾞｼｯｸM" panose="020B0600000000000000" pitchFamily="50" charset="-128"/>
            </a:endParaRPr>
          </a:p>
        </p:txBody>
      </p:sp>
      <p:pic>
        <p:nvPicPr>
          <p:cNvPr id="14" name="図 13"/>
          <p:cNvPicPr>
            <a:picLocks noChangeAspect="1"/>
          </p:cNvPicPr>
          <p:nvPr/>
        </p:nvPicPr>
        <p:blipFill rotWithShape="1">
          <a:blip r:embed="rId4" cstate="print">
            <a:extLst>
              <a:ext uri="{28A0092B-C50C-407E-A947-70E740481C1C}">
                <a14:useLocalDpi xmlns:a14="http://schemas.microsoft.com/office/drawing/2010/main" val="0"/>
              </a:ext>
            </a:extLst>
          </a:blip>
          <a:srcRect t="9289" b="-9289"/>
          <a:stretch/>
        </p:blipFill>
        <p:spPr>
          <a:xfrm>
            <a:off x="876612" y="4614402"/>
            <a:ext cx="2556000" cy="1917000"/>
          </a:xfrm>
          <a:prstGeom prst="rect">
            <a:avLst/>
          </a:prstGeom>
        </p:spPr>
      </p:pic>
      <p:pic>
        <p:nvPicPr>
          <p:cNvPr id="15" name="図 14"/>
          <p:cNvPicPr>
            <a:picLocks noChangeAspect="1"/>
          </p:cNvPicPr>
          <p:nvPr/>
        </p:nvPicPr>
        <p:blipFill rotWithShape="1">
          <a:blip r:embed="rId5" cstate="print">
            <a:extLst>
              <a:ext uri="{28A0092B-C50C-407E-A947-70E740481C1C}">
                <a14:useLocalDpi xmlns:a14="http://schemas.microsoft.com/office/drawing/2010/main" val="0"/>
              </a:ext>
            </a:extLst>
          </a:blip>
          <a:srcRect t="-11369" b="11369"/>
          <a:stretch/>
        </p:blipFill>
        <p:spPr>
          <a:xfrm>
            <a:off x="3765331" y="4364687"/>
            <a:ext cx="2556000" cy="1917000"/>
          </a:xfrm>
          <a:prstGeom prst="rect">
            <a:avLst/>
          </a:prstGeom>
        </p:spPr>
      </p:pic>
      <p:pic>
        <p:nvPicPr>
          <p:cNvPr id="16" name="図 15"/>
          <p:cNvPicPr>
            <a:picLocks noChangeAspect="1"/>
          </p:cNvPicPr>
          <p:nvPr/>
        </p:nvPicPr>
        <p:blipFill rotWithShape="1">
          <a:blip r:embed="rId6" cstate="print">
            <a:extLst>
              <a:ext uri="{28A0092B-C50C-407E-A947-70E740481C1C}">
                <a14:useLocalDpi xmlns:a14="http://schemas.microsoft.com/office/drawing/2010/main" val="0"/>
              </a:ext>
            </a:extLst>
          </a:blip>
          <a:srcRect t="8411" b="2904"/>
          <a:stretch/>
        </p:blipFill>
        <p:spPr>
          <a:xfrm>
            <a:off x="6670983" y="4595541"/>
            <a:ext cx="2556000" cy="1692000"/>
          </a:xfrm>
          <a:prstGeom prst="rect">
            <a:avLst/>
          </a:prstGeom>
        </p:spPr>
      </p:pic>
      <p:sp>
        <p:nvSpPr>
          <p:cNvPr id="17" name="正方形/長方形 16"/>
          <p:cNvSpPr/>
          <p:nvPr/>
        </p:nvSpPr>
        <p:spPr>
          <a:xfrm>
            <a:off x="876613" y="4560630"/>
            <a:ext cx="1476000" cy="326677"/>
          </a:xfrm>
          <a:prstGeom prst="rect">
            <a:avLst/>
          </a:prstGeom>
          <a:solidFill>
            <a:schemeClr val="bg1">
              <a:lumMod val="6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kumimoji="1" lang="ja-JP" altLang="en-US" sz="1600" b="1" dirty="0">
                <a:solidFill>
                  <a:schemeClr val="bg1"/>
                </a:solidFill>
                <a:latin typeface="HGPｺﾞｼｯｸM" panose="020B0600000000000000" pitchFamily="50" charset="-128"/>
                <a:ea typeface="HGPｺﾞｼｯｸM" panose="020B0600000000000000" pitchFamily="50" charset="-128"/>
              </a:rPr>
              <a:t>キャンドルナイト</a:t>
            </a:r>
          </a:p>
        </p:txBody>
      </p:sp>
      <p:sp>
        <p:nvSpPr>
          <p:cNvPr id="19" name="正方形/長方形 18"/>
          <p:cNvSpPr/>
          <p:nvPr/>
        </p:nvSpPr>
        <p:spPr>
          <a:xfrm>
            <a:off x="3768710" y="4582623"/>
            <a:ext cx="1548000" cy="326677"/>
          </a:xfrm>
          <a:prstGeom prst="rect">
            <a:avLst/>
          </a:prstGeom>
          <a:solidFill>
            <a:schemeClr val="bg1">
              <a:lumMod val="6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ja-JP" altLang="en-US" sz="1600" b="1" dirty="0">
                <a:solidFill>
                  <a:schemeClr val="bg1"/>
                </a:solidFill>
                <a:latin typeface="HGPｺﾞｼｯｸM" panose="020B0600000000000000" pitchFamily="50" charset="-128"/>
                <a:ea typeface="HGPｺﾞｼｯｸM" panose="020B0600000000000000" pitchFamily="50" charset="-128"/>
              </a:rPr>
              <a:t>気球係留フライト</a:t>
            </a:r>
            <a:endParaRPr kumimoji="1" lang="ja-JP" altLang="en-US" sz="1600" b="1" dirty="0">
              <a:solidFill>
                <a:schemeClr val="bg1"/>
              </a:solidFill>
              <a:latin typeface="HGPｺﾞｼｯｸM" panose="020B0600000000000000" pitchFamily="50" charset="-128"/>
              <a:ea typeface="HGPｺﾞｼｯｸM" panose="020B0600000000000000" pitchFamily="50" charset="-128"/>
            </a:endParaRPr>
          </a:p>
        </p:txBody>
      </p:sp>
      <p:sp>
        <p:nvSpPr>
          <p:cNvPr id="20" name="正方形/長方形 19"/>
          <p:cNvSpPr/>
          <p:nvPr/>
        </p:nvSpPr>
        <p:spPr>
          <a:xfrm>
            <a:off x="6670983" y="4597077"/>
            <a:ext cx="2448000" cy="326677"/>
          </a:xfrm>
          <a:prstGeom prst="rect">
            <a:avLst/>
          </a:prstGeom>
          <a:solidFill>
            <a:schemeClr val="bg1">
              <a:lumMod val="65000"/>
            </a:schemeClr>
          </a:solidFill>
          <a:ln w="952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ja-JP" altLang="en-US" sz="1600" b="1" dirty="0">
                <a:solidFill>
                  <a:schemeClr val="bg1"/>
                </a:solidFill>
                <a:latin typeface="HGPｺﾞｼｯｸM" panose="020B0600000000000000" pitchFamily="50" charset="-128"/>
                <a:ea typeface="HGPｺﾞｼｯｸM" panose="020B0600000000000000" pitchFamily="50" charset="-128"/>
              </a:rPr>
              <a:t>ピクニックのような空間づくり</a:t>
            </a:r>
            <a:endParaRPr kumimoji="1" lang="ja-JP" altLang="en-US" sz="1600" b="1" dirty="0">
              <a:solidFill>
                <a:schemeClr val="bg1"/>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8233030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778294" y="401110"/>
            <a:ext cx="3893718" cy="51435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a:latin typeface="HGPｺﾞｼｯｸM" panose="020B0600000000000000" pitchFamily="50" charset="-128"/>
                <a:ea typeface="HGPｺﾞｼｯｸM" panose="020B0600000000000000" pitchFamily="50" charset="-128"/>
              </a:rPr>
              <a:t>Before</a:t>
            </a:r>
            <a:endParaRPr lang="ja-JP" altLang="en-US" sz="2800" b="1" dirty="0">
              <a:latin typeface="HGPｺﾞｼｯｸM" panose="020B0600000000000000" pitchFamily="50" charset="-128"/>
              <a:ea typeface="HGPｺﾞｼｯｸM" panose="020B0600000000000000" pitchFamily="50" charset="-128"/>
            </a:endParaRPr>
          </a:p>
        </p:txBody>
      </p:sp>
      <p:sp>
        <p:nvSpPr>
          <p:cNvPr id="7" name="正方形/長方形 6"/>
          <p:cNvSpPr/>
          <p:nvPr/>
        </p:nvSpPr>
        <p:spPr>
          <a:xfrm>
            <a:off x="5324474" y="401110"/>
            <a:ext cx="3893718" cy="51435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a:latin typeface="HGPｺﾞｼｯｸM" panose="020B0600000000000000" pitchFamily="50" charset="-128"/>
                <a:ea typeface="HGPｺﾞｼｯｸM" panose="020B0600000000000000" pitchFamily="50" charset="-128"/>
              </a:rPr>
              <a:t>After</a:t>
            </a:r>
            <a:endParaRPr lang="ja-JP" altLang="en-US" sz="2800" b="1" dirty="0">
              <a:latin typeface="HGPｺﾞｼｯｸM" panose="020B0600000000000000" pitchFamily="50" charset="-128"/>
              <a:ea typeface="HGPｺﾞｼｯｸM" panose="020B0600000000000000" pitchFamily="50" charset="-128"/>
            </a:endParaRPr>
          </a:p>
        </p:txBody>
      </p:sp>
      <p:sp>
        <p:nvSpPr>
          <p:cNvPr id="8" name="二等辺三角形 7"/>
          <p:cNvSpPr/>
          <p:nvPr/>
        </p:nvSpPr>
        <p:spPr>
          <a:xfrm rot="5400000">
            <a:off x="4802982" y="2353343"/>
            <a:ext cx="390525" cy="219075"/>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 name="二等辺三角形 8"/>
          <p:cNvSpPr/>
          <p:nvPr/>
        </p:nvSpPr>
        <p:spPr>
          <a:xfrm rot="5400000">
            <a:off x="4802982" y="5115591"/>
            <a:ext cx="390525" cy="219075"/>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15" name="図 14"/>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321680" y="1196615"/>
            <a:ext cx="3896513" cy="2532529"/>
          </a:xfrm>
          <a:prstGeom prst="rect">
            <a:avLst/>
          </a:prstGeom>
        </p:spPr>
      </p:pic>
      <p:pic>
        <p:nvPicPr>
          <p:cNvPr id="16" name="図 15"/>
          <p:cNvPicPr>
            <a:picLocks noChangeAspect="1"/>
          </p:cNvPicPr>
          <p:nvPr/>
        </p:nvPicPr>
        <p:blipFill>
          <a:blip r:embed="rId5"/>
          <a:stretch>
            <a:fillRect/>
          </a:stretch>
        </p:blipFill>
        <p:spPr>
          <a:xfrm>
            <a:off x="778294" y="1196616"/>
            <a:ext cx="3896514" cy="2532529"/>
          </a:xfrm>
          <a:prstGeom prst="rect">
            <a:avLst/>
          </a:prstGeom>
        </p:spPr>
      </p:pic>
      <p:pic>
        <p:nvPicPr>
          <p:cNvPr id="10" name="図 9"/>
          <p:cNvPicPr>
            <a:picLocks noChangeAspect="1"/>
          </p:cNvPicPr>
          <p:nvPr/>
        </p:nvPicPr>
        <p:blipFill>
          <a:blip r:embed="rId6"/>
          <a:stretch>
            <a:fillRect/>
          </a:stretch>
        </p:blipFill>
        <p:spPr>
          <a:xfrm>
            <a:off x="778294" y="4010300"/>
            <a:ext cx="3893718" cy="2532529"/>
          </a:xfrm>
          <a:prstGeom prst="rect">
            <a:avLst/>
          </a:prstGeom>
        </p:spPr>
      </p:pic>
      <p:pic>
        <p:nvPicPr>
          <p:cNvPr id="11" name="図 10"/>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321679" y="4010300"/>
            <a:ext cx="3893718" cy="2532529"/>
          </a:xfrm>
          <a:prstGeom prst="rect">
            <a:avLst/>
          </a:prstGeom>
        </p:spPr>
      </p:pic>
    </p:spTree>
    <p:extLst>
      <p:ext uri="{BB962C8B-B14F-4D97-AF65-F5344CB8AC3E}">
        <p14:creationId xmlns:p14="http://schemas.microsoft.com/office/powerpoint/2010/main" val="472047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11751935-56BE-4A49-B230-2946F4D860E6}"/>
              </a:ext>
            </a:extLst>
          </p:cNvPr>
          <p:cNvSpPr>
            <a:spLocks noGrp="1"/>
          </p:cNvSpPr>
          <p:nvPr>
            <p:ph type="title"/>
          </p:nvPr>
        </p:nvSpPr>
        <p:spPr/>
        <p:txBody>
          <a:bodyPr>
            <a:normAutofit/>
          </a:bodyPr>
          <a:lstStyle/>
          <a:p>
            <a:r>
              <a:rPr kumimoji="1"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rPr>
              <a:t>PPP/PFI</a:t>
            </a: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rPr>
              <a:t>推進の背景</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cxnSp>
        <p:nvCxnSpPr>
          <p:cNvPr id="6" name="直線矢印コネクタ 5">
            <a:extLst>
              <a:ext uri="{FF2B5EF4-FFF2-40B4-BE49-F238E27FC236}">
                <a16:creationId xmlns:a16="http://schemas.microsoft.com/office/drawing/2014/main" id="{0E011982-8A76-43E6-92BF-3C41105C6774}"/>
              </a:ext>
            </a:extLst>
          </p:cNvPr>
          <p:cNvCxnSpPr/>
          <p:nvPr/>
        </p:nvCxnSpPr>
        <p:spPr>
          <a:xfrm>
            <a:off x="2244710" y="3004674"/>
            <a:ext cx="2891077" cy="659535"/>
          </a:xfrm>
          <a:prstGeom prst="straightConnector1">
            <a:avLst/>
          </a:prstGeom>
          <a:ln>
            <a:solidFill>
              <a:srgbClr val="FF9F9F"/>
            </a:solidFill>
            <a:tailEnd type="stealth" w="lg" len="lg"/>
          </a:ln>
        </p:spPr>
        <p:style>
          <a:lnRef idx="3">
            <a:schemeClr val="accent3"/>
          </a:lnRef>
          <a:fillRef idx="0">
            <a:schemeClr val="accent3"/>
          </a:fillRef>
          <a:effectRef idx="2">
            <a:schemeClr val="accent3"/>
          </a:effectRef>
          <a:fontRef idx="minor">
            <a:schemeClr val="tx1"/>
          </a:fontRef>
        </p:style>
      </p:cxnSp>
      <p:cxnSp>
        <p:nvCxnSpPr>
          <p:cNvPr id="7" name="直線矢印コネクタ 6">
            <a:extLst>
              <a:ext uri="{FF2B5EF4-FFF2-40B4-BE49-F238E27FC236}">
                <a16:creationId xmlns:a16="http://schemas.microsoft.com/office/drawing/2014/main" id="{4559E217-874E-46AE-BC6A-700B511FDDD5}"/>
              </a:ext>
            </a:extLst>
          </p:cNvPr>
          <p:cNvCxnSpPr/>
          <p:nvPr/>
        </p:nvCxnSpPr>
        <p:spPr>
          <a:xfrm>
            <a:off x="2233567" y="3000040"/>
            <a:ext cx="4353231" cy="0"/>
          </a:xfrm>
          <a:prstGeom prst="straightConnector1">
            <a:avLst/>
          </a:prstGeom>
          <a:ln>
            <a:solidFill>
              <a:srgbClr val="FF9F9F"/>
            </a:solidFill>
            <a:prstDash val="dash"/>
            <a:tailEnd type="stealth" w="lg" len="lg"/>
          </a:ln>
        </p:spPr>
        <p:style>
          <a:lnRef idx="3">
            <a:schemeClr val="accent3"/>
          </a:lnRef>
          <a:fillRef idx="0">
            <a:schemeClr val="accent3"/>
          </a:fillRef>
          <a:effectRef idx="2">
            <a:schemeClr val="accent3"/>
          </a:effectRef>
          <a:fontRef idx="minor">
            <a:schemeClr val="tx1"/>
          </a:fontRef>
        </p:style>
      </p:cxnSp>
      <p:sp>
        <p:nvSpPr>
          <p:cNvPr id="8" name="コンテンツ プレースホルダー 2">
            <a:extLst>
              <a:ext uri="{FF2B5EF4-FFF2-40B4-BE49-F238E27FC236}">
                <a16:creationId xmlns:a16="http://schemas.microsoft.com/office/drawing/2014/main" id="{81B82568-F38A-4A96-A593-ED101D94E35E}"/>
              </a:ext>
            </a:extLst>
          </p:cNvPr>
          <p:cNvSpPr txBox="1">
            <a:spLocks/>
          </p:cNvSpPr>
          <p:nvPr/>
        </p:nvSpPr>
        <p:spPr>
          <a:xfrm>
            <a:off x="867614" y="706808"/>
            <a:ext cx="8907932" cy="1042443"/>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846" dirty="0">
                <a:solidFill>
                  <a:schemeClr val="bg2">
                    <a:lumMod val="25000"/>
                  </a:schemeClr>
                </a:solidFill>
                <a:latin typeface="HGPｺﾞｼｯｸM" panose="020B0600000000000000" pitchFamily="50" charset="-128"/>
                <a:ea typeface="HGPｺﾞｼｯｸM" panose="020B0600000000000000" pitchFamily="50" charset="-128"/>
              </a:rPr>
              <a:t>富山市の現状</a:t>
            </a:r>
            <a:endParaRPr lang="en-US" altLang="ja-JP" sz="1846" dirty="0">
              <a:solidFill>
                <a:schemeClr val="bg2">
                  <a:lumMod val="25000"/>
                </a:schemeClr>
              </a:solidFill>
              <a:latin typeface="HGPｺﾞｼｯｸM" panose="020B0600000000000000" pitchFamily="50" charset="-128"/>
              <a:ea typeface="HGPｺﾞｼｯｸM" panose="020B0600000000000000" pitchFamily="50" charset="-128"/>
            </a:endParaRPr>
          </a:p>
          <a:p>
            <a:pPr marL="0" indent="0">
              <a:buNone/>
            </a:pPr>
            <a:endParaRPr lang="ja-JP" altLang="en-US" sz="1846" dirty="0">
              <a:solidFill>
                <a:schemeClr val="bg2">
                  <a:lumMod val="25000"/>
                </a:schemeClr>
              </a:solidFill>
              <a:latin typeface="HGPｺﾞｼｯｸM" panose="020B0600000000000000" pitchFamily="50" charset="-128"/>
              <a:ea typeface="HGPｺﾞｼｯｸM" panose="020B0600000000000000" pitchFamily="50" charset="-128"/>
            </a:endParaRPr>
          </a:p>
        </p:txBody>
      </p:sp>
      <p:sp>
        <p:nvSpPr>
          <p:cNvPr id="9" name="コンテンツ プレースホルダー 2">
            <a:extLst>
              <a:ext uri="{FF2B5EF4-FFF2-40B4-BE49-F238E27FC236}">
                <a16:creationId xmlns:a16="http://schemas.microsoft.com/office/drawing/2014/main" id="{8F85F6C3-6761-45A3-8D7F-DC2BE7CFEA12}"/>
              </a:ext>
            </a:extLst>
          </p:cNvPr>
          <p:cNvSpPr txBox="1">
            <a:spLocks/>
          </p:cNvSpPr>
          <p:nvPr/>
        </p:nvSpPr>
        <p:spPr>
          <a:xfrm>
            <a:off x="867614" y="706808"/>
            <a:ext cx="6687246" cy="379253"/>
          </a:xfrm>
          <a:prstGeom prst="rect">
            <a:avLst/>
          </a:prstGeom>
          <a:ln>
            <a:noFill/>
          </a:ln>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endParaRPr lang="ja-JP" altLang="en-US" sz="1846" dirty="0">
              <a:solidFill>
                <a:schemeClr val="bg2">
                  <a:lumMod val="25000"/>
                </a:schemeClr>
              </a:solidFill>
              <a:latin typeface="HGPｺﾞｼｯｸM" panose="020B0600000000000000" pitchFamily="50" charset="-128"/>
              <a:ea typeface="HGPｺﾞｼｯｸM" panose="020B0600000000000000" pitchFamily="50" charset="-128"/>
            </a:endParaRPr>
          </a:p>
        </p:txBody>
      </p:sp>
      <p:sp>
        <p:nvSpPr>
          <p:cNvPr id="10" name="正方形/長方形 9">
            <a:extLst>
              <a:ext uri="{FF2B5EF4-FFF2-40B4-BE49-F238E27FC236}">
                <a16:creationId xmlns:a16="http://schemas.microsoft.com/office/drawing/2014/main" id="{B0CC6344-D2C8-4037-B783-E5473742AD23}"/>
              </a:ext>
            </a:extLst>
          </p:cNvPr>
          <p:cNvSpPr/>
          <p:nvPr/>
        </p:nvSpPr>
        <p:spPr>
          <a:xfrm>
            <a:off x="444949" y="1197943"/>
            <a:ext cx="9180000" cy="942374"/>
          </a:xfrm>
          <a:prstGeom prst="rect">
            <a:avLst/>
          </a:prstGeom>
        </p:spPr>
        <p:txBody>
          <a:bodyPr wrap="square">
            <a:spAutoFit/>
          </a:bodyPr>
          <a:lstStyle/>
          <a:p>
            <a:pPr>
              <a:lnSpc>
                <a:spcPts val="23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■行政はノウハウも技術もヒトもオカネも減り続ける一方で、住民ニーズはますます多様化・複雑化</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3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■行政だけで全てを解決することは不可能→民間活力（ノウハウ、ヒト、モノ）の活用が解決の糸口</a:t>
            </a:r>
            <a:endParaRPr lang="en-US" altLang="ja-JP"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2300"/>
              </a:lnSpc>
            </a:pP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■民間にとっては</a:t>
            </a:r>
            <a:r>
              <a:rPr lang="ja-JP" altLang="en-US" dirty="0">
                <a:solidFill>
                  <a:srgbClr val="FF4747"/>
                </a:solidFill>
                <a:latin typeface="HGPｺﾞｼｯｸM" panose="020B0600000000000000" pitchFamily="50" charset="-128"/>
                <a:ea typeface="HGPｺﾞｼｯｸM" panose="020B0600000000000000" pitchFamily="50" charset="-128"/>
              </a:rPr>
              <a:t>新しいビジネス機会</a:t>
            </a:r>
            <a:r>
              <a:rPr lang="ja-JP" altLang="en-US" dirty="0">
                <a:solidFill>
                  <a:schemeClr val="tx1">
                    <a:lumMod val="75000"/>
                    <a:lumOff val="25000"/>
                  </a:schemeClr>
                </a:solidFill>
                <a:latin typeface="HGPｺﾞｼｯｸM" panose="020B0600000000000000" pitchFamily="50" charset="-128"/>
                <a:ea typeface="HGPｺﾞｼｯｸM" panose="020B0600000000000000" pitchFamily="50" charset="-128"/>
              </a:rPr>
              <a:t>に</a:t>
            </a:r>
          </a:p>
        </p:txBody>
      </p:sp>
      <p:sp>
        <p:nvSpPr>
          <p:cNvPr id="11" name="正方形/長方形 10">
            <a:extLst>
              <a:ext uri="{FF2B5EF4-FFF2-40B4-BE49-F238E27FC236}">
                <a16:creationId xmlns:a16="http://schemas.microsoft.com/office/drawing/2014/main" id="{3BB8A750-EE18-4627-836F-AE7FE582E404}"/>
              </a:ext>
            </a:extLst>
          </p:cNvPr>
          <p:cNvSpPr/>
          <p:nvPr/>
        </p:nvSpPr>
        <p:spPr>
          <a:xfrm>
            <a:off x="432247" y="706808"/>
            <a:ext cx="9180000" cy="1476000"/>
          </a:xfrm>
          <a:prstGeom prst="rect">
            <a:avLst/>
          </a:prstGeom>
          <a:noFill/>
          <a:ln w="25400"/>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662" dirty="0"/>
          </a:p>
        </p:txBody>
      </p:sp>
      <p:sp>
        <p:nvSpPr>
          <p:cNvPr id="12" name="正方形/長方形 11">
            <a:extLst>
              <a:ext uri="{FF2B5EF4-FFF2-40B4-BE49-F238E27FC236}">
                <a16:creationId xmlns:a16="http://schemas.microsoft.com/office/drawing/2014/main" id="{BDDFD048-890C-4D32-B4D1-B329DAA6490F}"/>
              </a:ext>
            </a:extLst>
          </p:cNvPr>
          <p:cNvSpPr/>
          <p:nvPr/>
        </p:nvSpPr>
        <p:spPr>
          <a:xfrm>
            <a:off x="444948" y="699321"/>
            <a:ext cx="9180000" cy="484803"/>
          </a:xfrm>
          <a:prstGeom prst="rect">
            <a:avLst/>
          </a:prstGeom>
          <a:solidFill>
            <a:srgbClr val="A5A5A5"/>
          </a:solidFill>
          <a:ln>
            <a:noFill/>
          </a:ln>
        </p:spPr>
        <p:style>
          <a:lnRef idx="3">
            <a:schemeClr val="lt1"/>
          </a:lnRef>
          <a:fillRef idx="1">
            <a:schemeClr val="accent3"/>
          </a:fillRef>
          <a:effectRef idx="1">
            <a:schemeClr val="accent3"/>
          </a:effectRef>
          <a:fontRef idx="minor">
            <a:schemeClr val="lt1"/>
          </a:fontRef>
        </p:style>
        <p:txBody>
          <a:bodyPr tIns="33231" rtlCol="0" anchor="ctr"/>
          <a:lstStyle/>
          <a:p>
            <a:r>
              <a:rPr lang="en-US" altLang="ja-JP" sz="2000" dirty="0">
                <a:solidFill>
                  <a:schemeClr val="bg1"/>
                </a:solidFill>
                <a:latin typeface="HGPｺﾞｼｯｸM" panose="020B0600000000000000" pitchFamily="50" charset="-128"/>
                <a:ea typeface="HGPｺﾞｼｯｸM" panose="020B0600000000000000" pitchFamily="50" charset="-128"/>
              </a:rPr>
              <a:t>『</a:t>
            </a:r>
            <a:r>
              <a:rPr lang="ja-JP" altLang="en-US" sz="2000" dirty="0">
                <a:solidFill>
                  <a:schemeClr val="bg1"/>
                </a:solidFill>
                <a:latin typeface="HGPｺﾞｼｯｸM" panose="020B0600000000000000" pitchFamily="50" charset="-128"/>
                <a:ea typeface="HGPｺﾞｼｯｸM" panose="020B0600000000000000" pitchFamily="50" charset="-128"/>
              </a:rPr>
              <a:t>官民連携</a:t>
            </a:r>
            <a:r>
              <a:rPr lang="en-US" altLang="ja-JP" sz="2000" dirty="0">
                <a:solidFill>
                  <a:schemeClr val="bg1"/>
                </a:solidFill>
                <a:latin typeface="HGPｺﾞｼｯｸM" panose="020B0600000000000000" pitchFamily="50" charset="-128"/>
                <a:ea typeface="HGPｺﾞｼｯｸM" panose="020B0600000000000000" pitchFamily="50" charset="-128"/>
              </a:rPr>
              <a:t>(</a:t>
            </a:r>
            <a:r>
              <a:rPr lang="ja-JP" altLang="en-US" sz="2000" dirty="0">
                <a:solidFill>
                  <a:schemeClr val="bg1"/>
                </a:solidFill>
                <a:latin typeface="HGPｺﾞｼｯｸM" panose="020B0600000000000000" pitchFamily="50" charset="-128"/>
                <a:ea typeface="HGPｺﾞｼｯｸM" panose="020B0600000000000000" pitchFamily="50" charset="-128"/>
              </a:rPr>
              <a:t>パートナーシップ</a:t>
            </a:r>
            <a:r>
              <a:rPr lang="en-US" altLang="ja-JP" sz="2000" dirty="0">
                <a:solidFill>
                  <a:schemeClr val="bg1"/>
                </a:solidFill>
                <a:latin typeface="HGPｺﾞｼｯｸM" panose="020B0600000000000000" pitchFamily="50" charset="-128"/>
                <a:ea typeface="HGPｺﾞｼｯｸM" panose="020B0600000000000000" pitchFamily="50" charset="-128"/>
              </a:rPr>
              <a:t>)』</a:t>
            </a:r>
            <a:r>
              <a:rPr lang="ja-JP" altLang="en-US" sz="2000" dirty="0">
                <a:solidFill>
                  <a:schemeClr val="bg1"/>
                </a:solidFill>
                <a:latin typeface="HGPｺﾞｼｯｸM" panose="020B0600000000000000" pitchFamily="50" charset="-128"/>
                <a:ea typeface="HGPｺﾞｼｯｸM" panose="020B0600000000000000" pitchFamily="50" charset="-128"/>
              </a:rPr>
              <a:t>の必要性</a:t>
            </a:r>
            <a:endParaRPr lang="en-US" altLang="ja-JP" sz="2000" dirty="0">
              <a:solidFill>
                <a:schemeClr val="bg1"/>
              </a:solidFill>
              <a:latin typeface="HGPｺﾞｼｯｸM" panose="020B0600000000000000" pitchFamily="50" charset="-128"/>
              <a:ea typeface="HGPｺﾞｼｯｸM" panose="020B0600000000000000" pitchFamily="50" charset="-128"/>
            </a:endParaRPr>
          </a:p>
        </p:txBody>
      </p:sp>
      <p:grpSp>
        <p:nvGrpSpPr>
          <p:cNvPr id="13" name="グループ化 12">
            <a:extLst>
              <a:ext uri="{FF2B5EF4-FFF2-40B4-BE49-F238E27FC236}">
                <a16:creationId xmlns:a16="http://schemas.microsoft.com/office/drawing/2014/main" id="{2DB3CD17-7EAD-4905-ADD9-EB3CF2F6B40B}"/>
              </a:ext>
            </a:extLst>
          </p:cNvPr>
          <p:cNvGrpSpPr/>
          <p:nvPr/>
        </p:nvGrpSpPr>
        <p:grpSpPr>
          <a:xfrm>
            <a:off x="611571" y="2990867"/>
            <a:ext cx="1595077" cy="3220976"/>
            <a:chOff x="685799" y="2829942"/>
            <a:chExt cx="1728000" cy="3489391"/>
          </a:xfrm>
        </p:grpSpPr>
        <p:sp>
          <p:nvSpPr>
            <p:cNvPr id="14" name="正方形/長方形 13">
              <a:extLst>
                <a:ext uri="{FF2B5EF4-FFF2-40B4-BE49-F238E27FC236}">
                  <a16:creationId xmlns:a16="http://schemas.microsoft.com/office/drawing/2014/main" id="{985DAB37-FEDB-47DB-B6DF-4AF02C8F9C47}"/>
                </a:ext>
              </a:extLst>
            </p:cNvPr>
            <p:cNvSpPr/>
            <p:nvPr/>
          </p:nvSpPr>
          <p:spPr>
            <a:xfrm>
              <a:off x="685799" y="4125730"/>
              <a:ext cx="864000" cy="2193603"/>
            </a:xfrm>
            <a:prstGeom prst="rect">
              <a:avLst/>
            </a:prstGeom>
            <a:solidFill>
              <a:schemeClr val="bg1">
                <a:lumMod val="95000"/>
              </a:schemeClr>
            </a:solidFill>
            <a:ln>
              <a:solidFill>
                <a:schemeClr val="bg2">
                  <a:lumMod val="2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662" dirty="0">
                  <a:solidFill>
                    <a:schemeClr val="bg2">
                      <a:lumMod val="25000"/>
                    </a:schemeClr>
                  </a:solidFill>
                  <a:latin typeface="HGPｺﾞｼｯｸM" panose="020B0600000000000000" pitchFamily="50" charset="-128"/>
                  <a:ea typeface="HGPｺﾞｼｯｸM" panose="020B0600000000000000" pitchFamily="50" charset="-128"/>
                </a:rPr>
                <a:t>税収</a:t>
              </a:r>
            </a:p>
          </p:txBody>
        </p:sp>
        <p:sp>
          <p:nvSpPr>
            <p:cNvPr id="15" name="正方形/長方形 14">
              <a:extLst>
                <a:ext uri="{FF2B5EF4-FFF2-40B4-BE49-F238E27FC236}">
                  <a16:creationId xmlns:a16="http://schemas.microsoft.com/office/drawing/2014/main" id="{FC5C2E36-99A3-401E-A524-044B82B48663}"/>
                </a:ext>
              </a:extLst>
            </p:cNvPr>
            <p:cNvSpPr/>
            <p:nvPr/>
          </p:nvSpPr>
          <p:spPr>
            <a:xfrm>
              <a:off x="685799" y="3258963"/>
              <a:ext cx="864000" cy="866767"/>
            </a:xfrm>
            <a:prstGeom prst="rect">
              <a:avLst/>
            </a:prstGeom>
            <a:solidFill>
              <a:schemeClr val="bg1">
                <a:lumMod val="95000"/>
              </a:schemeClr>
            </a:solidFill>
            <a:ln>
              <a:solidFill>
                <a:schemeClr val="bg2">
                  <a:lumMod val="25000"/>
                </a:schemeClr>
              </a:solidFill>
            </a:ln>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ja-JP" altLang="en-US" sz="1662" dirty="0">
                  <a:solidFill>
                    <a:schemeClr val="bg2">
                      <a:lumMod val="25000"/>
                    </a:schemeClr>
                  </a:solidFill>
                  <a:latin typeface="HGPｺﾞｼｯｸM" panose="020B0600000000000000" pitchFamily="50" charset="-128"/>
                  <a:ea typeface="HGPｺﾞｼｯｸM" panose="020B0600000000000000" pitchFamily="50" charset="-128"/>
                </a:rPr>
                <a:t>交付金</a:t>
              </a:r>
              <a:endParaRPr lang="en-US" altLang="ja-JP" sz="1662" dirty="0">
                <a:solidFill>
                  <a:schemeClr val="bg2">
                    <a:lumMod val="25000"/>
                  </a:schemeClr>
                </a:solidFill>
                <a:latin typeface="HGPｺﾞｼｯｸM" panose="020B0600000000000000" pitchFamily="50" charset="-128"/>
                <a:ea typeface="HGPｺﾞｼｯｸM" panose="020B0600000000000000" pitchFamily="50" charset="-128"/>
              </a:endParaRPr>
            </a:p>
            <a:p>
              <a:pPr algn="ctr"/>
              <a:r>
                <a:rPr lang="ja-JP" altLang="en-US" sz="1662" dirty="0">
                  <a:solidFill>
                    <a:schemeClr val="bg2">
                      <a:lumMod val="25000"/>
                    </a:schemeClr>
                  </a:solidFill>
                  <a:latin typeface="HGPｺﾞｼｯｸM" panose="020B0600000000000000" pitchFamily="50" charset="-128"/>
                  <a:ea typeface="HGPｺﾞｼｯｸM" panose="020B0600000000000000" pitchFamily="50" charset="-128"/>
                </a:rPr>
                <a:t>補助金</a:t>
              </a:r>
            </a:p>
          </p:txBody>
        </p:sp>
        <p:sp>
          <p:nvSpPr>
            <p:cNvPr id="16" name="正方形/長方形 15">
              <a:extLst>
                <a:ext uri="{FF2B5EF4-FFF2-40B4-BE49-F238E27FC236}">
                  <a16:creationId xmlns:a16="http://schemas.microsoft.com/office/drawing/2014/main" id="{E5930AB0-9602-476E-8E3B-4689E5F527A3}"/>
                </a:ext>
              </a:extLst>
            </p:cNvPr>
            <p:cNvSpPr/>
            <p:nvPr/>
          </p:nvSpPr>
          <p:spPr>
            <a:xfrm>
              <a:off x="685799" y="2829942"/>
              <a:ext cx="864000" cy="428123"/>
            </a:xfrm>
            <a:prstGeom prst="rect">
              <a:avLst/>
            </a:prstGeom>
            <a:solidFill>
              <a:srgbClr val="FFFF99"/>
            </a:solidFill>
            <a:ln>
              <a:solidFill>
                <a:schemeClr val="bg2">
                  <a:lumMod val="25000"/>
                </a:schemeClr>
              </a:solidFill>
            </a:ln>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ja-JP" altLang="en-US" sz="1292" dirty="0">
                  <a:solidFill>
                    <a:schemeClr val="bg2">
                      <a:lumMod val="25000"/>
                    </a:schemeClr>
                  </a:solidFill>
                  <a:latin typeface="HGPｺﾞｼｯｸM" panose="020B0600000000000000" pitchFamily="50" charset="-128"/>
                  <a:ea typeface="HGPｺﾞｼｯｸM" panose="020B0600000000000000" pitchFamily="50" charset="-128"/>
                </a:rPr>
                <a:t>料金収入</a:t>
              </a:r>
            </a:p>
          </p:txBody>
        </p:sp>
        <p:sp>
          <p:nvSpPr>
            <p:cNvPr id="17" name="正方形/長方形 16">
              <a:extLst>
                <a:ext uri="{FF2B5EF4-FFF2-40B4-BE49-F238E27FC236}">
                  <a16:creationId xmlns:a16="http://schemas.microsoft.com/office/drawing/2014/main" id="{94D3FC69-1B2F-47F7-9B4C-B8605730A6B8}"/>
                </a:ext>
              </a:extLst>
            </p:cNvPr>
            <p:cNvSpPr/>
            <p:nvPr/>
          </p:nvSpPr>
          <p:spPr>
            <a:xfrm>
              <a:off x="1549799" y="2830605"/>
              <a:ext cx="864000" cy="3488065"/>
            </a:xfrm>
            <a:prstGeom prst="rect">
              <a:avLst/>
            </a:prstGeom>
            <a:solidFill>
              <a:srgbClr val="CDE1F3"/>
            </a:solidFill>
            <a:ln>
              <a:solidFill>
                <a:schemeClr val="bg2">
                  <a:lumMod val="25000"/>
                </a:schemeClr>
              </a:solidFill>
            </a:ln>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ja-JP" altLang="en-US" sz="1662" dirty="0">
                  <a:solidFill>
                    <a:schemeClr val="bg2">
                      <a:lumMod val="25000"/>
                    </a:schemeClr>
                  </a:solidFill>
                  <a:latin typeface="HGPｺﾞｼｯｸM" panose="020B0600000000000000" pitchFamily="50" charset="-128"/>
                  <a:ea typeface="HGPｺﾞｼｯｸM" panose="020B0600000000000000" pitchFamily="50" charset="-128"/>
                </a:rPr>
                <a:t>公共サービス</a:t>
              </a:r>
              <a:endParaRPr lang="en-US" altLang="ja-JP" sz="1662" dirty="0">
                <a:solidFill>
                  <a:schemeClr val="bg2">
                    <a:lumMod val="25000"/>
                  </a:schemeClr>
                </a:solidFill>
                <a:latin typeface="HGPｺﾞｼｯｸM" panose="020B0600000000000000" pitchFamily="50" charset="-128"/>
                <a:ea typeface="HGPｺﾞｼｯｸM" panose="020B0600000000000000" pitchFamily="50" charset="-128"/>
              </a:endParaRPr>
            </a:p>
            <a:p>
              <a:pPr algn="ctr"/>
              <a:endParaRPr lang="en-US" altLang="ja-JP" sz="1108" dirty="0">
                <a:solidFill>
                  <a:schemeClr val="bg2">
                    <a:lumMod val="25000"/>
                  </a:schemeClr>
                </a:solidFill>
                <a:latin typeface="HGPｺﾞｼｯｸM" panose="020B0600000000000000" pitchFamily="50" charset="-128"/>
                <a:ea typeface="HGPｺﾞｼｯｸM" panose="020B0600000000000000" pitchFamily="50" charset="-128"/>
              </a:endParaRPr>
            </a:p>
            <a:p>
              <a:pPr algn="ctr"/>
              <a:r>
                <a:rPr lang="ja-JP" altLang="en-US" sz="1108" dirty="0">
                  <a:solidFill>
                    <a:schemeClr val="bg2">
                      <a:lumMod val="25000"/>
                    </a:schemeClr>
                  </a:solidFill>
                  <a:latin typeface="HGPｺﾞｼｯｸM" panose="020B0600000000000000" pitchFamily="50" charset="-128"/>
                  <a:ea typeface="HGPｺﾞｼｯｸM" panose="020B0600000000000000" pitchFamily="50" charset="-128"/>
                </a:rPr>
                <a:t>維持管理</a:t>
              </a:r>
              <a:endParaRPr lang="en-US" altLang="ja-JP" sz="1108" dirty="0">
                <a:solidFill>
                  <a:schemeClr val="bg2">
                    <a:lumMod val="25000"/>
                  </a:schemeClr>
                </a:solidFill>
                <a:latin typeface="HGPｺﾞｼｯｸM" panose="020B0600000000000000" pitchFamily="50" charset="-128"/>
                <a:ea typeface="HGPｺﾞｼｯｸM" panose="020B0600000000000000" pitchFamily="50" charset="-128"/>
              </a:endParaRPr>
            </a:p>
            <a:p>
              <a:pPr algn="ctr"/>
              <a:r>
                <a:rPr lang="ja-JP" altLang="en-US" sz="1108" dirty="0">
                  <a:solidFill>
                    <a:schemeClr val="bg2">
                      <a:lumMod val="25000"/>
                    </a:schemeClr>
                  </a:solidFill>
                  <a:latin typeface="HGPｺﾞｼｯｸM" panose="020B0600000000000000" pitchFamily="50" charset="-128"/>
                  <a:ea typeface="HGPｺﾞｼｯｸM" panose="020B0600000000000000" pitchFamily="50" charset="-128"/>
                </a:rPr>
                <a:t>運営費</a:t>
              </a:r>
              <a:endParaRPr lang="en-US" altLang="ja-JP" sz="1108" dirty="0">
                <a:solidFill>
                  <a:schemeClr val="bg2">
                    <a:lumMod val="25000"/>
                  </a:schemeClr>
                </a:solidFill>
                <a:latin typeface="HGPｺﾞｼｯｸM" panose="020B0600000000000000" pitchFamily="50" charset="-128"/>
                <a:ea typeface="HGPｺﾞｼｯｸM" panose="020B0600000000000000" pitchFamily="50" charset="-128"/>
              </a:endParaRPr>
            </a:p>
            <a:p>
              <a:pPr algn="ctr"/>
              <a:r>
                <a:rPr lang="ja-JP" altLang="en-US" sz="1108" dirty="0">
                  <a:solidFill>
                    <a:schemeClr val="bg2">
                      <a:lumMod val="25000"/>
                    </a:schemeClr>
                  </a:solidFill>
                  <a:latin typeface="HGPｺﾞｼｯｸM" panose="020B0600000000000000" pitchFamily="50" charset="-128"/>
                  <a:ea typeface="HGPｺﾞｼｯｸM" panose="020B0600000000000000" pitchFamily="50" charset="-128"/>
                </a:rPr>
                <a:t>更新費等</a:t>
              </a:r>
            </a:p>
          </p:txBody>
        </p:sp>
        <p:sp>
          <p:nvSpPr>
            <p:cNvPr id="18" name="大かっこ 17">
              <a:extLst>
                <a:ext uri="{FF2B5EF4-FFF2-40B4-BE49-F238E27FC236}">
                  <a16:creationId xmlns:a16="http://schemas.microsoft.com/office/drawing/2014/main" id="{E99A0F5C-CBB3-41CF-B9FA-398D8B080639}"/>
                </a:ext>
              </a:extLst>
            </p:cNvPr>
            <p:cNvSpPr/>
            <p:nvPr/>
          </p:nvSpPr>
          <p:spPr>
            <a:xfrm>
              <a:off x="1606163" y="4637137"/>
              <a:ext cx="739472" cy="632129"/>
            </a:xfrm>
            <a:prstGeom prst="bracketPair">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662" dirty="0"/>
            </a:p>
          </p:txBody>
        </p:sp>
      </p:grpSp>
      <p:sp>
        <p:nvSpPr>
          <p:cNvPr id="19" name="下矢印 22">
            <a:extLst>
              <a:ext uri="{FF2B5EF4-FFF2-40B4-BE49-F238E27FC236}">
                <a16:creationId xmlns:a16="http://schemas.microsoft.com/office/drawing/2014/main" id="{A4AA7916-74C1-4FCB-930F-FC378726230B}"/>
              </a:ext>
            </a:extLst>
          </p:cNvPr>
          <p:cNvSpPr/>
          <p:nvPr/>
        </p:nvSpPr>
        <p:spPr>
          <a:xfrm>
            <a:off x="2935118" y="2990866"/>
            <a:ext cx="687279" cy="697846"/>
          </a:xfrm>
          <a:prstGeom prst="downArrow">
            <a:avLst/>
          </a:prstGeom>
          <a:ln>
            <a:noFill/>
          </a:ln>
        </p:spPr>
        <p:style>
          <a:lnRef idx="3">
            <a:schemeClr val="lt1"/>
          </a:lnRef>
          <a:fillRef idx="1">
            <a:schemeClr val="accent3"/>
          </a:fillRef>
          <a:effectRef idx="1">
            <a:schemeClr val="accent3"/>
          </a:effectRef>
          <a:fontRef idx="minor">
            <a:schemeClr val="lt1"/>
          </a:fontRef>
        </p:style>
        <p:txBody>
          <a:bodyPr vert="eaVert" rtlCol="0" anchor="ctr"/>
          <a:lstStyle/>
          <a:p>
            <a:pPr algn="ctr"/>
            <a:endParaRPr lang="ja-JP" altLang="en-US" sz="1662" dirty="0">
              <a:latin typeface="HGPｺﾞｼｯｸM" panose="020B0600000000000000" pitchFamily="50" charset="-128"/>
              <a:ea typeface="HGPｺﾞｼｯｸM" panose="020B0600000000000000" pitchFamily="50" charset="-128"/>
            </a:endParaRPr>
          </a:p>
        </p:txBody>
      </p:sp>
      <p:sp>
        <p:nvSpPr>
          <p:cNvPr id="20" name="テキスト ボックス 19">
            <a:extLst>
              <a:ext uri="{FF2B5EF4-FFF2-40B4-BE49-F238E27FC236}">
                <a16:creationId xmlns:a16="http://schemas.microsoft.com/office/drawing/2014/main" id="{12626E8A-754B-4011-B691-A2F170FF19E0}"/>
              </a:ext>
            </a:extLst>
          </p:cNvPr>
          <p:cNvSpPr txBox="1"/>
          <p:nvPr/>
        </p:nvSpPr>
        <p:spPr>
          <a:xfrm>
            <a:off x="3061595" y="2983939"/>
            <a:ext cx="411972" cy="898677"/>
          </a:xfrm>
          <a:prstGeom prst="rect">
            <a:avLst/>
          </a:prstGeom>
          <a:noFill/>
          <a:ln>
            <a:noFill/>
          </a:ln>
        </p:spPr>
        <p:txBody>
          <a:bodyPr vert="eaVert" wrap="square" rtlCol="0">
            <a:spAutoFit/>
          </a:bodyPr>
          <a:lstStyle/>
          <a:p>
            <a:r>
              <a:rPr lang="ja-JP" altLang="en-US" sz="1477" dirty="0">
                <a:solidFill>
                  <a:schemeClr val="bg1"/>
                </a:solidFill>
                <a:latin typeface="HGPｺﾞｼｯｸM" panose="020B0600000000000000" pitchFamily="50" charset="-128"/>
                <a:ea typeface="HGPｺﾞｼｯｸM" panose="020B0600000000000000" pitchFamily="50" charset="-128"/>
              </a:rPr>
              <a:t>歳入減</a:t>
            </a:r>
          </a:p>
        </p:txBody>
      </p:sp>
      <p:sp>
        <p:nvSpPr>
          <p:cNvPr id="21" name="正方形/長方形 20">
            <a:extLst>
              <a:ext uri="{FF2B5EF4-FFF2-40B4-BE49-F238E27FC236}">
                <a16:creationId xmlns:a16="http://schemas.microsoft.com/office/drawing/2014/main" id="{EB57E724-E724-4EC7-A724-7DC1EC1DD19C}"/>
              </a:ext>
            </a:extLst>
          </p:cNvPr>
          <p:cNvSpPr/>
          <p:nvPr/>
        </p:nvSpPr>
        <p:spPr>
          <a:xfrm>
            <a:off x="2861722" y="4658435"/>
            <a:ext cx="797538" cy="1552796"/>
          </a:xfrm>
          <a:prstGeom prst="rect">
            <a:avLst/>
          </a:prstGeom>
          <a:solidFill>
            <a:schemeClr val="bg1">
              <a:lumMod val="95000"/>
            </a:schemeClr>
          </a:solidFill>
          <a:ln>
            <a:solidFill>
              <a:schemeClr val="bg2">
                <a:lumMod val="2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662" dirty="0">
                <a:solidFill>
                  <a:schemeClr val="bg2">
                    <a:lumMod val="25000"/>
                  </a:schemeClr>
                </a:solidFill>
                <a:latin typeface="HGPｺﾞｼｯｸM" panose="020B0600000000000000" pitchFamily="50" charset="-128"/>
                <a:ea typeface="HGPｺﾞｼｯｸM" panose="020B0600000000000000" pitchFamily="50" charset="-128"/>
              </a:rPr>
              <a:t>税収</a:t>
            </a:r>
          </a:p>
        </p:txBody>
      </p:sp>
      <p:sp>
        <p:nvSpPr>
          <p:cNvPr id="22" name="正方形/長方形 21">
            <a:extLst>
              <a:ext uri="{FF2B5EF4-FFF2-40B4-BE49-F238E27FC236}">
                <a16:creationId xmlns:a16="http://schemas.microsoft.com/office/drawing/2014/main" id="{6C79F58C-8BB1-483B-9A2A-BD9FC36EC4FD}"/>
              </a:ext>
            </a:extLst>
          </p:cNvPr>
          <p:cNvSpPr/>
          <p:nvPr/>
        </p:nvSpPr>
        <p:spPr>
          <a:xfrm>
            <a:off x="2861722" y="4099029"/>
            <a:ext cx="797538" cy="555240"/>
          </a:xfrm>
          <a:prstGeom prst="rect">
            <a:avLst/>
          </a:prstGeom>
          <a:solidFill>
            <a:schemeClr val="bg1">
              <a:lumMod val="95000"/>
            </a:schemeClr>
          </a:solidFill>
          <a:ln>
            <a:solidFill>
              <a:schemeClr val="bg2">
                <a:lumMod val="25000"/>
              </a:schemeClr>
            </a:solidFill>
          </a:ln>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ja-JP" altLang="en-US" sz="1662" dirty="0">
                <a:solidFill>
                  <a:schemeClr val="bg2">
                    <a:lumMod val="25000"/>
                  </a:schemeClr>
                </a:solidFill>
                <a:latin typeface="HGPｺﾞｼｯｸM" panose="020B0600000000000000" pitchFamily="50" charset="-128"/>
                <a:ea typeface="HGPｺﾞｼｯｸM" panose="020B0600000000000000" pitchFamily="50" charset="-128"/>
              </a:rPr>
              <a:t>交付金</a:t>
            </a:r>
            <a:endParaRPr lang="en-US" altLang="ja-JP" sz="1662" dirty="0">
              <a:solidFill>
                <a:schemeClr val="bg2">
                  <a:lumMod val="25000"/>
                </a:schemeClr>
              </a:solidFill>
              <a:latin typeface="HGPｺﾞｼｯｸM" panose="020B0600000000000000" pitchFamily="50" charset="-128"/>
              <a:ea typeface="HGPｺﾞｼｯｸM" panose="020B0600000000000000" pitchFamily="50" charset="-128"/>
            </a:endParaRPr>
          </a:p>
          <a:p>
            <a:pPr algn="ctr"/>
            <a:r>
              <a:rPr lang="ja-JP" altLang="en-US" sz="1662" dirty="0">
                <a:solidFill>
                  <a:schemeClr val="bg2">
                    <a:lumMod val="25000"/>
                  </a:schemeClr>
                </a:solidFill>
                <a:latin typeface="HGPｺﾞｼｯｸM" panose="020B0600000000000000" pitchFamily="50" charset="-128"/>
                <a:ea typeface="HGPｺﾞｼｯｸM" panose="020B0600000000000000" pitchFamily="50" charset="-128"/>
              </a:rPr>
              <a:t>補助金</a:t>
            </a:r>
          </a:p>
        </p:txBody>
      </p:sp>
      <p:sp>
        <p:nvSpPr>
          <p:cNvPr id="23" name="正方形/長方形 22">
            <a:extLst>
              <a:ext uri="{FF2B5EF4-FFF2-40B4-BE49-F238E27FC236}">
                <a16:creationId xmlns:a16="http://schemas.microsoft.com/office/drawing/2014/main" id="{F168B843-38F3-45CE-8478-BB45A70FBD9C}"/>
              </a:ext>
            </a:extLst>
          </p:cNvPr>
          <p:cNvSpPr/>
          <p:nvPr/>
        </p:nvSpPr>
        <p:spPr>
          <a:xfrm>
            <a:off x="2861722" y="3705872"/>
            <a:ext cx="797538" cy="395190"/>
          </a:xfrm>
          <a:prstGeom prst="rect">
            <a:avLst/>
          </a:prstGeom>
          <a:solidFill>
            <a:srgbClr val="FFFF99"/>
          </a:solidFill>
          <a:ln>
            <a:solidFill>
              <a:schemeClr val="bg2">
                <a:lumMod val="25000"/>
              </a:schemeClr>
            </a:solidFill>
          </a:ln>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ja-JP" altLang="en-US" sz="1292" dirty="0">
                <a:solidFill>
                  <a:schemeClr val="bg2">
                    <a:lumMod val="25000"/>
                  </a:schemeClr>
                </a:solidFill>
                <a:latin typeface="HGPｺﾞｼｯｸM" panose="020B0600000000000000" pitchFamily="50" charset="-128"/>
                <a:ea typeface="HGPｺﾞｼｯｸM" panose="020B0600000000000000" pitchFamily="50" charset="-128"/>
              </a:rPr>
              <a:t>料金収入</a:t>
            </a:r>
          </a:p>
        </p:txBody>
      </p:sp>
      <p:sp>
        <p:nvSpPr>
          <p:cNvPr id="24" name="正方形/長方形 23">
            <a:extLst>
              <a:ext uri="{FF2B5EF4-FFF2-40B4-BE49-F238E27FC236}">
                <a16:creationId xmlns:a16="http://schemas.microsoft.com/office/drawing/2014/main" id="{5F7AE2AB-FAD1-4616-B106-724AB6307D3F}"/>
              </a:ext>
            </a:extLst>
          </p:cNvPr>
          <p:cNvSpPr/>
          <p:nvPr/>
        </p:nvSpPr>
        <p:spPr>
          <a:xfrm>
            <a:off x="3659260" y="3705872"/>
            <a:ext cx="797538" cy="2504748"/>
          </a:xfrm>
          <a:prstGeom prst="rect">
            <a:avLst/>
          </a:prstGeom>
          <a:solidFill>
            <a:srgbClr val="CDE1F3"/>
          </a:solidFill>
          <a:ln>
            <a:solidFill>
              <a:schemeClr val="bg2">
                <a:lumMod val="25000"/>
              </a:schemeClr>
            </a:solidFill>
          </a:ln>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ja-JP" altLang="en-US" sz="1662" dirty="0">
                <a:solidFill>
                  <a:schemeClr val="bg2">
                    <a:lumMod val="25000"/>
                  </a:schemeClr>
                </a:solidFill>
                <a:latin typeface="HGPｺﾞｼｯｸM" panose="020B0600000000000000" pitchFamily="50" charset="-128"/>
                <a:ea typeface="HGPｺﾞｼｯｸM" panose="020B0600000000000000" pitchFamily="50" charset="-128"/>
              </a:rPr>
              <a:t>公共サービス</a:t>
            </a:r>
            <a:endParaRPr lang="en-US" altLang="ja-JP" sz="1662" dirty="0">
              <a:solidFill>
                <a:schemeClr val="bg2">
                  <a:lumMod val="25000"/>
                </a:schemeClr>
              </a:solidFill>
              <a:latin typeface="HGPｺﾞｼｯｸM" panose="020B0600000000000000" pitchFamily="50" charset="-128"/>
              <a:ea typeface="HGPｺﾞｼｯｸM" panose="020B0600000000000000" pitchFamily="50" charset="-128"/>
            </a:endParaRPr>
          </a:p>
          <a:p>
            <a:pPr algn="ctr"/>
            <a:endParaRPr lang="en-US" altLang="ja-JP" sz="1108" dirty="0">
              <a:solidFill>
                <a:schemeClr val="bg2">
                  <a:lumMod val="25000"/>
                </a:schemeClr>
              </a:solidFill>
              <a:latin typeface="HGPｺﾞｼｯｸM" panose="020B0600000000000000" pitchFamily="50" charset="-128"/>
              <a:ea typeface="HGPｺﾞｼｯｸM" panose="020B0600000000000000" pitchFamily="50" charset="-128"/>
            </a:endParaRPr>
          </a:p>
          <a:p>
            <a:pPr algn="ctr"/>
            <a:r>
              <a:rPr lang="ja-JP" altLang="en-US" sz="1108" dirty="0">
                <a:solidFill>
                  <a:schemeClr val="bg2">
                    <a:lumMod val="25000"/>
                  </a:schemeClr>
                </a:solidFill>
                <a:latin typeface="HGPｺﾞｼｯｸM" panose="020B0600000000000000" pitchFamily="50" charset="-128"/>
                <a:ea typeface="HGPｺﾞｼｯｸM" panose="020B0600000000000000" pitchFamily="50" charset="-128"/>
              </a:rPr>
              <a:t>維持管理</a:t>
            </a:r>
            <a:endParaRPr lang="en-US" altLang="ja-JP" sz="1108" dirty="0">
              <a:solidFill>
                <a:schemeClr val="bg2">
                  <a:lumMod val="25000"/>
                </a:schemeClr>
              </a:solidFill>
              <a:latin typeface="HGPｺﾞｼｯｸM" panose="020B0600000000000000" pitchFamily="50" charset="-128"/>
              <a:ea typeface="HGPｺﾞｼｯｸM" panose="020B0600000000000000" pitchFamily="50" charset="-128"/>
            </a:endParaRPr>
          </a:p>
          <a:p>
            <a:pPr algn="ctr"/>
            <a:r>
              <a:rPr lang="ja-JP" altLang="en-US" sz="1108" dirty="0">
                <a:solidFill>
                  <a:schemeClr val="bg2">
                    <a:lumMod val="25000"/>
                  </a:schemeClr>
                </a:solidFill>
                <a:latin typeface="HGPｺﾞｼｯｸM" panose="020B0600000000000000" pitchFamily="50" charset="-128"/>
                <a:ea typeface="HGPｺﾞｼｯｸM" panose="020B0600000000000000" pitchFamily="50" charset="-128"/>
              </a:rPr>
              <a:t>運営費</a:t>
            </a:r>
            <a:endParaRPr lang="en-US" altLang="ja-JP" sz="1108" dirty="0">
              <a:solidFill>
                <a:schemeClr val="bg2">
                  <a:lumMod val="25000"/>
                </a:schemeClr>
              </a:solidFill>
              <a:latin typeface="HGPｺﾞｼｯｸM" panose="020B0600000000000000" pitchFamily="50" charset="-128"/>
              <a:ea typeface="HGPｺﾞｼｯｸM" panose="020B0600000000000000" pitchFamily="50" charset="-128"/>
            </a:endParaRPr>
          </a:p>
          <a:p>
            <a:pPr algn="ctr"/>
            <a:r>
              <a:rPr lang="ja-JP" altLang="en-US" sz="1108" dirty="0">
                <a:solidFill>
                  <a:schemeClr val="bg2">
                    <a:lumMod val="25000"/>
                  </a:schemeClr>
                </a:solidFill>
                <a:latin typeface="HGPｺﾞｼｯｸM" panose="020B0600000000000000" pitchFamily="50" charset="-128"/>
                <a:ea typeface="HGPｺﾞｼｯｸM" panose="020B0600000000000000" pitchFamily="50" charset="-128"/>
              </a:rPr>
              <a:t>更新費等</a:t>
            </a:r>
          </a:p>
        </p:txBody>
      </p:sp>
      <p:sp>
        <p:nvSpPr>
          <p:cNvPr id="25" name="大かっこ 24">
            <a:extLst>
              <a:ext uri="{FF2B5EF4-FFF2-40B4-BE49-F238E27FC236}">
                <a16:creationId xmlns:a16="http://schemas.microsoft.com/office/drawing/2014/main" id="{BDA91B76-E892-45C8-9971-6CD1A2D4523B}"/>
              </a:ext>
            </a:extLst>
          </p:cNvPr>
          <p:cNvSpPr/>
          <p:nvPr/>
        </p:nvSpPr>
        <p:spPr>
          <a:xfrm>
            <a:off x="3711288" y="5016243"/>
            <a:ext cx="682590" cy="583504"/>
          </a:xfrm>
          <a:prstGeom prst="bracketPair">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sz="1662" dirty="0"/>
          </a:p>
        </p:txBody>
      </p:sp>
      <p:sp>
        <p:nvSpPr>
          <p:cNvPr id="26" name="正方形/長方形 25">
            <a:extLst>
              <a:ext uri="{FF2B5EF4-FFF2-40B4-BE49-F238E27FC236}">
                <a16:creationId xmlns:a16="http://schemas.microsoft.com/office/drawing/2014/main" id="{9DE27BC3-3FEB-424A-9C04-2FBF08E703F4}"/>
              </a:ext>
            </a:extLst>
          </p:cNvPr>
          <p:cNvSpPr/>
          <p:nvPr/>
        </p:nvSpPr>
        <p:spPr>
          <a:xfrm>
            <a:off x="3691793" y="3005423"/>
            <a:ext cx="747692" cy="648000"/>
          </a:xfrm>
          <a:prstGeom prst="rect">
            <a:avLst/>
          </a:prstGeom>
          <a:solidFill>
            <a:schemeClr val="bg1"/>
          </a:solidFill>
          <a:ln w="38100">
            <a:solidFill>
              <a:schemeClr val="tx1">
                <a:lumMod val="50000"/>
                <a:lumOff val="50000"/>
              </a:schemeClr>
            </a:solidFill>
            <a:prstDash val="sysDash"/>
          </a:ln>
        </p:spPr>
        <p:style>
          <a:lnRef idx="2">
            <a:schemeClr val="accent3"/>
          </a:lnRef>
          <a:fillRef idx="1">
            <a:schemeClr val="lt1"/>
          </a:fillRef>
          <a:effectRef idx="0">
            <a:schemeClr val="accent3"/>
          </a:effectRef>
          <a:fontRef idx="minor">
            <a:schemeClr val="dk1"/>
          </a:fontRef>
        </p:style>
        <p:txBody>
          <a:bodyPr lIns="0" rIns="0" rtlCol="0" anchor="ctr"/>
          <a:lstStyle/>
          <a:p>
            <a:pPr algn="ctr"/>
            <a:endParaRPr lang="ja-JP" altLang="en-US" sz="1662" dirty="0">
              <a:solidFill>
                <a:srgbClr val="FF0000"/>
              </a:solidFill>
              <a:latin typeface="HGPｺﾞｼｯｸM" panose="020B0600000000000000" pitchFamily="50" charset="-128"/>
              <a:ea typeface="HGPｺﾞｼｯｸM" panose="020B0600000000000000" pitchFamily="50" charset="-128"/>
            </a:endParaRPr>
          </a:p>
        </p:txBody>
      </p:sp>
      <p:grpSp>
        <p:nvGrpSpPr>
          <p:cNvPr id="27" name="グループ化 26">
            <a:extLst>
              <a:ext uri="{FF2B5EF4-FFF2-40B4-BE49-F238E27FC236}">
                <a16:creationId xmlns:a16="http://schemas.microsoft.com/office/drawing/2014/main" id="{6B3EF6D6-4002-452E-AFE0-C12BBE360BBB}"/>
              </a:ext>
            </a:extLst>
          </p:cNvPr>
          <p:cNvGrpSpPr/>
          <p:nvPr/>
        </p:nvGrpSpPr>
        <p:grpSpPr>
          <a:xfrm>
            <a:off x="5132955" y="2320004"/>
            <a:ext cx="1595077" cy="3890863"/>
            <a:chOff x="6747233" y="2228261"/>
            <a:chExt cx="1728000" cy="4215102"/>
          </a:xfrm>
        </p:grpSpPr>
        <p:sp>
          <p:nvSpPr>
            <p:cNvPr id="28" name="正方形/長方形 27">
              <a:extLst>
                <a:ext uri="{FF2B5EF4-FFF2-40B4-BE49-F238E27FC236}">
                  <a16:creationId xmlns:a16="http://schemas.microsoft.com/office/drawing/2014/main" id="{68C32E29-2DF1-4EC2-939A-612AB697E118}"/>
                </a:ext>
              </a:extLst>
            </p:cNvPr>
            <p:cNvSpPr/>
            <p:nvPr/>
          </p:nvSpPr>
          <p:spPr>
            <a:xfrm>
              <a:off x="6747233" y="4761167"/>
              <a:ext cx="864000" cy="1682196"/>
            </a:xfrm>
            <a:prstGeom prst="rect">
              <a:avLst/>
            </a:prstGeom>
            <a:solidFill>
              <a:schemeClr val="bg1">
                <a:lumMod val="95000"/>
              </a:schemeClr>
            </a:solidFill>
            <a:ln>
              <a:solidFill>
                <a:schemeClr val="bg2">
                  <a:lumMod val="2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r>
                <a:rPr lang="ja-JP" altLang="en-US" sz="1662" dirty="0">
                  <a:solidFill>
                    <a:schemeClr val="bg2">
                      <a:lumMod val="25000"/>
                    </a:schemeClr>
                  </a:solidFill>
                  <a:latin typeface="HGPｺﾞｼｯｸM" panose="020B0600000000000000" pitchFamily="50" charset="-128"/>
                  <a:ea typeface="HGPｺﾞｼｯｸM" panose="020B0600000000000000" pitchFamily="50" charset="-128"/>
                </a:rPr>
                <a:t>税収</a:t>
              </a:r>
            </a:p>
          </p:txBody>
        </p:sp>
        <p:sp>
          <p:nvSpPr>
            <p:cNvPr id="29" name="正方形/長方形 28">
              <a:extLst>
                <a:ext uri="{FF2B5EF4-FFF2-40B4-BE49-F238E27FC236}">
                  <a16:creationId xmlns:a16="http://schemas.microsoft.com/office/drawing/2014/main" id="{C181E4C8-A8CF-468E-84D3-5F74D7F06736}"/>
                </a:ext>
              </a:extLst>
            </p:cNvPr>
            <p:cNvSpPr/>
            <p:nvPr/>
          </p:nvSpPr>
          <p:spPr>
            <a:xfrm>
              <a:off x="6747233" y="4155144"/>
              <a:ext cx="864000" cy="601510"/>
            </a:xfrm>
            <a:prstGeom prst="rect">
              <a:avLst/>
            </a:prstGeom>
            <a:solidFill>
              <a:schemeClr val="bg1">
                <a:lumMod val="95000"/>
              </a:schemeClr>
            </a:solidFill>
            <a:ln>
              <a:solidFill>
                <a:schemeClr val="bg2">
                  <a:lumMod val="25000"/>
                </a:schemeClr>
              </a:solidFill>
            </a:ln>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ja-JP" altLang="en-US" sz="1662" dirty="0">
                  <a:solidFill>
                    <a:schemeClr val="bg2">
                      <a:lumMod val="25000"/>
                    </a:schemeClr>
                  </a:solidFill>
                  <a:latin typeface="HGPｺﾞｼｯｸM" panose="020B0600000000000000" pitchFamily="50" charset="-128"/>
                  <a:ea typeface="HGPｺﾞｼｯｸM" panose="020B0600000000000000" pitchFamily="50" charset="-128"/>
                </a:rPr>
                <a:t>交付金</a:t>
              </a:r>
              <a:endParaRPr lang="en-US" altLang="ja-JP" sz="1662" dirty="0">
                <a:solidFill>
                  <a:schemeClr val="bg2">
                    <a:lumMod val="25000"/>
                  </a:schemeClr>
                </a:solidFill>
                <a:latin typeface="HGPｺﾞｼｯｸM" panose="020B0600000000000000" pitchFamily="50" charset="-128"/>
                <a:ea typeface="HGPｺﾞｼｯｸM" panose="020B0600000000000000" pitchFamily="50" charset="-128"/>
              </a:endParaRPr>
            </a:p>
            <a:p>
              <a:pPr algn="ctr"/>
              <a:r>
                <a:rPr lang="ja-JP" altLang="en-US" sz="1662" dirty="0">
                  <a:solidFill>
                    <a:schemeClr val="bg2">
                      <a:lumMod val="25000"/>
                    </a:schemeClr>
                  </a:solidFill>
                  <a:latin typeface="HGPｺﾞｼｯｸM" panose="020B0600000000000000" pitchFamily="50" charset="-128"/>
                  <a:ea typeface="HGPｺﾞｼｯｸM" panose="020B0600000000000000" pitchFamily="50" charset="-128"/>
                </a:rPr>
                <a:t>補助金</a:t>
              </a:r>
            </a:p>
          </p:txBody>
        </p:sp>
        <p:sp>
          <p:nvSpPr>
            <p:cNvPr id="30" name="正方形/長方形 29">
              <a:extLst>
                <a:ext uri="{FF2B5EF4-FFF2-40B4-BE49-F238E27FC236}">
                  <a16:creationId xmlns:a16="http://schemas.microsoft.com/office/drawing/2014/main" id="{E6541369-468B-459A-9999-29CE2EEF454A}"/>
                </a:ext>
              </a:extLst>
            </p:cNvPr>
            <p:cNvSpPr/>
            <p:nvPr/>
          </p:nvSpPr>
          <p:spPr>
            <a:xfrm>
              <a:off x="6747233" y="3110948"/>
              <a:ext cx="864000" cy="1046399"/>
            </a:xfrm>
            <a:prstGeom prst="rect">
              <a:avLst/>
            </a:prstGeom>
            <a:solidFill>
              <a:srgbClr val="FFFF99"/>
            </a:solidFill>
            <a:ln>
              <a:solidFill>
                <a:schemeClr val="bg2">
                  <a:lumMod val="25000"/>
                </a:schemeClr>
              </a:solidFill>
            </a:ln>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ja-JP" altLang="en-US" sz="1292" dirty="0">
                  <a:solidFill>
                    <a:schemeClr val="bg2">
                      <a:lumMod val="25000"/>
                    </a:schemeClr>
                  </a:solidFill>
                  <a:latin typeface="HGPｺﾞｼｯｸM" panose="020B0600000000000000" pitchFamily="50" charset="-128"/>
                  <a:ea typeface="HGPｺﾞｼｯｸM" panose="020B0600000000000000" pitchFamily="50" charset="-128"/>
                </a:rPr>
                <a:t>料金収入</a:t>
              </a:r>
            </a:p>
          </p:txBody>
        </p:sp>
        <p:sp>
          <p:nvSpPr>
            <p:cNvPr id="31" name="正方形/長方形 30">
              <a:extLst>
                <a:ext uri="{FF2B5EF4-FFF2-40B4-BE49-F238E27FC236}">
                  <a16:creationId xmlns:a16="http://schemas.microsoft.com/office/drawing/2014/main" id="{C9EAD504-B213-4086-A6A6-945BE6AC5A8F}"/>
                </a:ext>
              </a:extLst>
            </p:cNvPr>
            <p:cNvSpPr/>
            <p:nvPr/>
          </p:nvSpPr>
          <p:spPr>
            <a:xfrm>
              <a:off x="7611233" y="3729223"/>
              <a:ext cx="864000" cy="2713477"/>
            </a:xfrm>
            <a:prstGeom prst="rect">
              <a:avLst/>
            </a:prstGeom>
            <a:solidFill>
              <a:srgbClr val="CDE1F3"/>
            </a:solidFill>
            <a:ln>
              <a:solidFill>
                <a:schemeClr val="bg2">
                  <a:lumMod val="25000"/>
                </a:schemeClr>
              </a:solidFill>
            </a:ln>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ja-JP" altLang="en-US" sz="1662" dirty="0">
                  <a:solidFill>
                    <a:schemeClr val="bg2">
                      <a:lumMod val="25000"/>
                    </a:schemeClr>
                  </a:solidFill>
                  <a:latin typeface="HGPｺﾞｼｯｸM" panose="020B0600000000000000" pitchFamily="50" charset="-128"/>
                  <a:ea typeface="HGPｺﾞｼｯｸM" panose="020B0600000000000000" pitchFamily="50" charset="-128"/>
                </a:rPr>
                <a:t>公共サービス</a:t>
              </a:r>
              <a:endParaRPr lang="en-US" altLang="ja-JP" sz="1662" dirty="0">
                <a:solidFill>
                  <a:schemeClr val="bg2">
                    <a:lumMod val="25000"/>
                  </a:schemeClr>
                </a:solidFill>
                <a:latin typeface="HGPｺﾞｼｯｸM" panose="020B0600000000000000" pitchFamily="50" charset="-128"/>
                <a:ea typeface="HGPｺﾞｼｯｸM" panose="020B0600000000000000" pitchFamily="50" charset="-128"/>
              </a:endParaRPr>
            </a:p>
          </p:txBody>
        </p:sp>
        <p:sp>
          <p:nvSpPr>
            <p:cNvPr id="32" name="正方形/長方形 31">
              <a:extLst>
                <a:ext uri="{FF2B5EF4-FFF2-40B4-BE49-F238E27FC236}">
                  <a16:creationId xmlns:a16="http://schemas.microsoft.com/office/drawing/2014/main" id="{B80C9A67-E295-4DA9-A932-FC1CA41C45A7}"/>
                </a:ext>
              </a:extLst>
            </p:cNvPr>
            <p:cNvSpPr/>
            <p:nvPr/>
          </p:nvSpPr>
          <p:spPr>
            <a:xfrm>
              <a:off x="7611233" y="2228261"/>
              <a:ext cx="864000" cy="1494817"/>
            </a:xfrm>
            <a:prstGeom prst="rect">
              <a:avLst/>
            </a:prstGeom>
            <a:solidFill>
              <a:srgbClr val="FFD1D1"/>
            </a:solidFill>
            <a:ln>
              <a:solidFill>
                <a:schemeClr val="bg2">
                  <a:lumMod val="25000"/>
                </a:schemeClr>
              </a:solidFill>
            </a:ln>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ja-JP" altLang="en-US" sz="1662" spc="-92" dirty="0">
                  <a:solidFill>
                    <a:schemeClr val="bg2">
                      <a:lumMod val="25000"/>
                    </a:schemeClr>
                  </a:solidFill>
                  <a:latin typeface="HGPｺﾞｼｯｸM" panose="020B0600000000000000" pitchFamily="50" charset="-128"/>
                  <a:ea typeface="HGPｺﾞｼｯｸM" panose="020B0600000000000000" pitchFamily="50" charset="-128"/>
                </a:rPr>
                <a:t>官民</a:t>
              </a:r>
              <a:endParaRPr lang="en-US" altLang="ja-JP" sz="1662" spc="-92" dirty="0">
                <a:solidFill>
                  <a:schemeClr val="bg2">
                    <a:lumMod val="25000"/>
                  </a:schemeClr>
                </a:solidFill>
                <a:latin typeface="HGPｺﾞｼｯｸM" panose="020B0600000000000000" pitchFamily="50" charset="-128"/>
                <a:ea typeface="HGPｺﾞｼｯｸM" panose="020B0600000000000000" pitchFamily="50" charset="-128"/>
              </a:endParaRPr>
            </a:p>
            <a:p>
              <a:pPr algn="ctr"/>
              <a:r>
                <a:rPr lang="ja-JP" altLang="en-US" sz="1662" spc="-92" dirty="0">
                  <a:solidFill>
                    <a:schemeClr val="bg2">
                      <a:lumMod val="25000"/>
                    </a:schemeClr>
                  </a:solidFill>
                  <a:latin typeface="HGPｺﾞｼｯｸM" panose="020B0600000000000000" pitchFamily="50" charset="-128"/>
                  <a:ea typeface="HGPｺﾞｼｯｸM" panose="020B0600000000000000" pitchFamily="50" charset="-128"/>
                </a:rPr>
                <a:t>連携</a:t>
              </a:r>
              <a:endParaRPr lang="en-US" altLang="ja-JP" sz="1662" dirty="0">
                <a:solidFill>
                  <a:schemeClr val="bg2">
                    <a:lumMod val="25000"/>
                  </a:schemeClr>
                </a:solidFill>
                <a:latin typeface="HGPｺﾞｼｯｸM" panose="020B0600000000000000" pitchFamily="50" charset="-128"/>
                <a:ea typeface="HGPｺﾞｼｯｸM" panose="020B0600000000000000" pitchFamily="50" charset="-128"/>
              </a:endParaRPr>
            </a:p>
          </p:txBody>
        </p:sp>
        <p:sp>
          <p:nvSpPr>
            <p:cNvPr id="33" name="正方形/長方形 32">
              <a:extLst>
                <a:ext uri="{FF2B5EF4-FFF2-40B4-BE49-F238E27FC236}">
                  <a16:creationId xmlns:a16="http://schemas.microsoft.com/office/drawing/2014/main" id="{0D780552-43DC-428F-BF48-58528C79F07C}"/>
                </a:ext>
              </a:extLst>
            </p:cNvPr>
            <p:cNvSpPr/>
            <p:nvPr/>
          </p:nvSpPr>
          <p:spPr>
            <a:xfrm>
              <a:off x="6747233" y="2228262"/>
              <a:ext cx="864000" cy="882686"/>
            </a:xfrm>
            <a:prstGeom prst="rect">
              <a:avLst/>
            </a:prstGeom>
            <a:solidFill>
              <a:srgbClr val="D6EDBD"/>
            </a:solidFill>
            <a:ln>
              <a:solidFill>
                <a:schemeClr val="bg2">
                  <a:lumMod val="25000"/>
                </a:schemeClr>
              </a:solidFill>
            </a:ln>
          </p:spPr>
          <p:style>
            <a:lnRef idx="2">
              <a:schemeClr val="accent3"/>
            </a:lnRef>
            <a:fillRef idx="1">
              <a:schemeClr val="lt1"/>
            </a:fillRef>
            <a:effectRef idx="0">
              <a:schemeClr val="accent3"/>
            </a:effectRef>
            <a:fontRef idx="minor">
              <a:schemeClr val="dk1"/>
            </a:fontRef>
          </p:style>
          <p:txBody>
            <a:bodyPr lIns="0" rIns="0" rtlCol="0" anchor="ctr"/>
            <a:lstStyle/>
            <a:p>
              <a:pPr algn="ctr"/>
              <a:r>
                <a:rPr lang="ja-JP" altLang="en-US" sz="1292" dirty="0">
                  <a:solidFill>
                    <a:schemeClr val="bg2">
                      <a:lumMod val="25000"/>
                    </a:schemeClr>
                  </a:solidFill>
                  <a:latin typeface="HGPｺﾞｼｯｸM" panose="020B0600000000000000" pitchFamily="50" charset="-128"/>
                  <a:ea typeface="HGPｺﾞｼｯｸM" panose="020B0600000000000000" pitchFamily="50" charset="-128"/>
                </a:rPr>
                <a:t>民間投資</a:t>
              </a:r>
              <a:endParaRPr lang="en-US" altLang="ja-JP" sz="1292" dirty="0">
                <a:solidFill>
                  <a:schemeClr val="bg2">
                    <a:lumMod val="25000"/>
                  </a:schemeClr>
                </a:solidFill>
                <a:latin typeface="HGPｺﾞｼｯｸM" panose="020B0600000000000000" pitchFamily="50" charset="-128"/>
                <a:ea typeface="HGPｺﾞｼｯｸM" panose="020B0600000000000000" pitchFamily="50" charset="-128"/>
              </a:endParaRPr>
            </a:p>
            <a:p>
              <a:pPr algn="ctr"/>
              <a:r>
                <a:rPr lang="ja-JP" altLang="en-US" sz="1292" dirty="0">
                  <a:solidFill>
                    <a:schemeClr val="bg2">
                      <a:lumMod val="25000"/>
                    </a:schemeClr>
                  </a:solidFill>
                  <a:latin typeface="HGPｺﾞｼｯｸM" panose="020B0600000000000000" pitchFamily="50" charset="-128"/>
                  <a:ea typeface="HGPｺﾞｼｯｸM" panose="020B0600000000000000" pitchFamily="50" charset="-128"/>
                </a:rPr>
                <a:t>等</a:t>
              </a:r>
            </a:p>
          </p:txBody>
        </p:sp>
      </p:grpSp>
      <p:sp>
        <p:nvSpPr>
          <p:cNvPr id="34" name="正方形/長方形 33">
            <a:extLst>
              <a:ext uri="{FF2B5EF4-FFF2-40B4-BE49-F238E27FC236}">
                <a16:creationId xmlns:a16="http://schemas.microsoft.com/office/drawing/2014/main" id="{F7B19917-0BD1-4B09-B2BE-DBA36DE89F7C}"/>
              </a:ext>
            </a:extLst>
          </p:cNvPr>
          <p:cNvSpPr/>
          <p:nvPr/>
        </p:nvSpPr>
        <p:spPr>
          <a:xfrm flipV="1">
            <a:off x="410537" y="6203915"/>
            <a:ext cx="6579692" cy="56886"/>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35" name="テキスト ボックス 34">
            <a:extLst>
              <a:ext uri="{FF2B5EF4-FFF2-40B4-BE49-F238E27FC236}">
                <a16:creationId xmlns:a16="http://schemas.microsoft.com/office/drawing/2014/main" id="{2F21A707-023A-4699-9A6C-30018CAAD2BC}"/>
              </a:ext>
            </a:extLst>
          </p:cNvPr>
          <p:cNvSpPr txBox="1"/>
          <p:nvPr/>
        </p:nvSpPr>
        <p:spPr>
          <a:xfrm>
            <a:off x="960072" y="6224768"/>
            <a:ext cx="898072" cy="338554"/>
          </a:xfrm>
          <a:prstGeom prst="rect">
            <a:avLst/>
          </a:prstGeom>
          <a:noFill/>
        </p:spPr>
        <p:txBody>
          <a:bodyPr wrap="square" rtlCol="0">
            <a:spAutoFit/>
          </a:bodyPr>
          <a:lstStyle/>
          <a:p>
            <a:pPr algn="ctr"/>
            <a:r>
              <a:rPr lang="ja-JP" altLang="en-US" sz="1600" dirty="0">
                <a:solidFill>
                  <a:schemeClr val="bg2">
                    <a:lumMod val="25000"/>
                  </a:schemeClr>
                </a:solidFill>
                <a:latin typeface="HGPｺﾞｼｯｸM" panose="020B0600000000000000" pitchFamily="50" charset="-128"/>
                <a:ea typeface="HGPｺﾞｼｯｸM" panose="020B0600000000000000" pitchFamily="50" charset="-128"/>
              </a:rPr>
              <a:t>現状</a:t>
            </a:r>
          </a:p>
        </p:txBody>
      </p:sp>
      <p:sp>
        <p:nvSpPr>
          <p:cNvPr id="36" name="テキスト ボックス 35">
            <a:extLst>
              <a:ext uri="{FF2B5EF4-FFF2-40B4-BE49-F238E27FC236}">
                <a16:creationId xmlns:a16="http://schemas.microsoft.com/office/drawing/2014/main" id="{BEB234D5-C1B1-4A52-A9FA-2AE7C85F1C54}"/>
              </a:ext>
            </a:extLst>
          </p:cNvPr>
          <p:cNvSpPr txBox="1"/>
          <p:nvPr/>
        </p:nvSpPr>
        <p:spPr>
          <a:xfrm>
            <a:off x="2650636" y="6224768"/>
            <a:ext cx="1743242" cy="338554"/>
          </a:xfrm>
          <a:prstGeom prst="rect">
            <a:avLst/>
          </a:prstGeom>
          <a:noFill/>
        </p:spPr>
        <p:txBody>
          <a:bodyPr wrap="square" rtlCol="0">
            <a:spAutoFit/>
          </a:bodyPr>
          <a:lstStyle/>
          <a:p>
            <a:pPr algn="ctr"/>
            <a:r>
              <a:rPr lang="ja-JP" altLang="en-US" sz="1600" dirty="0">
                <a:solidFill>
                  <a:schemeClr val="bg2">
                    <a:lumMod val="25000"/>
                  </a:schemeClr>
                </a:solidFill>
                <a:latin typeface="HGPｺﾞｼｯｸM" panose="020B0600000000000000" pitchFamily="50" charset="-128"/>
                <a:ea typeface="HGPｺﾞｼｯｸM" panose="020B0600000000000000" pitchFamily="50" charset="-128"/>
              </a:rPr>
              <a:t>このままだと</a:t>
            </a:r>
            <a:r>
              <a:rPr lang="en-US" altLang="ja-JP" sz="1600" dirty="0">
                <a:solidFill>
                  <a:schemeClr val="bg2">
                    <a:lumMod val="25000"/>
                  </a:schemeClr>
                </a:solidFill>
                <a:latin typeface="HGPｺﾞｼｯｸM" panose="020B0600000000000000" pitchFamily="50" charset="-128"/>
                <a:ea typeface="HGPｺﾞｼｯｸM" panose="020B0600000000000000" pitchFamily="50" charset="-128"/>
              </a:rPr>
              <a:t>…</a:t>
            </a:r>
            <a:endParaRPr lang="ja-JP" altLang="en-US" sz="1600" dirty="0">
              <a:solidFill>
                <a:schemeClr val="bg2">
                  <a:lumMod val="25000"/>
                </a:schemeClr>
              </a:solidFill>
              <a:latin typeface="HGPｺﾞｼｯｸM" panose="020B0600000000000000" pitchFamily="50" charset="-128"/>
              <a:ea typeface="HGPｺﾞｼｯｸM" panose="020B0600000000000000" pitchFamily="50" charset="-128"/>
            </a:endParaRPr>
          </a:p>
        </p:txBody>
      </p:sp>
      <p:sp>
        <p:nvSpPr>
          <p:cNvPr id="37" name="テキスト ボックス 36">
            <a:extLst>
              <a:ext uri="{FF2B5EF4-FFF2-40B4-BE49-F238E27FC236}">
                <a16:creationId xmlns:a16="http://schemas.microsoft.com/office/drawing/2014/main" id="{E0661C63-4CBA-4B6C-85F4-6E950660E051}"/>
              </a:ext>
            </a:extLst>
          </p:cNvPr>
          <p:cNvSpPr txBox="1"/>
          <p:nvPr/>
        </p:nvSpPr>
        <p:spPr>
          <a:xfrm>
            <a:off x="4766624" y="6221018"/>
            <a:ext cx="1987471" cy="338554"/>
          </a:xfrm>
          <a:prstGeom prst="rect">
            <a:avLst/>
          </a:prstGeom>
          <a:noFill/>
        </p:spPr>
        <p:txBody>
          <a:bodyPr wrap="square" rtlCol="0">
            <a:spAutoFit/>
          </a:bodyPr>
          <a:lstStyle/>
          <a:p>
            <a:pPr algn="ctr"/>
            <a:r>
              <a:rPr lang="ja-JP" altLang="en-US" sz="1600" dirty="0">
                <a:solidFill>
                  <a:schemeClr val="bg2">
                    <a:lumMod val="25000"/>
                  </a:schemeClr>
                </a:solidFill>
                <a:latin typeface="HGPｺﾞｼｯｸM" panose="020B0600000000000000" pitchFamily="50" charset="-128"/>
                <a:ea typeface="HGPｺﾞｼｯｸM" panose="020B0600000000000000" pitchFamily="50" charset="-128"/>
              </a:rPr>
              <a:t>官民連携により</a:t>
            </a:r>
          </a:p>
        </p:txBody>
      </p:sp>
      <p:cxnSp>
        <p:nvCxnSpPr>
          <p:cNvPr id="38" name="直線矢印コネクタ 37">
            <a:extLst>
              <a:ext uri="{FF2B5EF4-FFF2-40B4-BE49-F238E27FC236}">
                <a16:creationId xmlns:a16="http://schemas.microsoft.com/office/drawing/2014/main" id="{E483AF9F-723A-4E02-9B05-5DE05D9BB941}"/>
              </a:ext>
            </a:extLst>
          </p:cNvPr>
          <p:cNvCxnSpPr/>
          <p:nvPr/>
        </p:nvCxnSpPr>
        <p:spPr>
          <a:xfrm flipV="1">
            <a:off x="2233567" y="2330369"/>
            <a:ext cx="2891077" cy="669672"/>
          </a:xfrm>
          <a:prstGeom prst="straightConnector1">
            <a:avLst/>
          </a:prstGeom>
          <a:ln>
            <a:solidFill>
              <a:srgbClr val="FF9F9F"/>
            </a:solidFill>
            <a:tailEnd type="stealth" w="lg" len="lg"/>
          </a:ln>
        </p:spPr>
        <p:style>
          <a:lnRef idx="3">
            <a:schemeClr val="accent3"/>
          </a:lnRef>
          <a:fillRef idx="0">
            <a:schemeClr val="accent3"/>
          </a:fillRef>
          <a:effectRef idx="2">
            <a:schemeClr val="accent3"/>
          </a:effectRef>
          <a:fontRef idx="minor">
            <a:schemeClr val="tx1"/>
          </a:fontRef>
        </p:style>
      </p:cxnSp>
      <p:sp>
        <p:nvSpPr>
          <p:cNvPr id="39" name="二等辺三角形 38">
            <a:extLst>
              <a:ext uri="{FF2B5EF4-FFF2-40B4-BE49-F238E27FC236}">
                <a16:creationId xmlns:a16="http://schemas.microsoft.com/office/drawing/2014/main" id="{27E2BE14-3F54-47EB-8F3B-3214F0875E56}"/>
              </a:ext>
            </a:extLst>
          </p:cNvPr>
          <p:cNvSpPr/>
          <p:nvPr/>
        </p:nvSpPr>
        <p:spPr>
          <a:xfrm rot="5400000">
            <a:off x="2300093" y="4508545"/>
            <a:ext cx="519422" cy="296481"/>
          </a:xfrm>
          <a:prstGeom prst="triangl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ja-JP" altLang="en-US" sz="1662" dirty="0"/>
          </a:p>
        </p:txBody>
      </p:sp>
      <p:sp>
        <p:nvSpPr>
          <p:cNvPr id="40" name="二等辺三角形 39">
            <a:extLst>
              <a:ext uri="{FF2B5EF4-FFF2-40B4-BE49-F238E27FC236}">
                <a16:creationId xmlns:a16="http://schemas.microsoft.com/office/drawing/2014/main" id="{044D7B01-4F03-4E3A-B59C-52F222C0478A}"/>
              </a:ext>
            </a:extLst>
          </p:cNvPr>
          <p:cNvSpPr/>
          <p:nvPr/>
        </p:nvSpPr>
        <p:spPr>
          <a:xfrm rot="5400000">
            <a:off x="4574214" y="4499372"/>
            <a:ext cx="519422" cy="296481"/>
          </a:xfrm>
          <a:prstGeom prst="triangle">
            <a:avLst/>
          </a:prstGeom>
        </p:spPr>
        <p:style>
          <a:lnRef idx="3">
            <a:schemeClr val="lt1"/>
          </a:lnRef>
          <a:fillRef idx="1">
            <a:schemeClr val="accent3"/>
          </a:fillRef>
          <a:effectRef idx="1">
            <a:schemeClr val="accent3"/>
          </a:effectRef>
          <a:fontRef idx="minor">
            <a:schemeClr val="lt1"/>
          </a:fontRef>
        </p:style>
        <p:txBody>
          <a:bodyPr rtlCol="0" anchor="ctr"/>
          <a:lstStyle/>
          <a:p>
            <a:pPr algn="ctr"/>
            <a:endParaRPr lang="ja-JP" altLang="en-US" sz="1662" dirty="0"/>
          </a:p>
        </p:txBody>
      </p:sp>
      <p:sp>
        <p:nvSpPr>
          <p:cNvPr id="41" name="右矢印 56">
            <a:extLst>
              <a:ext uri="{FF2B5EF4-FFF2-40B4-BE49-F238E27FC236}">
                <a16:creationId xmlns:a16="http://schemas.microsoft.com/office/drawing/2014/main" id="{B776DA9D-C235-4EF8-B43F-F2F6CF945875}"/>
              </a:ext>
            </a:extLst>
          </p:cNvPr>
          <p:cNvSpPr/>
          <p:nvPr/>
        </p:nvSpPr>
        <p:spPr>
          <a:xfrm rot="19901831">
            <a:off x="7447423" y="2403759"/>
            <a:ext cx="1915199" cy="1323240"/>
          </a:xfrm>
          <a:prstGeom prst="rightArrow">
            <a:avLst>
              <a:gd name="adj1" fmla="val 58226"/>
              <a:gd name="adj2" fmla="val 43338"/>
            </a:avLst>
          </a:prstGeom>
          <a:gradFill flip="none" rotWithShape="1">
            <a:gsLst>
              <a:gs pos="100000">
                <a:srgbClr val="FF9F9F"/>
              </a:gs>
              <a:gs pos="0">
                <a:schemeClr val="bg1"/>
              </a:gs>
              <a:gs pos="0">
                <a:srgbClr val="FFEBEB"/>
              </a:gs>
            </a:gsLst>
            <a:lin ang="0" scaled="1"/>
            <a:tileRect/>
          </a:gra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ja-JP" altLang="en-US" sz="1662" dirty="0"/>
          </a:p>
        </p:txBody>
      </p:sp>
      <p:sp>
        <p:nvSpPr>
          <p:cNvPr id="42" name="テキスト ボックス 41">
            <a:extLst>
              <a:ext uri="{FF2B5EF4-FFF2-40B4-BE49-F238E27FC236}">
                <a16:creationId xmlns:a16="http://schemas.microsoft.com/office/drawing/2014/main" id="{D9F6AC91-8A37-498C-B21A-93040AB2CF79}"/>
              </a:ext>
            </a:extLst>
          </p:cNvPr>
          <p:cNvSpPr txBox="1"/>
          <p:nvPr/>
        </p:nvSpPr>
        <p:spPr>
          <a:xfrm>
            <a:off x="7169084" y="2787100"/>
            <a:ext cx="2288018" cy="677108"/>
          </a:xfrm>
          <a:prstGeom prst="rect">
            <a:avLst/>
          </a:prstGeom>
          <a:noFill/>
        </p:spPr>
        <p:txBody>
          <a:bodyPr wrap="square" rtlCol="0">
            <a:spAutoFit/>
          </a:bodyPr>
          <a:lstStyle/>
          <a:p>
            <a:pPr algn="ctr"/>
            <a:r>
              <a:rPr lang="ja-JP" altLang="en-US" sz="1900" dirty="0">
                <a:solidFill>
                  <a:schemeClr val="bg2">
                    <a:lumMod val="25000"/>
                  </a:schemeClr>
                </a:solidFill>
                <a:latin typeface="HGPｺﾞｼｯｸM" panose="020B0600000000000000" pitchFamily="50" charset="-128"/>
                <a:ea typeface="HGPｺﾞｼｯｸM" panose="020B0600000000000000" pitchFamily="50" charset="-128"/>
              </a:rPr>
              <a:t>ビジネス機会創出</a:t>
            </a:r>
            <a:endParaRPr lang="en-US" altLang="ja-JP" sz="1900" dirty="0">
              <a:solidFill>
                <a:schemeClr val="bg2">
                  <a:lumMod val="25000"/>
                </a:schemeClr>
              </a:solidFill>
              <a:latin typeface="HGPｺﾞｼｯｸM" panose="020B0600000000000000" pitchFamily="50" charset="-128"/>
              <a:ea typeface="HGPｺﾞｼｯｸM" panose="020B0600000000000000" pitchFamily="50" charset="-128"/>
            </a:endParaRPr>
          </a:p>
          <a:p>
            <a:pPr algn="ctr"/>
            <a:r>
              <a:rPr lang="ja-JP" altLang="en-US" sz="1900" dirty="0">
                <a:solidFill>
                  <a:schemeClr val="bg2">
                    <a:lumMod val="25000"/>
                  </a:schemeClr>
                </a:solidFill>
                <a:latin typeface="HGPｺﾞｼｯｸM" panose="020B0600000000000000" pitchFamily="50" charset="-128"/>
                <a:ea typeface="HGPｺﾞｼｯｸM" panose="020B0600000000000000" pitchFamily="50" charset="-128"/>
              </a:rPr>
              <a:t>地域経済の好循環</a:t>
            </a:r>
          </a:p>
        </p:txBody>
      </p:sp>
      <p:sp>
        <p:nvSpPr>
          <p:cNvPr id="43" name="テキスト ボックス 42">
            <a:extLst>
              <a:ext uri="{FF2B5EF4-FFF2-40B4-BE49-F238E27FC236}">
                <a16:creationId xmlns:a16="http://schemas.microsoft.com/office/drawing/2014/main" id="{D2752E21-E6F9-4636-8197-3A51C124D3FF}"/>
              </a:ext>
            </a:extLst>
          </p:cNvPr>
          <p:cNvSpPr txBox="1"/>
          <p:nvPr/>
        </p:nvSpPr>
        <p:spPr>
          <a:xfrm>
            <a:off x="7105141" y="3915535"/>
            <a:ext cx="2466261" cy="2256919"/>
          </a:xfrm>
          <a:prstGeom prst="rect">
            <a:avLst/>
          </a:prstGeom>
          <a:noFill/>
          <a:ln w="19050">
            <a:noFill/>
            <a:prstDash val="dash"/>
          </a:ln>
        </p:spPr>
        <p:txBody>
          <a:bodyPr wrap="square" lIns="99692" tIns="66462" rIns="99692" bIns="66462" rtlCol="0" anchor="ctr" anchorCtr="0">
            <a:spAutoFit/>
          </a:bodyPr>
          <a:lstStyle/>
          <a:p>
            <a:r>
              <a:rPr lang="ja-JP" altLang="en-US" sz="1900" dirty="0">
                <a:solidFill>
                  <a:schemeClr val="bg2">
                    <a:lumMod val="25000"/>
                  </a:schemeClr>
                </a:solidFill>
                <a:latin typeface="HGPｺﾞｼｯｸM" panose="020B0600000000000000" pitchFamily="50" charset="-128"/>
                <a:ea typeface="HGPｺﾞｼｯｸM" panose="020B0600000000000000" pitchFamily="50" charset="-128"/>
              </a:rPr>
              <a:t>官民連携</a:t>
            </a:r>
            <a:endParaRPr lang="en-US" altLang="ja-JP" sz="1900" dirty="0">
              <a:solidFill>
                <a:schemeClr val="bg2">
                  <a:lumMod val="25000"/>
                </a:schemeClr>
              </a:solidFill>
              <a:latin typeface="HGPｺﾞｼｯｸM" panose="020B0600000000000000" pitchFamily="50" charset="-128"/>
              <a:ea typeface="HGPｺﾞｼｯｸM" panose="020B0600000000000000" pitchFamily="50" charset="-128"/>
            </a:endParaRPr>
          </a:p>
          <a:p>
            <a:r>
              <a:rPr lang="en-US" altLang="ja-JP" sz="1477" spc="-28" dirty="0">
                <a:solidFill>
                  <a:schemeClr val="bg2">
                    <a:lumMod val="25000"/>
                  </a:schemeClr>
                </a:solidFill>
                <a:latin typeface="HGPｺﾞｼｯｸM" panose="020B0600000000000000" pitchFamily="50" charset="-128"/>
                <a:ea typeface="HGPｺﾞｼｯｸM" panose="020B0600000000000000" pitchFamily="50" charset="-128"/>
              </a:rPr>
              <a:t> (</a:t>
            </a:r>
            <a:r>
              <a:rPr lang="en-US" altLang="ja-JP" sz="1477" b="1" spc="-28" dirty="0">
                <a:solidFill>
                  <a:schemeClr val="bg2">
                    <a:lumMod val="25000"/>
                  </a:schemeClr>
                </a:solidFill>
                <a:latin typeface="HGPｺﾞｼｯｸM" panose="020B0600000000000000" pitchFamily="50" charset="-128"/>
                <a:ea typeface="HGPｺﾞｼｯｸM" panose="020B0600000000000000" pitchFamily="50" charset="-128"/>
              </a:rPr>
              <a:t>P</a:t>
            </a:r>
            <a:r>
              <a:rPr lang="en-US" altLang="ja-JP" sz="1477" spc="-28" dirty="0">
                <a:solidFill>
                  <a:schemeClr val="bg2">
                    <a:lumMod val="25000"/>
                  </a:schemeClr>
                </a:solidFill>
                <a:latin typeface="HGPｺﾞｼｯｸM" panose="020B0600000000000000" pitchFamily="50" charset="-128"/>
                <a:ea typeface="HGPｺﾞｼｯｸM" panose="020B0600000000000000" pitchFamily="50" charset="-128"/>
              </a:rPr>
              <a:t>ublic </a:t>
            </a:r>
            <a:r>
              <a:rPr lang="en-US" altLang="ja-JP" sz="1477" b="1" spc="-28" dirty="0">
                <a:solidFill>
                  <a:schemeClr val="bg2">
                    <a:lumMod val="25000"/>
                  </a:schemeClr>
                </a:solidFill>
                <a:latin typeface="HGPｺﾞｼｯｸM" panose="020B0600000000000000" pitchFamily="50" charset="-128"/>
                <a:ea typeface="HGPｺﾞｼｯｸM" panose="020B0600000000000000" pitchFamily="50" charset="-128"/>
              </a:rPr>
              <a:t>P</a:t>
            </a:r>
            <a:r>
              <a:rPr lang="en-US" altLang="ja-JP" sz="1477" spc="-28" dirty="0">
                <a:solidFill>
                  <a:schemeClr val="bg2">
                    <a:lumMod val="25000"/>
                  </a:schemeClr>
                </a:solidFill>
                <a:latin typeface="HGPｺﾞｼｯｸM" panose="020B0600000000000000" pitchFamily="50" charset="-128"/>
                <a:ea typeface="HGPｺﾞｼｯｸM" panose="020B0600000000000000" pitchFamily="50" charset="-128"/>
              </a:rPr>
              <a:t>rivate </a:t>
            </a:r>
            <a:r>
              <a:rPr lang="en-US" altLang="ja-JP" sz="1477" b="1" spc="-28" dirty="0">
                <a:solidFill>
                  <a:schemeClr val="bg2">
                    <a:lumMod val="25000"/>
                  </a:schemeClr>
                </a:solidFill>
                <a:latin typeface="HGPｺﾞｼｯｸM" panose="020B0600000000000000" pitchFamily="50" charset="-128"/>
                <a:ea typeface="HGPｺﾞｼｯｸM" panose="020B0600000000000000" pitchFamily="50" charset="-128"/>
              </a:rPr>
              <a:t>P</a:t>
            </a:r>
            <a:r>
              <a:rPr lang="en-US" altLang="ja-JP" sz="1477" spc="-28" dirty="0">
                <a:solidFill>
                  <a:schemeClr val="bg2">
                    <a:lumMod val="25000"/>
                  </a:schemeClr>
                </a:solidFill>
                <a:latin typeface="HGPｺﾞｼｯｸM" panose="020B0600000000000000" pitchFamily="50" charset="-128"/>
                <a:ea typeface="HGPｺﾞｼｯｸM" panose="020B0600000000000000" pitchFamily="50" charset="-128"/>
              </a:rPr>
              <a:t>artnership)</a:t>
            </a:r>
          </a:p>
          <a:p>
            <a:pPr>
              <a:lnSpc>
                <a:spcPts val="1662"/>
              </a:lnSpc>
            </a:pPr>
            <a:r>
              <a:rPr lang="en-US" altLang="ja-JP" sz="1477" spc="-65" dirty="0">
                <a:solidFill>
                  <a:schemeClr val="bg2">
                    <a:lumMod val="25000"/>
                  </a:schemeClr>
                </a:solidFill>
                <a:latin typeface="HGPｺﾞｼｯｸM" panose="020B0600000000000000" pitchFamily="50" charset="-128"/>
                <a:ea typeface="HGPｺﾞｼｯｸM" panose="020B0600000000000000" pitchFamily="50" charset="-128"/>
              </a:rPr>
              <a:t>………………………………</a:t>
            </a:r>
          </a:p>
          <a:p>
            <a:r>
              <a:rPr lang="ja-JP" altLang="en-US" dirty="0">
                <a:solidFill>
                  <a:schemeClr val="bg2">
                    <a:lumMod val="25000"/>
                  </a:schemeClr>
                </a:solidFill>
                <a:latin typeface="HGPｺﾞｼｯｸM" panose="020B0600000000000000" pitchFamily="50" charset="-128"/>
                <a:ea typeface="HGPｺﾞｼｯｸM" panose="020B0600000000000000" pitchFamily="50" charset="-128"/>
              </a:rPr>
              <a:t>行政（</a:t>
            </a:r>
            <a:r>
              <a:rPr lang="en-US" altLang="ja-JP" dirty="0">
                <a:solidFill>
                  <a:schemeClr val="bg2">
                    <a:lumMod val="25000"/>
                  </a:schemeClr>
                </a:solidFill>
                <a:latin typeface="HGPｺﾞｼｯｸM" panose="020B0600000000000000" pitchFamily="50" charset="-128"/>
                <a:ea typeface="HGPｺﾞｼｯｸM" panose="020B0600000000000000" pitchFamily="50" charset="-128"/>
              </a:rPr>
              <a:t>Public</a:t>
            </a:r>
            <a:r>
              <a:rPr lang="ja-JP" altLang="en-US" dirty="0">
                <a:solidFill>
                  <a:schemeClr val="bg2">
                    <a:lumMod val="25000"/>
                  </a:schemeClr>
                </a:solidFill>
                <a:latin typeface="HGPｺﾞｼｯｸM" panose="020B0600000000000000" pitchFamily="50" charset="-128"/>
                <a:ea typeface="HGPｺﾞｼｯｸM" panose="020B0600000000000000" pitchFamily="50" charset="-128"/>
              </a:rPr>
              <a:t>）と</a:t>
            </a:r>
            <a:endParaRPr lang="en-US" altLang="ja-JP" dirty="0">
              <a:solidFill>
                <a:schemeClr val="bg2">
                  <a:lumMod val="25000"/>
                </a:schemeClr>
              </a:solidFill>
              <a:latin typeface="HGPｺﾞｼｯｸM" panose="020B0600000000000000" pitchFamily="50" charset="-128"/>
              <a:ea typeface="HGPｺﾞｼｯｸM" panose="020B0600000000000000" pitchFamily="50" charset="-128"/>
            </a:endParaRPr>
          </a:p>
          <a:p>
            <a:r>
              <a:rPr lang="ja-JP" altLang="en-US" dirty="0">
                <a:solidFill>
                  <a:schemeClr val="bg2">
                    <a:lumMod val="25000"/>
                  </a:schemeClr>
                </a:solidFill>
                <a:latin typeface="HGPｺﾞｼｯｸM" panose="020B0600000000000000" pitchFamily="50" charset="-128"/>
                <a:ea typeface="HGPｺﾞｼｯｸM" panose="020B0600000000000000" pitchFamily="50" charset="-128"/>
              </a:rPr>
              <a:t>民間・市民（</a:t>
            </a:r>
            <a:r>
              <a:rPr lang="en-US" altLang="ja-JP" dirty="0">
                <a:solidFill>
                  <a:schemeClr val="bg2">
                    <a:lumMod val="25000"/>
                  </a:schemeClr>
                </a:solidFill>
                <a:latin typeface="HGPｺﾞｼｯｸM" panose="020B0600000000000000" pitchFamily="50" charset="-128"/>
                <a:ea typeface="HGPｺﾞｼｯｸM" panose="020B0600000000000000" pitchFamily="50" charset="-128"/>
              </a:rPr>
              <a:t>Private</a:t>
            </a:r>
            <a:r>
              <a:rPr lang="ja-JP" altLang="en-US" dirty="0">
                <a:solidFill>
                  <a:schemeClr val="bg2">
                    <a:lumMod val="25000"/>
                  </a:schemeClr>
                </a:solidFill>
                <a:latin typeface="HGPｺﾞｼｯｸM" panose="020B0600000000000000" pitchFamily="50" charset="-128"/>
                <a:ea typeface="HGPｺﾞｼｯｸM" panose="020B0600000000000000" pitchFamily="50" charset="-128"/>
              </a:rPr>
              <a:t>）が</a:t>
            </a:r>
            <a:endParaRPr lang="en-US" altLang="ja-JP" dirty="0">
              <a:solidFill>
                <a:schemeClr val="bg2">
                  <a:lumMod val="25000"/>
                </a:schemeClr>
              </a:solidFill>
              <a:latin typeface="HGPｺﾞｼｯｸM" panose="020B0600000000000000" pitchFamily="50" charset="-128"/>
              <a:ea typeface="HGPｺﾞｼｯｸM" panose="020B0600000000000000" pitchFamily="50" charset="-128"/>
            </a:endParaRPr>
          </a:p>
          <a:p>
            <a:r>
              <a:rPr lang="ja-JP" altLang="en-US" dirty="0">
                <a:solidFill>
                  <a:schemeClr val="bg2">
                    <a:lumMod val="25000"/>
                  </a:schemeClr>
                </a:solidFill>
                <a:latin typeface="HGPｺﾞｼｯｸM" panose="020B0600000000000000" pitchFamily="50" charset="-128"/>
                <a:ea typeface="HGPｺﾞｼｯｸM" panose="020B0600000000000000" pitchFamily="50" charset="-128"/>
              </a:rPr>
              <a:t>一緒に考え、</a:t>
            </a:r>
            <a:endParaRPr lang="en-US" altLang="ja-JP" dirty="0">
              <a:solidFill>
                <a:schemeClr val="bg2">
                  <a:lumMod val="25000"/>
                </a:schemeClr>
              </a:solidFill>
              <a:latin typeface="HGPｺﾞｼｯｸM" panose="020B0600000000000000" pitchFamily="50" charset="-128"/>
              <a:ea typeface="HGPｺﾞｼｯｸM" panose="020B0600000000000000" pitchFamily="50" charset="-128"/>
            </a:endParaRPr>
          </a:p>
          <a:p>
            <a:r>
              <a:rPr lang="ja-JP" altLang="en-US" dirty="0">
                <a:solidFill>
                  <a:schemeClr val="bg2">
                    <a:lumMod val="25000"/>
                  </a:schemeClr>
                </a:solidFill>
                <a:latin typeface="HGPｺﾞｼｯｸM" panose="020B0600000000000000" pitchFamily="50" charset="-128"/>
                <a:ea typeface="HGPｺﾞｼｯｸM" panose="020B0600000000000000" pitchFamily="50" charset="-128"/>
              </a:rPr>
              <a:t>一緒に物事を進めること　　</a:t>
            </a:r>
            <a:endParaRPr lang="en-US" altLang="ja-JP" dirty="0">
              <a:solidFill>
                <a:schemeClr val="bg2">
                  <a:lumMod val="25000"/>
                </a:schemeClr>
              </a:solidFill>
              <a:latin typeface="HGPｺﾞｼｯｸM" panose="020B0600000000000000" pitchFamily="50" charset="-128"/>
              <a:ea typeface="HGPｺﾞｼｯｸM" panose="020B0600000000000000" pitchFamily="50" charset="-128"/>
            </a:endParaRPr>
          </a:p>
          <a:p>
            <a:r>
              <a:rPr lang="ja-JP" altLang="en-US" dirty="0">
                <a:solidFill>
                  <a:schemeClr val="bg2">
                    <a:lumMod val="25000"/>
                  </a:schemeClr>
                </a:solidFill>
                <a:latin typeface="HGPｺﾞｼｯｸM" panose="020B0600000000000000" pitchFamily="50" charset="-128"/>
                <a:ea typeface="HGPｺﾞｼｯｸM" panose="020B0600000000000000" pitchFamily="50" charset="-128"/>
              </a:rPr>
              <a:t>（</a:t>
            </a:r>
            <a:r>
              <a:rPr lang="en-US" altLang="ja-JP" dirty="0">
                <a:solidFill>
                  <a:schemeClr val="bg2">
                    <a:lumMod val="25000"/>
                  </a:schemeClr>
                </a:solidFill>
                <a:latin typeface="HGPｺﾞｼｯｸM" panose="020B0600000000000000" pitchFamily="50" charset="-128"/>
                <a:ea typeface="HGPｺﾞｼｯｸM" panose="020B0600000000000000" pitchFamily="50" charset="-128"/>
              </a:rPr>
              <a:t>Partnership</a:t>
            </a:r>
            <a:r>
              <a:rPr lang="ja-JP" altLang="en-US" dirty="0">
                <a:solidFill>
                  <a:schemeClr val="bg2">
                    <a:lumMod val="25000"/>
                  </a:schemeClr>
                </a:solidFill>
                <a:latin typeface="HGPｺﾞｼｯｸM" panose="020B0600000000000000" pitchFamily="50" charset="-128"/>
                <a:ea typeface="HGPｺﾞｼｯｸM" panose="020B0600000000000000" pitchFamily="50" charset="-128"/>
              </a:rPr>
              <a:t>）</a:t>
            </a:r>
          </a:p>
        </p:txBody>
      </p:sp>
      <p:sp>
        <p:nvSpPr>
          <p:cNvPr id="44" name="正方形/長方形 43">
            <a:extLst>
              <a:ext uri="{FF2B5EF4-FFF2-40B4-BE49-F238E27FC236}">
                <a16:creationId xmlns:a16="http://schemas.microsoft.com/office/drawing/2014/main" id="{82747EF7-7D4C-4F0E-B6CC-A0654F47360E}"/>
              </a:ext>
            </a:extLst>
          </p:cNvPr>
          <p:cNvSpPr/>
          <p:nvPr/>
        </p:nvSpPr>
        <p:spPr>
          <a:xfrm>
            <a:off x="7058807" y="3931087"/>
            <a:ext cx="2578982" cy="2202191"/>
          </a:xfrm>
          <a:prstGeom prst="rect">
            <a:avLst/>
          </a:prstGeom>
          <a:noFill/>
          <a:ln w="19050">
            <a:solidFill>
              <a:srgbClr val="FF8585"/>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ja-JP" altLang="en-US" sz="1662" dirty="0"/>
          </a:p>
        </p:txBody>
      </p:sp>
      <p:grpSp>
        <p:nvGrpSpPr>
          <p:cNvPr id="45" name="グループ化 44">
            <a:extLst>
              <a:ext uri="{FF2B5EF4-FFF2-40B4-BE49-F238E27FC236}">
                <a16:creationId xmlns:a16="http://schemas.microsoft.com/office/drawing/2014/main" id="{F1A9C3E3-C7F3-46B3-AAF7-BAFD01B2E423}"/>
              </a:ext>
            </a:extLst>
          </p:cNvPr>
          <p:cNvGrpSpPr/>
          <p:nvPr/>
        </p:nvGrpSpPr>
        <p:grpSpPr>
          <a:xfrm>
            <a:off x="4112516" y="6284340"/>
            <a:ext cx="239262" cy="232243"/>
            <a:chOff x="4754228" y="6582377"/>
            <a:chExt cx="259200" cy="251597"/>
          </a:xfrm>
        </p:grpSpPr>
        <p:sp>
          <p:nvSpPr>
            <p:cNvPr id="46" name="円/楕円 62">
              <a:extLst>
                <a:ext uri="{FF2B5EF4-FFF2-40B4-BE49-F238E27FC236}">
                  <a16:creationId xmlns:a16="http://schemas.microsoft.com/office/drawing/2014/main" id="{096AC282-E951-498B-A4CC-856B92B5A768}"/>
                </a:ext>
              </a:extLst>
            </p:cNvPr>
            <p:cNvSpPr/>
            <p:nvPr/>
          </p:nvSpPr>
          <p:spPr>
            <a:xfrm>
              <a:off x="4754228" y="6582377"/>
              <a:ext cx="259200" cy="251597"/>
            </a:xfrm>
            <a:prstGeom prst="ellipse">
              <a:avLst/>
            </a:prstGeom>
            <a:solidFill>
              <a:schemeClr val="accent1">
                <a:lumMod val="40000"/>
                <a:lumOff val="60000"/>
              </a:schemeClr>
            </a:solidFill>
            <a:ln w="15875">
              <a:solidFill>
                <a:schemeClr val="bg2">
                  <a:lumMod val="2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662" dirty="0"/>
            </a:p>
          </p:txBody>
        </p:sp>
        <p:sp>
          <p:nvSpPr>
            <p:cNvPr id="47" name="台形 46">
              <a:extLst>
                <a:ext uri="{FF2B5EF4-FFF2-40B4-BE49-F238E27FC236}">
                  <a16:creationId xmlns:a16="http://schemas.microsoft.com/office/drawing/2014/main" id="{2DF947E7-BB09-4114-ABBF-3AE0A07D1FA1}"/>
                </a:ext>
              </a:extLst>
            </p:cNvPr>
            <p:cNvSpPr/>
            <p:nvPr/>
          </p:nvSpPr>
          <p:spPr>
            <a:xfrm>
              <a:off x="4824717" y="6734038"/>
              <a:ext cx="120391" cy="45719"/>
            </a:xfrm>
            <a:prstGeom prst="trapezoid">
              <a:avLst/>
            </a:prstGeom>
            <a:noFill/>
            <a:ln w="9525"/>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662" dirty="0"/>
            </a:p>
          </p:txBody>
        </p:sp>
        <p:sp>
          <p:nvSpPr>
            <p:cNvPr id="48" name="テキスト ボックス 47">
              <a:extLst>
                <a:ext uri="{FF2B5EF4-FFF2-40B4-BE49-F238E27FC236}">
                  <a16:creationId xmlns:a16="http://schemas.microsoft.com/office/drawing/2014/main" id="{16BE60A4-F8A6-426E-88BC-E44A4935D0E9}"/>
                </a:ext>
              </a:extLst>
            </p:cNvPr>
            <p:cNvSpPr txBox="1"/>
            <p:nvPr/>
          </p:nvSpPr>
          <p:spPr>
            <a:xfrm>
              <a:off x="4770107" y="6601079"/>
              <a:ext cx="238990" cy="138511"/>
            </a:xfrm>
            <a:prstGeom prst="rect">
              <a:avLst/>
            </a:prstGeom>
            <a:noFill/>
          </p:spPr>
          <p:txBody>
            <a:bodyPr wrap="square" lIns="0" tIns="0" rIns="0" bIns="0" rtlCol="0" anchor="ctr" anchorCtr="0">
              <a:spAutoFit/>
            </a:bodyPr>
            <a:lstStyle/>
            <a:p>
              <a:r>
                <a:rPr lang="en-US" altLang="ja-JP" sz="831" b="1" dirty="0">
                  <a:latin typeface="+mj-ea"/>
                  <a:ea typeface="+mj-ea"/>
                </a:rPr>
                <a:t>××</a:t>
              </a:r>
              <a:endParaRPr lang="ja-JP" altLang="en-US" sz="831" b="1" dirty="0">
                <a:latin typeface="+mj-ea"/>
                <a:ea typeface="+mj-ea"/>
              </a:endParaRPr>
            </a:p>
          </p:txBody>
        </p:sp>
      </p:grpSp>
      <p:grpSp>
        <p:nvGrpSpPr>
          <p:cNvPr id="49" name="グループ化 48">
            <a:extLst>
              <a:ext uri="{FF2B5EF4-FFF2-40B4-BE49-F238E27FC236}">
                <a16:creationId xmlns:a16="http://schemas.microsoft.com/office/drawing/2014/main" id="{43A04742-B8B2-494A-A9BE-05F9E050161E}"/>
              </a:ext>
            </a:extLst>
          </p:cNvPr>
          <p:cNvGrpSpPr/>
          <p:nvPr/>
        </p:nvGrpSpPr>
        <p:grpSpPr>
          <a:xfrm>
            <a:off x="6434850" y="6283176"/>
            <a:ext cx="239262" cy="232243"/>
            <a:chOff x="7068857" y="6567677"/>
            <a:chExt cx="259200" cy="251597"/>
          </a:xfrm>
        </p:grpSpPr>
        <p:sp>
          <p:nvSpPr>
            <p:cNvPr id="50" name="円/楕円 16">
              <a:extLst>
                <a:ext uri="{FF2B5EF4-FFF2-40B4-BE49-F238E27FC236}">
                  <a16:creationId xmlns:a16="http://schemas.microsoft.com/office/drawing/2014/main" id="{0C4A143F-6BF5-4A2C-905A-BB7BE5FC2E33}"/>
                </a:ext>
              </a:extLst>
            </p:cNvPr>
            <p:cNvSpPr/>
            <p:nvPr/>
          </p:nvSpPr>
          <p:spPr>
            <a:xfrm>
              <a:off x="7068857" y="6567677"/>
              <a:ext cx="259200" cy="251597"/>
            </a:xfrm>
            <a:prstGeom prst="ellipse">
              <a:avLst/>
            </a:prstGeom>
            <a:solidFill>
              <a:srgbClr val="FFFF99"/>
            </a:solidFill>
            <a:ln w="15875">
              <a:solidFill>
                <a:schemeClr val="bg2">
                  <a:lumMod val="25000"/>
                </a:schemeClr>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ja-JP" altLang="en-US" sz="1662" dirty="0"/>
            </a:p>
          </p:txBody>
        </p:sp>
        <p:sp>
          <p:nvSpPr>
            <p:cNvPr id="51" name="アーチ 50">
              <a:extLst>
                <a:ext uri="{FF2B5EF4-FFF2-40B4-BE49-F238E27FC236}">
                  <a16:creationId xmlns:a16="http://schemas.microsoft.com/office/drawing/2014/main" id="{F0BCFF80-DC0F-4F13-8CBF-8321BCD7BFDD}"/>
                </a:ext>
              </a:extLst>
            </p:cNvPr>
            <p:cNvSpPr/>
            <p:nvPr/>
          </p:nvSpPr>
          <p:spPr>
            <a:xfrm>
              <a:off x="7093686" y="6636529"/>
              <a:ext cx="96006" cy="86737"/>
            </a:xfrm>
            <a:prstGeom prst="blockArc">
              <a:avLst>
                <a:gd name="adj1" fmla="val 10800000"/>
                <a:gd name="adj2" fmla="val 10"/>
                <a:gd name="adj3" fmla="val 12294"/>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schemeClr val="tx1"/>
                </a:solidFill>
              </a:endParaRPr>
            </a:p>
          </p:txBody>
        </p:sp>
        <p:sp>
          <p:nvSpPr>
            <p:cNvPr id="52" name="アーチ 51">
              <a:extLst>
                <a:ext uri="{FF2B5EF4-FFF2-40B4-BE49-F238E27FC236}">
                  <a16:creationId xmlns:a16="http://schemas.microsoft.com/office/drawing/2014/main" id="{357214F5-EDDB-4106-9F1D-0B7CA6305EFC}"/>
                </a:ext>
              </a:extLst>
            </p:cNvPr>
            <p:cNvSpPr/>
            <p:nvPr/>
          </p:nvSpPr>
          <p:spPr>
            <a:xfrm>
              <a:off x="7212054" y="6636529"/>
              <a:ext cx="96006" cy="86737"/>
            </a:xfrm>
            <a:prstGeom prst="blockArc">
              <a:avLst>
                <a:gd name="adj1" fmla="val 10800000"/>
                <a:gd name="adj2" fmla="val 10"/>
                <a:gd name="adj3" fmla="val 12294"/>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schemeClr val="tx1"/>
                </a:solidFill>
              </a:endParaRPr>
            </a:p>
          </p:txBody>
        </p:sp>
        <p:sp>
          <p:nvSpPr>
            <p:cNvPr id="53" name="アーチ 52">
              <a:extLst>
                <a:ext uri="{FF2B5EF4-FFF2-40B4-BE49-F238E27FC236}">
                  <a16:creationId xmlns:a16="http://schemas.microsoft.com/office/drawing/2014/main" id="{248493CA-7C0E-4791-BB6A-B71D349FCE5E}"/>
                </a:ext>
              </a:extLst>
            </p:cNvPr>
            <p:cNvSpPr/>
            <p:nvPr/>
          </p:nvSpPr>
          <p:spPr>
            <a:xfrm rot="10800000">
              <a:off x="7113147" y="6679897"/>
              <a:ext cx="173369" cy="86737"/>
            </a:xfrm>
            <a:prstGeom prst="blockArc">
              <a:avLst>
                <a:gd name="adj1" fmla="val 10800000"/>
                <a:gd name="adj2" fmla="val 10"/>
                <a:gd name="adj3" fmla="val 12294"/>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solidFill>
                  <a:schemeClr val="tx1"/>
                </a:solidFill>
              </a:endParaRPr>
            </a:p>
          </p:txBody>
        </p:sp>
      </p:grpSp>
      <p:sp>
        <p:nvSpPr>
          <p:cNvPr id="54" name="テキスト ボックス 53">
            <a:extLst>
              <a:ext uri="{FF2B5EF4-FFF2-40B4-BE49-F238E27FC236}">
                <a16:creationId xmlns:a16="http://schemas.microsoft.com/office/drawing/2014/main" id="{B17B1897-9DD7-4AD8-A4F3-52EC29321ACC}"/>
              </a:ext>
            </a:extLst>
          </p:cNvPr>
          <p:cNvSpPr txBox="1"/>
          <p:nvPr/>
        </p:nvSpPr>
        <p:spPr>
          <a:xfrm>
            <a:off x="3837755" y="3070510"/>
            <a:ext cx="411972" cy="898677"/>
          </a:xfrm>
          <a:prstGeom prst="rect">
            <a:avLst/>
          </a:prstGeom>
          <a:noFill/>
          <a:ln>
            <a:noFill/>
          </a:ln>
        </p:spPr>
        <p:txBody>
          <a:bodyPr vert="eaVert" wrap="square" rtlCol="0">
            <a:spAutoFit/>
          </a:bodyPr>
          <a:lstStyle/>
          <a:p>
            <a:r>
              <a:rPr lang="ja-JP" altLang="en-US" sz="1477" dirty="0">
                <a:solidFill>
                  <a:schemeClr val="bg1"/>
                </a:solidFill>
                <a:latin typeface="HGPｺﾞｼｯｸM" panose="020B0600000000000000" pitchFamily="50" charset="-128"/>
                <a:ea typeface="HGPｺﾞｼｯｸM" panose="020B0600000000000000" pitchFamily="50" charset="-128"/>
              </a:rPr>
              <a:t>縮小</a:t>
            </a:r>
          </a:p>
        </p:txBody>
      </p:sp>
      <p:sp>
        <p:nvSpPr>
          <p:cNvPr id="55" name="正方形/長方形 54">
            <a:extLst>
              <a:ext uri="{FF2B5EF4-FFF2-40B4-BE49-F238E27FC236}">
                <a16:creationId xmlns:a16="http://schemas.microsoft.com/office/drawing/2014/main" id="{69F97973-8281-4CBB-A702-EC7DB80F2379}"/>
              </a:ext>
            </a:extLst>
          </p:cNvPr>
          <p:cNvSpPr/>
          <p:nvPr/>
        </p:nvSpPr>
        <p:spPr>
          <a:xfrm>
            <a:off x="7286298" y="786530"/>
            <a:ext cx="2124000" cy="324000"/>
          </a:xfrm>
          <a:prstGeom prst="rect">
            <a:avLst/>
          </a:prstGeom>
          <a:solidFill>
            <a:srgbClr val="FF6969"/>
          </a:solidFill>
          <a:ln>
            <a:noFill/>
          </a:ln>
        </p:spPr>
        <p:style>
          <a:lnRef idx="3">
            <a:schemeClr val="lt1"/>
          </a:lnRef>
          <a:fillRef idx="1">
            <a:schemeClr val="accent3"/>
          </a:fillRef>
          <a:effectRef idx="1">
            <a:schemeClr val="accent3"/>
          </a:effectRef>
          <a:fontRef idx="minor">
            <a:schemeClr val="lt1"/>
          </a:fontRef>
        </p:style>
        <p:txBody>
          <a:bodyPr tIns="0" bIns="0" rtlCol="0" anchor="t" anchorCtr="0"/>
          <a:lstStyle/>
          <a:p>
            <a:pPr algn="ctr"/>
            <a:r>
              <a:rPr lang="ja-JP" altLang="en-US" sz="1900" b="1" dirty="0">
                <a:solidFill>
                  <a:schemeClr val="bg1"/>
                </a:solidFill>
                <a:latin typeface="HGPｺﾞｼｯｸM" panose="020B0600000000000000" pitchFamily="50" charset="-128"/>
                <a:ea typeface="HGPｺﾞｼｯｸM" panose="020B0600000000000000" pitchFamily="50" charset="-128"/>
              </a:rPr>
              <a:t>自治体経営の転換</a:t>
            </a:r>
            <a:endParaRPr lang="en-US" altLang="ja-JP" sz="1900" b="1" dirty="0">
              <a:solidFill>
                <a:schemeClr val="bg1"/>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32084887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a:stretch>
            <a:fillRect/>
          </a:stretch>
        </p:blipFill>
        <p:spPr>
          <a:xfrm>
            <a:off x="778294" y="1196617"/>
            <a:ext cx="3893718" cy="2532529"/>
          </a:xfrm>
          <a:prstGeom prst="rect">
            <a:avLst/>
          </a:prstGeom>
        </p:spPr>
      </p:pic>
      <p:pic>
        <p:nvPicPr>
          <p:cNvPr id="5" name="図 4"/>
          <p:cNvPicPr>
            <a:picLocks noChangeAspect="1"/>
          </p:cNvPicPr>
          <p:nvPr/>
        </p:nvPicPr>
        <p:blipFill>
          <a:blip r:embed="rId4" cstate="print">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tretch>
            <a:fillRect/>
          </a:stretch>
        </p:blipFill>
        <p:spPr>
          <a:xfrm rot="10800000">
            <a:off x="5324473" y="1196614"/>
            <a:ext cx="3893718" cy="2532529"/>
          </a:xfrm>
          <a:prstGeom prst="rect">
            <a:avLst/>
          </a:prstGeom>
        </p:spPr>
      </p:pic>
      <p:sp>
        <p:nvSpPr>
          <p:cNvPr id="6" name="正方形/長方形 5"/>
          <p:cNvSpPr/>
          <p:nvPr/>
        </p:nvSpPr>
        <p:spPr>
          <a:xfrm>
            <a:off x="778294" y="401110"/>
            <a:ext cx="3893718" cy="51435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a:latin typeface="HGPｺﾞｼｯｸM" panose="020B0600000000000000" pitchFamily="50" charset="-128"/>
                <a:ea typeface="HGPｺﾞｼｯｸM" panose="020B0600000000000000" pitchFamily="50" charset="-128"/>
              </a:rPr>
              <a:t>Before</a:t>
            </a:r>
            <a:endParaRPr lang="ja-JP" altLang="en-US" sz="2800" b="1" dirty="0">
              <a:latin typeface="HGPｺﾞｼｯｸM" panose="020B0600000000000000" pitchFamily="50" charset="-128"/>
              <a:ea typeface="HGPｺﾞｼｯｸM" panose="020B0600000000000000" pitchFamily="50" charset="-128"/>
            </a:endParaRPr>
          </a:p>
        </p:txBody>
      </p:sp>
      <p:sp>
        <p:nvSpPr>
          <p:cNvPr id="7" name="正方形/長方形 6"/>
          <p:cNvSpPr/>
          <p:nvPr/>
        </p:nvSpPr>
        <p:spPr>
          <a:xfrm>
            <a:off x="5324474" y="401110"/>
            <a:ext cx="3893718" cy="51435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a:latin typeface="HGPｺﾞｼｯｸM" panose="020B0600000000000000" pitchFamily="50" charset="-128"/>
                <a:ea typeface="HGPｺﾞｼｯｸM" panose="020B0600000000000000" pitchFamily="50" charset="-128"/>
              </a:rPr>
              <a:t>After</a:t>
            </a:r>
            <a:endParaRPr lang="ja-JP" altLang="en-US" sz="2800" b="1" dirty="0">
              <a:latin typeface="HGPｺﾞｼｯｸM" panose="020B0600000000000000" pitchFamily="50" charset="-128"/>
              <a:ea typeface="HGPｺﾞｼｯｸM" panose="020B0600000000000000" pitchFamily="50" charset="-128"/>
            </a:endParaRPr>
          </a:p>
        </p:txBody>
      </p:sp>
      <p:sp>
        <p:nvSpPr>
          <p:cNvPr id="8" name="二等辺三角形 7"/>
          <p:cNvSpPr/>
          <p:nvPr/>
        </p:nvSpPr>
        <p:spPr>
          <a:xfrm rot="5400000">
            <a:off x="4802982" y="2353343"/>
            <a:ext cx="390525" cy="219075"/>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 name="二等辺三角形 8"/>
          <p:cNvSpPr/>
          <p:nvPr/>
        </p:nvSpPr>
        <p:spPr>
          <a:xfrm rot="5400000">
            <a:off x="4802982" y="5167029"/>
            <a:ext cx="390525" cy="219075"/>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17" name="図 16"/>
          <p:cNvPicPr>
            <a:picLocks noChangeAspect="1"/>
          </p:cNvPicPr>
          <p:nvPr/>
        </p:nvPicPr>
        <p:blipFill>
          <a:blip r:embed="rId6"/>
          <a:stretch>
            <a:fillRect/>
          </a:stretch>
        </p:blipFill>
        <p:spPr>
          <a:xfrm>
            <a:off x="778294" y="4008664"/>
            <a:ext cx="3893718" cy="2535803"/>
          </a:xfrm>
          <a:prstGeom prst="rect">
            <a:avLst/>
          </a:prstGeom>
        </p:spPr>
      </p:pic>
      <p:pic>
        <p:nvPicPr>
          <p:cNvPr id="18" name="図 17"/>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5324473" y="4008663"/>
            <a:ext cx="3893719" cy="2533272"/>
          </a:xfrm>
          <a:prstGeom prst="rect">
            <a:avLst/>
          </a:prstGeom>
        </p:spPr>
      </p:pic>
    </p:spTree>
    <p:extLst>
      <p:ext uri="{BB962C8B-B14F-4D97-AF65-F5344CB8AC3E}">
        <p14:creationId xmlns:p14="http://schemas.microsoft.com/office/powerpoint/2010/main" val="33021279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778294" y="401110"/>
            <a:ext cx="3893718" cy="51435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a:latin typeface="HGPｺﾞｼｯｸM" panose="020B0600000000000000" pitchFamily="50" charset="-128"/>
                <a:ea typeface="HGPｺﾞｼｯｸM" panose="020B0600000000000000" pitchFamily="50" charset="-128"/>
              </a:rPr>
              <a:t>Before</a:t>
            </a:r>
            <a:endParaRPr lang="ja-JP" altLang="en-US" sz="2800" b="1" dirty="0">
              <a:latin typeface="HGPｺﾞｼｯｸM" panose="020B0600000000000000" pitchFamily="50" charset="-128"/>
              <a:ea typeface="HGPｺﾞｼｯｸM" panose="020B0600000000000000" pitchFamily="50" charset="-128"/>
            </a:endParaRPr>
          </a:p>
        </p:txBody>
      </p:sp>
      <p:sp>
        <p:nvSpPr>
          <p:cNvPr id="7" name="正方形/長方形 6"/>
          <p:cNvSpPr/>
          <p:nvPr/>
        </p:nvSpPr>
        <p:spPr>
          <a:xfrm>
            <a:off x="5324474" y="401110"/>
            <a:ext cx="3893718" cy="514350"/>
          </a:xfrm>
          <a:prstGeom prst="rect">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2800" b="1" dirty="0">
                <a:latin typeface="HGPｺﾞｼｯｸM" panose="020B0600000000000000" pitchFamily="50" charset="-128"/>
                <a:ea typeface="HGPｺﾞｼｯｸM" panose="020B0600000000000000" pitchFamily="50" charset="-128"/>
              </a:rPr>
              <a:t>After</a:t>
            </a:r>
            <a:endParaRPr lang="ja-JP" altLang="en-US" sz="2800" b="1" dirty="0">
              <a:latin typeface="HGPｺﾞｼｯｸM" panose="020B0600000000000000" pitchFamily="50" charset="-128"/>
              <a:ea typeface="HGPｺﾞｼｯｸM" panose="020B0600000000000000" pitchFamily="50" charset="-128"/>
            </a:endParaRPr>
          </a:p>
        </p:txBody>
      </p:sp>
      <p:sp>
        <p:nvSpPr>
          <p:cNvPr id="8" name="二等辺三角形 7"/>
          <p:cNvSpPr/>
          <p:nvPr/>
        </p:nvSpPr>
        <p:spPr>
          <a:xfrm rot="5400000">
            <a:off x="4802982" y="2353343"/>
            <a:ext cx="390525" cy="219075"/>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9" name="二等辺三角形 8"/>
          <p:cNvSpPr/>
          <p:nvPr/>
        </p:nvSpPr>
        <p:spPr>
          <a:xfrm rot="5400000">
            <a:off x="4802982" y="5167029"/>
            <a:ext cx="390525" cy="219075"/>
          </a:xfrm>
          <a:prstGeom prst="triangle">
            <a:avLst/>
          </a:prstGeom>
          <a:solidFill>
            <a:schemeClr val="tx1">
              <a:lumMod val="50000"/>
              <a:lumOff val="5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15" name="図 14"/>
          <p:cNvPicPr>
            <a:picLocks noChangeAspect="1"/>
          </p:cNvPicPr>
          <p:nvPr/>
        </p:nvPicPr>
        <p:blipFill>
          <a:blip r:embed="rId3"/>
          <a:stretch>
            <a:fillRect/>
          </a:stretch>
        </p:blipFill>
        <p:spPr>
          <a:xfrm>
            <a:off x="778294" y="1196612"/>
            <a:ext cx="3893718" cy="2532530"/>
          </a:xfrm>
          <a:prstGeom prst="rect">
            <a:avLst/>
          </a:prstGeom>
        </p:spPr>
      </p:pic>
      <p:pic>
        <p:nvPicPr>
          <p:cNvPr id="16" name="図 15"/>
          <p:cNvPicPr>
            <a:picLocks noChangeAspect="1"/>
          </p:cNvPicPr>
          <p:nvPr/>
        </p:nvPicPr>
        <p:blipFill>
          <a:blip r:embed="rId4"/>
          <a:stretch>
            <a:fillRect/>
          </a:stretch>
        </p:blipFill>
        <p:spPr>
          <a:xfrm>
            <a:off x="5324474" y="1196606"/>
            <a:ext cx="3893718" cy="2532536"/>
          </a:xfrm>
          <a:prstGeom prst="rect">
            <a:avLst/>
          </a:prstGeom>
        </p:spPr>
      </p:pic>
      <p:pic>
        <p:nvPicPr>
          <p:cNvPr id="2" name="図 1"/>
          <p:cNvPicPr>
            <a:picLocks noChangeAspect="1"/>
          </p:cNvPicPr>
          <p:nvPr/>
        </p:nvPicPr>
        <p:blipFill>
          <a:blip r:embed="rId5"/>
          <a:stretch>
            <a:fillRect/>
          </a:stretch>
        </p:blipFill>
        <p:spPr>
          <a:xfrm>
            <a:off x="5324474" y="4010288"/>
            <a:ext cx="3893718" cy="2532536"/>
          </a:xfrm>
          <a:prstGeom prst="rect">
            <a:avLst/>
          </a:prstGeom>
        </p:spPr>
      </p:pic>
      <p:pic>
        <p:nvPicPr>
          <p:cNvPr id="12" name="図 11"/>
          <p:cNvPicPr>
            <a:picLocks noChangeAspect="1"/>
          </p:cNvPicPr>
          <p:nvPr/>
        </p:nvPicPr>
        <p:blipFill>
          <a:blip r:embed="rId6"/>
          <a:stretch>
            <a:fillRect/>
          </a:stretch>
        </p:blipFill>
        <p:spPr>
          <a:xfrm>
            <a:off x="778295" y="4057366"/>
            <a:ext cx="3893718" cy="2485459"/>
          </a:xfrm>
          <a:prstGeom prst="rect">
            <a:avLst/>
          </a:prstGeom>
        </p:spPr>
      </p:pic>
    </p:spTree>
    <p:extLst>
      <p:ext uri="{BB962C8B-B14F-4D97-AF65-F5344CB8AC3E}">
        <p14:creationId xmlns:p14="http://schemas.microsoft.com/office/powerpoint/2010/main" val="102482185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chemeClr val="tx1">
                    <a:lumMod val="75000"/>
                    <a:lumOff val="25000"/>
                  </a:schemeClr>
                </a:solidFill>
              </a:rPr>
              <a:t>富山城址公園トライアル・サウンディング　　</a:t>
            </a:r>
            <a:endParaRPr kumimoji="1" lang="ja-JP" altLang="en-US" sz="2400" dirty="0">
              <a:solidFill>
                <a:schemeClr val="tx1">
                  <a:lumMod val="75000"/>
                  <a:lumOff val="25000"/>
                </a:schemeClr>
              </a:solidFill>
            </a:endParaRPr>
          </a:p>
        </p:txBody>
      </p:sp>
      <p:sp>
        <p:nvSpPr>
          <p:cNvPr id="7" name="タイトル 1">
            <a:extLst>
              <a:ext uri="{FF2B5EF4-FFF2-40B4-BE49-F238E27FC236}">
                <a16:creationId xmlns:a16="http://schemas.microsoft.com/office/drawing/2014/main" id="{9FDAFEB9-F25C-4DE2-AE7A-F60DDB8229CD}"/>
              </a:ext>
            </a:extLst>
          </p:cNvPr>
          <p:cNvSpPr txBox="1">
            <a:spLocks/>
          </p:cNvSpPr>
          <p:nvPr/>
        </p:nvSpPr>
        <p:spPr>
          <a:xfrm>
            <a:off x="728453" y="837529"/>
            <a:ext cx="6448961" cy="763358"/>
          </a:xfrm>
          <a:prstGeom prst="rect">
            <a:avLst/>
          </a:prstGeom>
        </p:spPr>
        <p:txBody>
          <a:bodyPr vert="horz" lIns="0" tIns="45720" rIns="91440" bIns="45720" rtlCol="0" anchor="ctr">
            <a:noAutofit/>
          </a:bodyPr>
          <a:lstStyle>
            <a:lvl1pPr algn="l" defTabSz="914400" rtl="0" eaLnBrk="1" latinLnBrk="0" hangingPunct="1">
              <a:spcBef>
                <a:spcPct val="0"/>
              </a:spcBef>
              <a:buNone/>
              <a:defRPr kumimoji="1" sz="2400" b="1" kern="1200">
                <a:solidFill>
                  <a:schemeClr val="tx1"/>
                </a:solidFill>
                <a:latin typeface="+mj-lt"/>
                <a:ea typeface="+mj-ea"/>
                <a:cs typeface="+mj-cs"/>
              </a:defRPr>
            </a:lvl1pPr>
          </a:lstStyle>
          <a:p>
            <a:pPr defTabSz="917575"/>
            <a:r>
              <a:rPr lang="ja-JP" altLang="en-US" sz="2200" dirty="0">
                <a:solidFill>
                  <a:srgbClr val="595959"/>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cs typeface="Meiryo UI" panose="020B0604030504040204" pitchFamily="50" charset="-128"/>
              </a:rPr>
              <a:t>②　「</a:t>
            </a:r>
            <a:r>
              <a:rPr lang="en-US" altLang="ja-JP" sz="2200" dirty="0">
                <a:solidFill>
                  <a:srgbClr val="595959"/>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cs typeface="Meiryo UI" panose="020B0604030504040204" pitchFamily="50" charset="-128"/>
              </a:rPr>
              <a:t>WINTER PARK TOYAMAJYOUSHI</a:t>
            </a:r>
            <a:r>
              <a:rPr lang="ja-JP" altLang="en-US" sz="2200" dirty="0">
                <a:solidFill>
                  <a:srgbClr val="595959"/>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cs typeface="Meiryo UI" panose="020B0604030504040204" pitchFamily="50" charset="-128"/>
              </a:rPr>
              <a:t>　</a:t>
            </a:r>
            <a:endParaRPr lang="en-US" altLang="ja-JP" sz="2200" dirty="0">
              <a:solidFill>
                <a:srgbClr val="595959"/>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cs typeface="Meiryo UI" panose="020B0604030504040204" pitchFamily="50" charset="-128"/>
            </a:endParaRPr>
          </a:p>
          <a:p>
            <a:pPr defTabSz="917575"/>
            <a:r>
              <a:rPr lang="ja-JP" altLang="en-US" sz="2200" dirty="0">
                <a:solidFill>
                  <a:srgbClr val="595959"/>
                </a:solidFill>
                <a:effectLst>
                  <a:outerShdw blurRad="38100" dist="38100" dir="2700000" algn="tl">
                    <a:srgbClr val="000000">
                      <a:alpha val="43137"/>
                    </a:srgbClr>
                  </a:outerShdw>
                </a:effectLst>
                <a:latin typeface="HGPｺﾞｼｯｸM" panose="020B0600000000000000" pitchFamily="50" charset="-128"/>
                <a:ea typeface="HGPｺﾞｼｯｸM" panose="020B0600000000000000" pitchFamily="50" charset="-128"/>
                <a:cs typeface="Meiryo UI" panose="020B0604030504040204" pitchFamily="50" charset="-128"/>
              </a:rPr>
              <a:t>　　　　　　　　　　富山のセントラルパークで冬を楽しむ」</a:t>
            </a:r>
          </a:p>
        </p:txBody>
      </p:sp>
      <p:sp>
        <p:nvSpPr>
          <p:cNvPr id="8" name="正方形/長方形 7"/>
          <p:cNvSpPr/>
          <p:nvPr/>
        </p:nvSpPr>
        <p:spPr>
          <a:xfrm>
            <a:off x="2036960" y="1820514"/>
            <a:ext cx="4928520" cy="2631490"/>
          </a:xfrm>
          <a:prstGeom prst="rect">
            <a:avLst/>
          </a:prstGeom>
        </p:spPr>
        <p:txBody>
          <a:bodyPr wrap="square">
            <a:spAutoFit/>
          </a:bodyPr>
          <a:lstStyle/>
          <a:p>
            <a:pPr>
              <a:lnSpc>
                <a:spcPts val="2200"/>
              </a:lnSpc>
            </a:pPr>
            <a:r>
              <a:rPr lang="ja-JP" altLang="en-US" sz="1600" dirty="0">
                <a:solidFill>
                  <a:srgbClr val="595959"/>
                </a:solidFill>
                <a:latin typeface="HGPｺﾞｼｯｸM" panose="020B0600000000000000" pitchFamily="50" charset="-128"/>
                <a:ea typeface="HGPｺﾞｼｯｸM" panose="020B0600000000000000" pitchFamily="50" charset="-128"/>
              </a:rPr>
              <a:t>   　</a:t>
            </a:r>
            <a:r>
              <a:rPr lang="en-US" altLang="ja-JP" sz="1600" dirty="0">
                <a:solidFill>
                  <a:srgbClr val="595959"/>
                </a:solidFill>
                <a:latin typeface="HGPｺﾞｼｯｸM" panose="020B0600000000000000" pitchFamily="50" charset="-128"/>
                <a:ea typeface="HGPｺﾞｼｯｸM" panose="020B0600000000000000" pitchFamily="50" charset="-128"/>
              </a:rPr>
              <a:t>2019</a:t>
            </a:r>
            <a:r>
              <a:rPr lang="ja-JP" altLang="en-US" sz="1600" dirty="0">
                <a:solidFill>
                  <a:srgbClr val="595959"/>
                </a:solidFill>
                <a:latin typeface="HGPｺﾞｼｯｸM" panose="020B0600000000000000" pitchFamily="50" charset="-128"/>
                <a:ea typeface="HGPｺﾞｼｯｸM" panose="020B0600000000000000" pitchFamily="50" charset="-128"/>
              </a:rPr>
              <a:t>年</a:t>
            </a:r>
            <a:r>
              <a:rPr lang="en-US" altLang="ja-JP" sz="1600" dirty="0">
                <a:solidFill>
                  <a:srgbClr val="595959"/>
                </a:solidFill>
                <a:latin typeface="HGPｺﾞｼｯｸM" panose="020B0600000000000000" pitchFamily="50" charset="-128"/>
                <a:ea typeface="HGPｺﾞｼｯｸM" panose="020B0600000000000000" pitchFamily="50" charset="-128"/>
              </a:rPr>
              <a:t>12</a:t>
            </a:r>
            <a:r>
              <a:rPr lang="ja-JP" altLang="en-US" sz="1600" dirty="0">
                <a:solidFill>
                  <a:srgbClr val="595959"/>
                </a:solidFill>
                <a:latin typeface="HGPｺﾞｼｯｸM" panose="020B0600000000000000" pitchFamily="50" charset="-128"/>
                <a:ea typeface="HGPｺﾞｼｯｸM" panose="020B0600000000000000" pitchFamily="50" charset="-128"/>
              </a:rPr>
              <a:t>月</a:t>
            </a:r>
            <a:r>
              <a:rPr lang="en-US" altLang="ja-JP" sz="1600" dirty="0">
                <a:solidFill>
                  <a:srgbClr val="595959"/>
                </a:solidFill>
                <a:latin typeface="HGPｺﾞｼｯｸM" panose="020B0600000000000000" pitchFamily="50" charset="-128"/>
                <a:ea typeface="HGPｺﾞｼｯｸM" panose="020B0600000000000000" pitchFamily="50" charset="-128"/>
              </a:rPr>
              <a:t>13</a:t>
            </a:r>
            <a:r>
              <a:rPr lang="ja-JP" altLang="en-US" sz="1600" dirty="0">
                <a:solidFill>
                  <a:srgbClr val="595959"/>
                </a:solidFill>
                <a:latin typeface="HGPｺﾞｼｯｸM" panose="020B0600000000000000" pitchFamily="50" charset="-128"/>
                <a:ea typeface="HGPｺﾞｼｯｸM" panose="020B0600000000000000" pitchFamily="50" charset="-128"/>
              </a:rPr>
              <a:t>日</a:t>
            </a:r>
            <a:r>
              <a:rPr lang="en-US" altLang="ja-JP" sz="1600" dirty="0">
                <a:solidFill>
                  <a:srgbClr val="595959"/>
                </a:solidFill>
                <a:latin typeface="HGPｺﾞｼｯｸM" panose="020B0600000000000000" pitchFamily="50" charset="-128"/>
                <a:ea typeface="HGPｺﾞｼｯｸM" panose="020B0600000000000000" pitchFamily="50" charset="-128"/>
              </a:rPr>
              <a:t>(</a:t>
            </a:r>
            <a:r>
              <a:rPr lang="ja-JP" altLang="en-US" sz="1600" dirty="0">
                <a:solidFill>
                  <a:srgbClr val="595959"/>
                </a:solidFill>
                <a:latin typeface="HGPｺﾞｼｯｸM" panose="020B0600000000000000" pitchFamily="50" charset="-128"/>
                <a:ea typeface="HGPｺﾞｼｯｸM" panose="020B0600000000000000" pitchFamily="50" charset="-128"/>
              </a:rPr>
              <a:t>金</a:t>
            </a:r>
            <a:r>
              <a:rPr lang="en-US" altLang="ja-JP" sz="1600" dirty="0">
                <a:solidFill>
                  <a:srgbClr val="595959"/>
                </a:solidFill>
                <a:latin typeface="HGPｺﾞｼｯｸM" panose="020B0600000000000000" pitchFamily="50" charset="-128"/>
                <a:ea typeface="HGPｺﾞｼｯｸM" panose="020B0600000000000000" pitchFamily="50" charset="-128"/>
              </a:rPr>
              <a:t>)</a:t>
            </a:r>
            <a:r>
              <a:rPr lang="ja-JP" altLang="en-US" sz="1600" dirty="0">
                <a:solidFill>
                  <a:srgbClr val="595959"/>
                </a:solidFill>
                <a:latin typeface="HGPｺﾞｼｯｸM" panose="020B0600000000000000" pitchFamily="50" charset="-128"/>
                <a:ea typeface="HGPｺﾞｼｯｸM" panose="020B0600000000000000" pitchFamily="50" charset="-128"/>
              </a:rPr>
              <a:t>～</a:t>
            </a:r>
            <a:r>
              <a:rPr lang="en-US" altLang="ja-JP" sz="1600" dirty="0">
                <a:solidFill>
                  <a:srgbClr val="595959"/>
                </a:solidFill>
                <a:latin typeface="HGPｺﾞｼｯｸM" panose="020B0600000000000000" pitchFamily="50" charset="-128"/>
                <a:ea typeface="HGPｺﾞｼｯｸM" panose="020B0600000000000000" pitchFamily="50" charset="-128"/>
              </a:rPr>
              <a:t>15</a:t>
            </a:r>
            <a:r>
              <a:rPr lang="ja-JP" altLang="en-US" sz="1600" dirty="0">
                <a:solidFill>
                  <a:srgbClr val="595959"/>
                </a:solidFill>
                <a:latin typeface="HGPｺﾞｼｯｸM" panose="020B0600000000000000" pitchFamily="50" charset="-128"/>
                <a:ea typeface="HGPｺﾞｼｯｸM" panose="020B0600000000000000" pitchFamily="50" charset="-128"/>
              </a:rPr>
              <a:t>日</a:t>
            </a:r>
            <a:r>
              <a:rPr lang="en-US" altLang="ja-JP" sz="1600" dirty="0">
                <a:solidFill>
                  <a:srgbClr val="595959"/>
                </a:solidFill>
                <a:latin typeface="HGPｺﾞｼｯｸM" panose="020B0600000000000000" pitchFamily="50" charset="-128"/>
                <a:ea typeface="HGPｺﾞｼｯｸM" panose="020B0600000000000000" pitchFamily="50" charset="-128"/>
              </a:rPr>
              <a:t>(</a:t>
            </a:r>
            <a:r>
              <a:rPr lang="ja-JP" altLang="en-US" sz="1600" dirty="0">
                <a:solidFill>
                  <a:srgbClr val="595959"/>
                </a:solidFill>
                <a:latin typeface="HGPｺﾞｼｯｸM" panose="020B0600000000000000" pitchFamily="50" charset="-128"/>
                <a:ea typeface="HGPｺﾞｼｯｸM" panose="020B0600000000000000" pitchFamily="50" charset="-128"/>
              </a:rPr>
              <a:t>日</a:t>
            </a:r>
            <a:r>
              <a:rPr lang="en-US" altLang="ja-JP" sz="1600" dirty="0">
                <a:solidFill>
                  <a:srgbClr val="595959"/>
                </a:solidFill>
                <a:latin typeface="HGPｺﾞｼｯｸM" panose="020B0600000000000000" pitchFamily="50" charset="-128"/>
                <a:ea typeface="HGPｺﾞｼｯｸM" panose="020B0600000000000000" pitchFamily="50" charset="-128"/>
              </a:rPr>
              <a:t>)</a:t>
            </a:r>
            <a:r>
              <a:rPr lang="ja-JP" altLang="en-US" sz="1600" dirty="0">
                <a:solidFill>
                  <a:srgbClr val="595959"/>
                </a:solidFill>
                <a:latin typeface="HGPｺﾞｼｯｸM" panose="020B0600000000000000" pitchFamily="50" charset="-128"/>
                <a:ea typeface="HGPｺﾞｼｯｸM" panose="020B0600000000000000" pitchFamily="50" charset="-128"/>
              </a:rPr>
              <a:t>の</a:t>
            </a:r>
            <a:r>
              <a:rPr lang="en-US" altLang="ja-JP" sz="1600" dirty="0">
                <a:solidFill>
                  <a:srgbClr val="595959"/>
                </a:solidFill>
                <a:latin typeface="HGPｺﾞｼｯｸM" panose="020B0600000000000000" pitchFamily="50" charset="-128"/>
                <a:ea typeface="HGPｺﾞｼｯｸM" panose="020B0600000000000000" pitchFamily="50" charset="-128"/>
              </a:rPr>
              <a:t>3</a:t>
            </a:r>
            <a:r>
              <a:rPr lang="ja-JP" altLang="en-US" sz="1600" dirty="0">
                <a:solidFill>
                  <a:srgbClr val="595959"/>
                </a:solidFill>
                <a:latin typeface="HGPｺﾞｼｯｸM" panose="020B0600000000000000" pitchFamily="50" charset="-128"/>
                <a:ea typeface="HGPｺﾞｼｯｸM" panose="020B0600000000000000" pitchFamily="50" charset="-128"/>
              </a:rPr>
              <a:t>日間</a:t>
            </a:r>
          </a:p>
          <a:p>
            <a:pPr>
              <a:lnSpc>
                <a:spcPts val="2200"/>
              </a:lnSpc>
            </a:pPr>
            <a:endParaRPr lang="ja-JP" altLang="en-US" sz="1600" dirty="0">
              <a:solidFill>
                <a:srgbClr val="595959"/>
              </a:solidFill>
              <a:latin typeface="HGPｺﾞｼｯｸM" panose="020B0600000000000000" pitchFamily="50" charset="-128"/>
              <a:ea typeface="HGPｺﾞｼｯｸM" panose="020B0600000000000000" pitchFamily="50" charset="-128"/>
            </a:endParaRPr>
          </a:p>
          <a:p>
            <a:pPr>
              <a:lnSpc>
                <a:spcPts val="2200"/>
              </a:lnSpc>
            </a:pPr>
            <a:r>
              <a:rPr lang="ja-JP" altLang="en-US" sz="1600" dirty="0">
                <a:solidFill>
                  <a:srgbClr val="595959"/>
                </a:solidFill>
                <a:latin typeface="HGPｺﾞｼｯｸM" panose="020B0600000000000000" pitchFamily="50" charset="-128"/>
                <a:ea typeface="HGPｺﾞｼｯｸM" panose="020B0600000000000000" pitchFamily="50" charset="-128"/>
              </a:rPr>
              <a:t>   　</a:t>
            </a:r>
            <a:r>
              <a:rPr lang="en-US" altLang="ja-JP" sz="1600" dirty="0">
                <a:solidFill>
                  <a:srgbClr val="595959"/>
                </a:solidFill>
                <a:latin typeface="HGPｺﾞｼｯｸM" panose="020B0600000000000000" pitchFamily="50" charset="-128"/>
                <a:ea typeface="HGPｺﾞｼｯｸM" panose="020B0600000000000000" pitchFamily="50" charset="-128"/>
              </a:rPr>
              <a:t>AMAYOT</a:t>
            </a:r>
            <a:r>
              <a:rPr lang="ja-JP" altLang="en-US" sz="1600" dirty="0">
                <a:solidFill>
                  <a:srgbClr val="595959"/>
                </a:solidFill>
                <a:latin typeface="HGPｺﾞｼｯｸM" panose="020B0600000000000000" pitchFamily="50" charset="-128"/>
                <a:ea typeface="HGPｺﾞｼｯｸM" panose="020B0600000000000000" pitchFamily="50" charset="-128"/>
              </a:rPr>
              <a:t>プロジェクト、北日本新聞社</a:t>
            </a:r>
          </a:p>
          <a:p>
            <a:pPr>
              <a:lnSpc>
                <a:spcPts val="2200"/>
              </a:lnSpc>
            </a:pPr>
            <a:endParaRPr lang="ja-JP" altLang="en-US" sz="1600" dirty="0">
              <a:solidFill>
                <a:srgbClr val="595959"/>
              </a:solidFill>
              <a:latin typeface="HGPｺﾞｼｯｸM" panose="020B0600000000000000" pitchFamily="50" charset="-128"/>
              <a:ea typeface="HGPｺﾞｼｯｸM" panose="020B0600000000000000" pitchFamily="50" charset="-128"/>
            </a:endParaRPr>
          </a:p>
          <a:p>
            <a:pPr>
              <a:lnSpc>
                <a:spcPts val="2200"/>
              </a:lnSpc>
            </a:pPr>
            <a:r>
              <a:rPr lang="ja-JP" altLang="en-US" sz="1600" dirty="0">
                <a:solidFill>
                  <a:srgbClr val="595959"/>
                </a:solidFill>
                <a:latin typeface="HGPｺﾞｼｯｸM" panose="020B0600000000000000" pitchFamily="50" charset="-128"/>
                <a:ea typeface="HGPｺﾞｼｯｸM" panose="020B0600000000000000" pitchFamily="50" charset="-128"/>
              </a:rPr>
              <a:t>   　まちづくり会社の設立を目指す地元企業グループが、</a:t>
            </a:r>
            <a:endParaRPr lang="en-US" altLang="ja-JP" sz="1600" dirty="0">
              <a:solidFill>
                <a:srgbClr val="595959"/>
              </a:solidFill>
              <a:latin typeface="HGPｺﾞｼｯｸM" panose="020B0600000000000000" pitchFamily="50" charset="-128"/>
              <a:ea typeface="HGPｺﾞｼｯｸM" panose="020B0600000000000000" pitchFamily="50" charset="-128"/>
            </a:endParaRPr>
          </a:p>
          <a:p>
            <a:pPr>
              <a:lnSpc>
                <a:spcPts val="2200"/>
              </a:lnSpc>
            </a:pPr>
            <a:r>
              <a:rPr lang="en-US" altLang="ja-JP" sz="1600" dirty="0">
                <a:solidFill>
                  <a:srgbClr val="595959"/>
                </a:solidFill>
                <a:latin typeface="HGPｺﾞｼｯｸM" panose="020B0600000000000000" pitchFamily="50" charset="-128"/>
                <a:ea typeface="HGPｺﾞｼｯｸM" panose="020B0600000000000000" pitchFamily="50" charset="-128"/>
              </a:rPr>
              <a:t>     </a:t>
            </a:r>
            <a:r>
              <a:rPr lang="ja-JP" altLang="en-US" sz="1600" dirty="0">
                <a:solidFill>
                  <a:srgbClr val="3862AE"/>
                </a:solidFill>
                <a:latin typeface="HGPｺﾞｼｯｸM" panose="020B0600000000000000" pitchFamily="50" charset="-128"/>
                <a:ea typeface="HGPｺﾞｼｯｸM" panose="020B0600000000000000" pitchFamily="50" charset="-128"/>
              </a:rPr>
              <a:t>若者をターゲット</a:t>
            </a:r>
            <a:r>
              <a:rPr lang="ja-JP" altLang="en-US" sz="1600" dirty="0">
                <a:solidFill>
                  <a:srgbClr val="595959"/>
                </a:solidFill>
                <a:latin typeface="HGPｺﾞｼｯｸM" panose="020B0600000000000000" pitchFamily="50" charset="-128"/>
                <a:ea typeface="HGPｺﾞｼｯｸM" panose="020B0600000000000000" pitchFamily="50" charset="-128"/>
              </a:rPr>
              <a:t>としてアウトドアサウナ体験を中心とし</a:t>
            </a:r>
            <a:endParaRPr lang="en-US" altLang="ja-JP" sz="1600" dirty="0">
              <a:solidFill>
                <a:srgbClr val="595959"/>
              </a:solidFill>
              <a:latin typeface="HGPｺﾞｼｯｸM" panose="020B0600000000000000" pitchFamily="50" charset="-128"/>
              <a:ea typeface="HGPｺﾞｼｯｸM" panose="020B0600000000000000" pitchFamily="50" charset="-128"/>
            </a:endParaRPr>
          </a:p>
          <a:p>
            <a:pPr>
              <a:lnSpc>
                <a:spcPts val="2200"/>
              </a:lnSpc>
            </a:pPr>
            <a:r>
              <a:rPr lang="en-US" altLang="ja-JP" sz="1600" dirty="0">
                <a:solidFill>
                  <a:srgbClr val="595959"/>
                </a:solidFill>
                <a:latin typeface="HGPｺﾞｼｯｸM" panose="020B0600000000000000" pitchFamily="50" charset="-128"/>
                <a:ea typeface="HGPｺﾞｼｯｸM" panose="020B0600000000000000" pitchFamily="50" charset="-128"/>
              </a:rPr>
              <a:t>     </a:t>
            </a:r>
            <a:r>
              <a:rPr lang="ja-JP" altLang="en-US" sz="1600" dirty="0">
                <a:solidFill>
                  <a:srgbClr val="595959"/>
                </a:solidFill>
                <a:latin typeface="HGPｺﾞｼｯｸM" panose="020B0600000000000000" pitchFamily="50" charset="-128"/>
                <a:ea typeface="HGPｺﾞｼｯｸM" panose="020B0600000000000000" pitchFamily="50" charset="-128"/>
              </a:rPr>
              <a:t>た、屋外イベントを実施するもの。</a:t>
            </a:r>
            <a:endParaRPr lang="en-US" altLang="ja-JP" sz="1600" dirty="0">
              <a:solidFill>
                <a:srgbClr val="595959"/>
              </a:solidFill>
              <a:latin typeface="HGPｺﾞｼｯｸM" panose="020B0600000000000000" pitchFamily="50" charset="-128"/>
              <a:ea typeface="HGPｺﾞｼｯｸM" panose="020B0600000000000000" pitchFamily="50" charset="-128"/>
            </a:endParaRPr>
          </a:p>
          <a:p>
            <a:pPr>
              <a:lnSpc>
                <a:spcPts val="2200"/>
              </a:lnSpc>
            </a:pPr>
            <a:r>
              <a:rPr lang="en-US" altLang="ja-JP" sz="1600" dirty="0">
                <a:solidFill>
                  <a:srgbClr val="595959"/>
                </a:solidFill>
                <a:latin typeface="HGPｺﾞｼｯｸM" panose="020B0600000000000000" pitchFamily="50" charset="-128"/>
                <a:ea typeface="HGPｺﾞｼｯｸM" panose="020B0600000000000000" pitchFamily="50" charset="-128"/>
              </a:rPr>
              <a:t>     </a:t>
            </a:r>
            <a:r>
              <a:rPr lang="ja-JP" altLang="en-US" sz="1600" dirty="0">
                <a:solidFill>
                  <a:srgbClr val="595959"/>
                </a:solidFill>
                <a:latin typeface="HGPｺﾞｼｯｸM" panose="020B0600000000000000" pitchFamily="50" charset="-128"/>
                <a:ea typeface="HGPｺﾞｼｯｸM" panose="020B0600000000000000" pitchFamily="50" charset="-128"/>
              </a:rPr>
              <a:t>これにより、</a:t>
            </a:r>
            <a:r>
              <a:rPr lang="ja-JP" altLang="en-US" sz="1600" dirty="0">
                <a:solidFill>
                  <a:srgbClr val="3862AE"/>
                </a:solidFill>
                <a:latin typeface="HGPｺﾞｼｯｸM" panose="020B0600000000000000" pitchFamily="50" charset="-128"/>
                <a:ea typeface="HGPｺﾞｼｯｸM" panose="020B0600000000000000" pitchFamily="50" charset="-128"/>
              </a:rPr>
              <a:t>冬季におけるイベントの事業性を評価し、</a:t>
            </a:r>
          </a:p>
          <a:p>
            <a:pPr>
              <a:lnSpc>
                <a:spcPts val="2200"/>
              </a:lnSpc>
            </a:pPr>
            <a:r>
              <a:rPr lang="en-US" altLang="ja-JP" sz="1600" dirty="0">
                <a:solidFill>
                  <a:srgbClr val="3862AE"/>
                </a:solidFill>
                <a:latin typeface="HGPｺﾞｼｯｸM" panose="020B0600000000000000" pitchFamily="50" charset="-128"/>
                <a:ea typeface="HGPｺﾞｼｯｸM" panose="020B0600000000000000" pitchFamily="50" charset="-128"/>
              </a:rPr>
              <a:t>     </a:t>
            </a:r>
            <a:r>
              <a:rPr lang="ja-JP" altLang="en-US" sz="1600" dirty="0">
                <a:solidFill>
                  <a:srgbClr val="3862AE"/>
                </a:solidFill>
                <a:latin typeface="HGPｺﾞｼｯｸM" panose="020B0600000000000000" pitchFamily="50" charset="-128"/>
                <a:ea typeface="HGPｺﾞｼｯｸM" panose="020B0600000000000000" pitchFamily="50" charset="-128"/>
              </a:rPr>
              <a:t>通年での事業採算性を検証する。</a:t>
            </a:r>
          </a:p>
        </p:txBody>
      </p:sp>
      <p:sp>
        <p:nvSpPr>
          <p:cNvPr id="10" name="テキスト ボックス 9">
            <a:extLst>
              <a:ext uri="{FF2B5EF4-FFF2-40B4-BE49-F238E27FC236}">
                <a16:creationId xmlns:a16="http://schemas.microsoft.com/office/drawing/2014/main" id="{290D3CDB-653A-4071-90B1-0CD6026BD026}"/>
              </a:ext>
            </a:extLst>
          </p:cNvPr>
          <p:cNvSpPr txBox="1"/>
          <p:nvPr/>
        </p:nvSpPr>
        <p:spPr>
          <a:xfrm>
            <a:off x="7637918" y="3952479"/>
            <a:ext cx="1538883" cy="184666"/>
          </a:xfrm>
          <a:prstGeom prst="rect">
            <a:avLst/>
          </a:prstGeom>
          <a:noFill/>
          <a:ln>
            <a:noFill/>
          </a:ln>
        </p:spPr>
        <p:txBody>
          <a:bodyPr vert="horz" wrap="none" lIns="0" tIns="0" rIns="0" bIns="0" rtlCol="0">
            <a:spAutoFit/>
          </a:bodyPr>
          <a:lstStyle/>
          <a:p>
            <a:r>
              <a:rPr lang="ja-JP" altLang="en-US" sz="1200" dirty="0">
                <a:solidFill>
                  <a:srgbClr val="595959"/>
                </a:solidFill>
                <a:latin typeface="HGPｺﾞｼｯｸM" panose="020B0600000000000000" pitchFamily="50" charset="-128"/>
                <a:ea typeface="HGPｺﾞｼｯｸM" panose="020B0600000000000000" pitchFamily="50" charset="-128"/>
              </a:rPr>
              <a:t>事業（イベント）開催案内</a:t>
            </a:r>
            <a:endParaRPr lang="en-US" altLang="ja-JP" sz="1200" dirty="0">
              <a:solidFill>
                <a:srgbClr val="595959"/>
              </a:solidFill>
              <a:latin typeface="HGPｺﾞｼｯｸM" panose="020B0600000000000000" pitchFamily="50" charset="-128"/>
              <a:ea typeface="HGPｺﾞｼｯｸM" panose="020B0600000000000000" pitchFamily="50" charset="-128"/>
            </a:endParaRPr>
          </a:p>
        </p:txBody>
      </p:sp>
      <p:sp>
        <p:nvSpPr>
          <p:cNvPr id="11" name="正方形/長方形 10"/>
          <p:cNvSpPr/>
          <p:nvPr/>
        </p:nvSpPr>
        <p:spPr>
          <a:xfrm>
            <a:off x="766031" y="1816299"/>
            <a:ext cx="1404000" cy="360000"/>
          </a:xfrm>
          <a:prstGeom prst="rect">
            <a:avLst/>
          </a:prstGeom>
          <a:solidFill>
            <a:srgbClr val="28467C"/>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ja-JP" altLang="en-US" sz="1600" b="1" dirty="0">
                <a:solidFill>
                  <a:schemeClr val="bg1"/>
                </a:solidFill>
                <a:latin typeface="HGPｺﾞｼｯｸM" panose="020B0600000000000000" pitchFamily="50" charset="-128"/>
                <a:ea typeface="HGPｺﾞｼｯｸM" panose="020B0600000000000000" pitchFamily="50" charset="-128"/>
              </a:rPr>
              <a:t>日　時</a:t>
            </a:r>
            <a:endParaRPr kumimoji="1" lang="en-US" altLang="ja-JP" sz="1600" b="1" dirty="0">
              <a:solidFill>
                <a:schemeClr val="bg1"/>
              </a:solidFill>
              <a:latin typeface="HGPｺﾞｼｯｸM" panose="020B0600000000000000" pitchFamily="50" charset="-128"/>
              <a:ea typeface="HGPｺﾞｼｯｸM" panose="020B0600000000000000" pitchFamily="50" charset="-128"/>
            </a:endParaRPr>
          </a:p>
        </p:txBody>
      </p:sp>
      <p:sp>
        <p:nvSpPr>
          <p:cNvPr id="12" name="正方形/長方形 11"/>
          <p:cNvSpPr/>
          <p:nvPr/>
        </p:nvSpPr>
        <p:spPr>
          <a:xfrm>
            <a:off x="766031" y="2366659"/>
            <a:ext cx="1404000" cy="360000"/>
          </a:xfrm>
          <a:prstGeom prst="rect">
            <a:avLst/>
          </a:prstGeom>
          <a:solidFill>
            <a:srgbClr val="28467C"/>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ja-JP" altLang="en-US" sz="1600" b="1" dirty="0">
                <a:solidFill>
                  <a:schemeClr val="bg1"/>
                </a:solidFill>
                <a:latin typeface="HGPｺﾞｼｯｸM" panose="020B0600000000000000" pitchFamily="50" charset="-128"/>
                <a:ea typeface="HGPｺﾞｼｯｸM" panose="020B0600000000000000" pitchFamily="50" charset="-128"/>
              </a:rPr>
              <a:t>暫定使用者</a:t>
            </a:r>
            <a:endParaRPr kumimoji="1" lang="en-US" altLang="ja-JP" sz="1600" b="1" dirty="0">
              <a:solidFill>
                <a:schemeClr val="bg1"/>
              </a:solidFill>
              <a:latin typeface="HGPｺﾞｼｯｸM" panose="020B0600000000000000" pitchFamily="50" charset="-128"/>
              <a:ea typeface="HGPｺﾞｼｯｸM" panose="020B0600000000000000" pitchFamily="50" charset="-128"/>
            </a:endParaRPr>
          </a:p>
        </p:txBody>
      </p:sp>
      <p:sp>
        <p:nvSpPr>
          <p:cNvPr id="13" name="正方形/長方形 12"/>
          <p:cNvSpPr/>
          <p:nvPr/>
        </p:nvSpPr>
        <p:spPr>
          <a:xfrm>
            <a:off x="766031" y="2992175"/>
            <a:ext cx="1404000" cy="360000"/>
          </a:xfrm>
          <a:prstGeom prst="rect">
            <a:avLst/>
          </a:prstGeom>
          <a:solidFill>
            <a:srgbClr val="28467C"/>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ja-JP" altLang="en-US" sz="1600" b="1" dirty="0">
                <a:solidFill>
                  <a:schemeClr val="bg1"/>
                </a:solidFill>
                <a:latin typeface="HGPｺﾞｼｯｸM" panose="020B0600000000000000" pitchFamily="50" charset="-128"/>
                <a:ea typeface="HGPｺﾞｼｯｸM" panose="020B0600000000000000" pitchFamily="50" charset="-128"/>
              </a:rPr>
              <a:t>事業概要</a:t>
            </a:r>
            <a:endParaRPr kumimoji="1" lang="en-US" altLang="ja-JP" sz="1600" b="1" dirty="0">
              <a:solidFill>
                <a:schemeClr val="bg1"/>
              </a:solidFill>
              <a:latin typeface="HGPｺﾞｼｯｸM" panose="020B0600000000000000" pitchFamily="50" charset="-128"/>
              <a:ea typeface="HGPｺﾞｼｯｸM" panose="020B0600000000000000" pitchFamily="50" charset="-128"/>
            </a:endParaRPr>
          </a:p>
        </p:txBody>
      </p:sp>
      <p:graphicFrame>
        <p:nvGraphicFramePr>
          <p:cNvPr id="3" name="オブジェクト 2"/>
          <p:cNvGraphicFramePr>
            <a:graphicFrameLocks noChangeAspect="1"/>
          </p:cNvGraphicFramePr>
          <p:nvPr/>
        </p:nvGraphicFramePr>
        <p:xfrm>
          <a:off x="7080032" y="959142"/>
          <a:ext cx="2096847" cy="2967291"/>
        </p:xfrm>
        <a:graphic>
          <a:graphicData uri="http://schemas.openxmlformats.org/presentationml/2006/ole">
            <mc:AlternateContent xmlns:mc="http://schemas.openxmlformats.org/markup-compatibility/2006">
              <mc:Choice xmlns:v="urn:schemas-microsoft-com:vml" Requires="v">
                <p:oleObj name="Acrobat Document" r:id="rId3" imgW="5667153" imgH="8019706" progId="AcroExch.Document.11">
                  <p:embed/>
                </p:oleObj>
              </mc:Choice>
              <mc:Fallback>
                <p:oleObj name="Acrobat Document" r:id="rId3" imgW="5667153" imgH="8019706" progId="AcroExch.Document.11">
                  <p:embed/>
                  <p:pic>
                    <p:nvPicPr>
                      <p:cNvPr id="3" name="オブジェクト 2"/>
                      <p:cNvPicPr/>
                      <p:nvPr/>
                    </p:nvPicPr>
                    <p:blipFill>
                      <a:blip r:embed="rId4"/>
                      <a:stretch>
                        <a:fillRect/>
                      </a:stretch>
                    </p:blipFill>
                    <p:spPr>
                      <a:xfrm>
                        <a:off x="7080032" y="959142"/>
                        <a:ext cx="2096847" cy="2967291"/>
                      </a:xfrm>
                      <a:prstGeom prst="rect">
                        <a:avLst/>
                      </a:prstGeom>
                    </p:spPr>
                  </p:pic>
                </p:oleObj>
              </mc:Fallback>
            </mc:AlternateContent>
          </a:graphicData>
        </a:graphic>
      </p:graphicFrame>
      <p:sp>
        <p:nvSpPr>
          <p:cNvPr id="28" name="テキスト ボックス 27">
            <a:extLst>
              <a:ext uri="{FF2B5EF4-FFF2-40B4-BE49-F238E27FC236}">
                <a16:creationId xmlns:a16="http://schemas.microsoft.com/office/drawing/2014/main" id="{290D3CDB-653A-4071-90B1-0CD6026BD026}"/>
              </a:ext>
            </a:extLst>
          </p:cNvPr>
          <p:cNvSpPr txBox="1"/>
          <p:nvPr/>
        </p:nvSpPr>
        <p:spPr>
          <a:xfrm>
            <a:off x="7799821" y="6337117"/>
            <a:ext cx="1376980" cy="184666"/>
          </a:xfrm>
          <a:prstGeom prst="rect">
            <a:avLst/>
          </a:prstGeom>
          <a:noFill/>
          <a:ln>
            <a:noFill/>
          </a:ln>
        </p:spPr>
        <p:txBody>
          <a:bodyPr vert="horz" wrap="none" lIns="0" tIns="0" rIns="0" bIns="0" rtlCol="0">
            <a:spAutoFit/>
          </a:bodyPr>
          <a:lstStyle/>
          <a:p>
            <a:r>
              <a:rPr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画像はイメージです</a:t>
            </a:r>
            <a:endParaRPr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p:txBody>
      </p:sp>
      <p:pic>
        <p:nvPicPr>
          <p:cNvPr id="29" name="Picture 2" descr="AMAYOT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6169" y="4562892"/>
            <a:ext cx="7790632" cy="1766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13179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8124" y="4536884"/>
            <a:ext cx="2971385" cy="1980092"/>
          </a:xfrm>
          <a:prstGeom prst="rect">
            <a:avLst/>
          </a:prstGeom>
        </p:spPr>
      </p:pic>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51632" y="2359141"/>
            <a:ext cx="2971385" cy="1980092"/>
          </a:xfrm>
          <a:prstGeom prst="rect">
            <a:avLst/>
          </a:prstGeom>
        </p:spPr>
      </p:pic>
      <p:pic>
        <p:nvPicPr>
          <p:cNvPr id="21" name="図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93540" y="161921"/>
            <a:ext cx="2973878" cy="1982585"/>
          </a:xfrm>
          <a:prstGeom prst="rect">
            <a:avLst/>
          </a:prstGeom>
        </p:spPr>
      </p:pic>
      <p:pic>
        <p:nvPicPr>
          <p:cNvPr id="22" name="図 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49139" y="161922"/>
            <a:ext cx="2973878" cy="1982585"/>
          </a:xfrm>
          <a:prstGeom prst="rect">
            <a:avLst/>
          </a:prstGeom>
        </p:spPr>
      </p:pic>
      <p:pic>
        <p:nvPicPr>
          <p:cNvPr id="23" name="図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2647" y="4546208"/>
            <a:ext cx="2973878" cy="1982585"/>
          </a:xfrm>
          <a:prstGeom prst="rect">
            <a:avLst/>
          </a:prstGeom>
        </p:spPr>
      </p:pic>
      <p:pic>
        <p:nvPicPr>
          <p:cNvPr id="27" name="図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43324" y="4536884"/>
            <a:ext cx="2988000" cy="1994490"/>
          </a:xfrm>
          <a:prstGeom prst="rect">
            <a:avLst/>
          </a:prstGeom>
        </p:spPr>
      </p:pic>
      <p:pic>
        <p:nvPicPr>
          <p:cNvPr id="30" name="図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5140" y="2366255"/>
            <a:ext cx="2971385" cy="1980092"/>
          </a:xfrm>
          <a:prstGeom prst="rect">
            <a:avLst/>
          </a:prstGeom>
        </p:spPr>
      </p:pic>
      <p:pic>
        <p:nvPicPr>
          <p:cNvPr id="31" name="図 3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07231" y="175359"/>
            <a:ext cx="2971385" cy="1980092"/>
          </a:xfrm>
          <a:prstGeom prst="rect">
            <a:avLst/>
          </a:prstGeom>
        </p:spPr>
      </p:pic>
      <p:pic>
        <p:nvPicPr>
          <p:cNvPr id="26" name="図 25">
            <a:extLst>
              <a:ext uri="{FF2B5EF4-FFF2-40B4-BE49-F238E27FC236}">
                <a16:creationId xmlns:a16="http://schemas.microsoft.com/office/drawing/2014/main" id="{941150FF-79E2-423E-92E6-7D67452BCD6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6552000" y="6660000"/>
            <a:ext cx="778072" cy="160852"/>
          </a:xfrm>
          <a:prstGeom prst="rect">
            <a:avLst/>
          </a:prstGeom>
        </p:spPr>
      </p:pic>
      <p:pic>
        <p:nvPicPr>
          <p:cNvPr id="2" name="図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08124" y="2366255"/>
            <a:ext cx="2971385" cy="1980092"/>
          </a:xfrm>
          <a:prstGeom prst="rect">
            <a:avLst/>
          </a:prstGeom>
        </p:spPr>
      </p:pic>
      <p:sp>
        <p:nvSpPr>
          <p:cNvPr id="14" name="テキスト ボックス 13"/>
          <p:cNvSpPr txBox="1">
            <a:spLocks noChangeAspect="1"/>
          </p:cNvSpPr>
          <p:nvPr/>
        </p:nvSpPr>
        <p:spPr>
          <a:xfrm rot="20626252">
            <a:off x="7265209" y="6471740"/>
            <a:ext cx="342811" cy="338554"/>
          </a:xfrm>
          <a:prstGeom prst="rect">
            <a:avLst/>
          </a:prstGeom>
          <a:noFill/>
        </p:spPr>
        <p:txBody>
          <a:bodyPr wrap="square" rtlCol="0">
            <a:spAutoFit/>
          </a:bodyPr>
          <a:lstStyle/>
          <a:p>
            <a:r>
              <a:rPr kumimoji="1" lang="ja-JP" altLang="en-US" sz="1600" b="1" dirty="0">
                <a:solidFill>
                  <a:srgbClr val="FFC000"/>
                </a:solidFill>
                <a:latin typeface="HGPｺﾞｼｯｸM" panose="020B0600000000000000" pitchFamily="50" charset="-128"/>
                <a:ea typeface="HGPｺﾞｼｯｸM" panose="020B0600000000000000" pitchFamily="50" charset="-128"/>
              </a:rPr>
              <a:t>♪</a:t>
            </a:r>
          </a:p>
        </p:txBody>
      </p:sp>
    </p:spTree>
    <p:extLst>
      <p:ext uri="{BB962C8B-B14F-4D97-AF65-F5344CB8AC3E}">
        <p14:creationId xmlns:p14="http://schemas.microsoft.com/office/powerpoint/2010/main" val="36354029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4957" y="2426153"/>
            <a:ext cx="2970000" cy="1980000"/>
          </a:xfrm>
          <a:prstGeom prst="rect">
            <a:avLst/>
          </a:prstGeom>
        </p:spPr>
      </p:pic>
      <p:pic>
        <p:nvPicPr>
          <p:cNvPr id="11" name="図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7329" y="292272"/>
            <a:ext cx="2970000" cy="1980000"/>
          </a:xfrm>
          <a:prstGeom prst="rect">
            <a:avLst/>
          </a:prstGeom>
        </p:spPr>
      </p:pic>
      <p:pic>
        <p:nvPicPr>
          <p:cNvPr id="14" name="図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49339" y="4560034"/>
            <a:ext cx="2968506" cy="1980000"/>
          </a:xfrm>
          <a:prstGeom prst="rect">
            <a:avLst/>
          </a:prstGeom>
        </p:spPr>
      </p:pic>
      <p:pic>
        <p:nvPicPr>
          <p:cNvPr id="17" name="図 1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0742" y="2426153"/>
            <a:ext cx="2968507" cy="1980000"/>
          </a:xfrm>
          <a:prstGeom prst="rect">
            <a:avLst/>
          </a:prstGeom>
        </p:spPr>
      </p:pic>
      <p:pic>
        <p:nvPicPr>
          <p:cNvPr id="18" name="図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933" y="2426153"/>
            <a:ext cx="2968506" cy="1980000"/>
          </a:xfrm>
          <a:prstGeom prst="rect">
            <a:avLst/>
          </a:prstGeom>
        </p:spPr>
      </p:pic>
      <p:pic>
        <p:nvPicPr>
          <p:cNvPr id="19" name="図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23001" y="292272"/>
            <a:ext cx="2968716" cy="1980000"/>
          </a:xfrm>
          <a:prstGeom prst="rect">
            <a:avLst/>
          </a:prstGeom>
        </p:spPr>
      </p:pic>
      <p:pic>
        <p:nvPicPr>
          <p:cNvPr id="24" name="図 2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7933" y="4560034"/>
            <a:ext cx="1320000" cy="1980000"/>
          </a:xfrm>
          <a:prstGeom prst="rect">
            <a:avLst/>
          </a:prstGeom>
        </p:spPr>
      </p:pic>
      <p:pic>
        <p:nvPicPr>
          <p:cNvPr id="25" name="図 2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324957" y="292272"/>
            <a:ext cx="1320000" cy="1980000"/>
          </a:xfrm>
          <a:prstGeom prst="rect">
            <a:avLst/>
          </a:prstGeom>
        </p:spPr>
      </p:pic>
      <p:pic>
        <p:nvPicPr>
          <p:cNvPr id="28" name="図 2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126442" y="4560034"/>
            <a:ext cx="2970000" cy="1980000"/>
          </a:xfrm>
          <a:prstGeom prst="rect">
            <a:avLst/>
          </a:prstGeom>
        </p:spPr>
      </p:pic>
      <p:pic>
        <p:nvPicPr>
          <p:cNvPr id="2" name="図 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7389" y="292272"/>
            <a:ext cx="1320000" cy="1980000"/>
          </a:xfrm>
          <a:prstGeom prst="rect">
            <a:avLst/>
          </a:prstGeom>
        </p:spPr>
      </p:pic>
      <p:pic>
        <p:nvPicPr>
          <p:cNvPr id="6" name="図 5"/>
          <p:cNvPicPr>
            <a:picLocks noChangeAspect="1"/>
          </p:cNvPicPr>
          <p:nvPr/>
        </p:nvPicPr>
        <p:blipFill rotWithShape="1">
          <a:blip r:embed="rId13" cstate="print">
            <a:extLst>
              <a:ext uri="{28A0092B-C50C-407E-A947-70E740481C1C}">
                <a14:useLocalDpi xmlns:a14="http://schemas.microsoft.com/office/drawing/2010/main" val="0"/>
              </a:ext>
            </a:extLst>
          </a:blip>
          <a:srcRect l="30637" r="24899"/>
          <a:stretch/>
        </p:blipFill>
        <p:spPr>
          <a:xfrm>
            <a:off x="8323757" y="4560034"/>
            <a:ext cx="1321200" cy="1982585"/>
          </a:xfrm>
          <a:prstGeom prst="rect">
            <a:avLst/>
          </a:prstGeom>
        </p:spPr>
      </p:pic>
      <p:pic>
        <p:nvPicPr>
          <p:cNvPr id="13" name="図 12">
            <a:extLst>
              <a:ext uri="{FF2B5EF4-FFF2-40B4-BE49-F238E27FC236}">
                <a16:creationId xmlns:a16="http://schemas.microsoft.com/office/drawing/2014/main" id="{9C150B75-9054-4773-8F2F-2259223BB1F8}"/>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flipH="1">
            <a:off x="6804000" y="6660002"/>
            <a:ext cx="778072" cy="160852"/>
          </a:xfrm>
          <a:prstGeom prst="rect">
            <a:avLst/>
          </a:prstGeom>
        </p:spPr>
      </p:pic>
      <p:sp>
        <p:nvSpPr>
          <p:cNvPr id="15" name="テキスト ボックス 14"/>
          <p:cNvSpPr txBox="1">
            <a:spLocks noChangeAspect="1"/>
          </p:cNvSpPr>
          <p:nvPr/>
        </p:nvSpPr>
        <p:spPr>
          <a:xfrm rot="20626252">
            <a:off x="7481572" y="6464454"/>
            <a:ext cx="342811" cy="338554"/>
          </a:xfrm>
          <a:prstGeom prst="rect">
            <a:avLst/>
          </a:prstGeom>
          <a:noFill/>
        </p:spPr>
        <p:txBody>
          <a:bodyPr wrap="square" rtlCol="0">
            <a:spAutoFit/>
          </a:bodyPr>
          <a:lstStyle/>
          <a:p>
            <a:r>
              <a:rPr kumimoji="1" lang="ja-JP" altLang="en-US" sz="1600" b="1" dirty="0">
                <a:solidFill>
                  <a:srgbClr val="FFC000"/>
                </a:solidFill>
                <a:latin typeface="HGPｺﾞｼｯｸM" panose="020B0600000000000000" pitchFamily="50" charset="-128"/>
                <a:ea typeface="HGPｺﾞｼｯｸM" panose="020B0600000000000000" pitchFamily="50" charset="-128"/>
              </a:rPr>
              <a:t>♪</a:t>
            </a:r>
          </a:p>
        </p:txBody>
      </p:sp>
      <p:sp>
        <p:nvSpPr>
          <p:cNvPr id="16" name="テキスト ボックス 15"/>
          <p:cNvSpPr txBox="1">
            <a:spLocks noChangeAspect="1"/>
          </p:cNvSpPr>
          <p:nvPr/>
        </p:nvSpPr>
        <p:spPr>
          <a:xfrm rot="613649">
            <a:off x="7733572" y="6529671"/>
            <a:ext cx="342811" cy="338554"/>
          </a:xfrm>
          <a:prstGeom prst="rect">
            <a:avLst/>
          </a:prstGeom>
          <a:noFill/>
        </p:spPr>
        <p:txBody>
          <a:bodyPr wrap="square" rtlCol="0">
            <a:spAutoFit/>
          </a:bodyPr>
          <a:lstStyle/>
          <a:p>
            <a:r>
              <a:rPr kumimoji="1" lang="ja-JP" altLang="en-US" sz="1600" b="1" dirty="0">
                <a:solidFill>
                  <a:srgbClr val="FF4747"/>
                </a:solidFill>
                <a:latin typeface="HGPｺﾞｼｯｸM" panose="020B0600000000000000" pitchFamily="50" charset="-128"/>
                <a:ea typeface="HGPｺﾞｼｯｸM" panose="020B0600000000000000" pitchFamily="50" charset="-128"/>
              </a:rPr>
              <a:t>♬</a:t>
            </a:r>
          </a:p>
        </p:txBody>
      </p:sp>
    </p:spTree>
    <p:extLst>
      <p:ext uri="{BB962C8B-B14F-4D97-AF65-F5344CB8AC3E}">
        <p14:creationId xmlns:p14="http://schemas.microsoft.com/office/powerpoint/2010/main" val="29933688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A43897E-CBF5-E6F0-3C65-62F98F1A9FE8}"/>
              </a:ext>
            </a:extLst>
          </p:cNvPr>
          <p:cNvSpPr>
            <a:spLocks noGrp="1"/>
          </p:cNvSpPr>
          <p:nvPr>
            <p:ph type="title"/>
          </p:nvPr>
        </p:nvSpPr>
        <p:spPr/>
        <p:txBody>
          <a:bodyPr/>
          <a:lstStyle/>
          <a:p>
            <a:r>
              <a:rPr lang="ja-JP" altLang="en-US" dirty="0"/>
              <a:t>トライアル・サウンディングのその後　－現在の富山城址公園－</a:t>
            </a:r>
          </a:p>
        </p:txBody>
      </p:sp>
      <p:sp>
        <p:nvSpPr>
          <p:cNvPr id="26" name="テキスト ボックス 25">
            <a:extLst>
              <a:ext uri="{FF2B5EF4-FFF2-40B4-BE49-F238E27FC236}">
                <a16:creationId xmlns:a16="http://schemas.microsoft.com/office/drawing/2014/main" id="{6B0CC124-0854-8059-96A0-9FB1AFE17CC8}"/>
              </a:ext>
            </a:extLst>
          </p:cNvPr>
          <p:cNvSpPr txBox="1"/>
          <p:nvPr/>
        </p:nvSpPr>
        <p:spPr>
          <a:xfrm>
            <a:off x="339378" y="810657"/>
            <a:ext cx="9227243" cy="1815882"/>
          </a:xfrm>
          <a:prstGeom prst="rect">
            <a:avLst/>
          </a:prstGeom>
          <a:noFill/>
        </p:spPr>
        <p:txBody>
          <a:bodyPr wrap="square">
            <a:spAutoFit/>
          </a:bodyPr>
          <a:lstStyle/>
          <a:p>
            <a:r>
              <a:rPr lang="en-US" altLang="ja-JP" sz="1600" dirty="0">
                <a:solidFill>
                  <a:schemeClr val="tx1">
                    <a:lumMod val="75000"/>
                    <a:lumOff val="25000"/>
                  </a:schemeClr>
                </a:solidFill>
                <a:latin typeface="BIZ UDPゴシック" panose="020B0400000000000000" pitchFamily="50" charset="-128"/>
                <a:ea typeface="BIZ UDPゴシック" panose="020B0400000000000000" pitchFamily="50" charset="-128"/>
              </a:rPr>
              <a:t>R</a:t>
            </a:r>
            <a:r>
              <a:rPr lang="ja-JP" altLang="en-US" sz="1600" dirty="0">
                <a:solidFill>
                  <a:schemeClr val="tx1">
                    <a:lumMod val="75000"/>
                    <a:lumOff val="25000"/>
                  </a:schemeClr>
                </a:solidFill>
                <a:latin typeface="BIZ UDPゴシック" panose="020B0400000000000000" pitchFamily="50" charset="-128"/>
                <a:ea typeface="BIZ UDPゴシック" panose="020B0400000000000000" pitchFamily="50" charset="-128"/>
              </a:rPr>
              <a:t>２年２月　　富山城址公園への指定管理者制度導入・政策決定</a:t>
            </a:r>
            <a:endParaRPr lang="en-US" altLang="ja-JP" sz="16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tx1">
                    <a:lumMod val="75000"/>
                    <a:lumOff val="25000"/>
                  </a:schemeClr>
                </a:solidFill>
                <a:latin typeface="BIZ UDPゴシック" panose="020B0400000000000000" pitchFamily="50" charset="-128"/>
                <a:ea typeface="BIZ UDPゴシック" panose="020B0400000000000000" pitchFamily="50" charset="-128"/>
              </a:rPr>
              <a:t>Ｒ２年７月　　指定管理者募集開始（富山城址公園・富山市営城址公園駐車場）</a:t>
            </a:r>
            <a:endParaRPr lang="en-US" altLang="ja-JP" sz="16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endParaRPr lang="en-US" altLang="ja-JP" sz="16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endParaRPr lang="en-US" altLang="ja-JP" sz="16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endParaRPr lang="en-US" altLang="ja-JP" sz="16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r>
              <a:rPr lang="en-US" altLang="ja-JP" sz="1600" dirty="0">
                <a:solidFill>
                  <a:schemeClr val="tx1">
                    <a:lumMod val="75000"/>
                    <a:lumOff val="25000"/>
                  </a:schemeClr>
                </a:solidFill>
                <a:latin typeface="BIZ UDPゴシック" panose="020B0400000000000000" pitchFamily="50" charset="-128"/>
                <a:ea typeface="BIZ UDPゴシック" panose="020B0400000000000000" pitchFamily="50" charset="-128"/>
              </a:rPr>
              <a:t>R</a:t>
            </a:r>
            <a:r>
              <a:rPr lang="ja-JP" altLang="en-US" sz="1600" dirty="0">
                <a:solidFill>
                  <a:schemeClr val="tx1">
                    <a:lumMod val="75000"/>
                    <a:lumOff val="25000"/>
                  </a:schemeClr>
                </a:solidFill>
                <a:latin typeface="BIZ UDPゴシック" panose="020B0400000000000000" pitchFamily="50" charset="-128"/>
                <a:ea typeface="BIZ UDPゴシック" panose="020B0400000000000000" pitchFamily="50" charset="-128"/>
              </a:rPr>
              <a:t>２年１０月　事業者選定・・・</a:t>
            </a:r>
            <a:r>
              <a:rPr lang="ja-JP" altLang="en-US" sz="1600" u="sng" dirty="0">
                <a:solidFill>
                  <a:srgbClr val="FF4747"/>
                </a:solidFill>
                <a:latin typeface="BIZ UDPゴシック" panose="020B0400000000000000" pitchFamily="50" charset="-128"/>
                <a:ea typeface="BIZ UDPゴシック" panose="020B0400000000000000" pitchFamily="50" charset="-128"/>
              </a:rPr>
              <a:t>富山城址公園パークマネジメント共同企業体</a:t>
            </a:r>
            <a:endParaRPr lang="en-US" altLang="ja-JP" sz="16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r>
              <a:rPr lang="en-US" altLang="ja-JP" sz="1600" dirty="0">
                <a:solidFill>
                  <a:schemeClr val="tx1">
                    <a:lumMod val="75000"/>
                    <a:lumOff val="25000"/>
                  </a:schemeClr>
                </a:solidFill>
                <a:latin typeface="BIZ UDPゴシック" panose="020B0400000000000000" pitchFamily="50" charset="-128"/>
                <a:ea typeface="BIZ UDPゴシック" panose="020B0400000000000000" pitchFamily="50" charset="-128"/>
              </a:rPr>
              <a:t>R</a:t>
            </a:r>
            <a:r>
              <a:rPr lang="ja-JP" altLang="en-US" sz="1600" dirty="0">
                <a:solidFill>
                  <a:schemeClr val="tx1">
                    <a:lumMod val="75000"/>
                    <a:lumOff val="25000"/>
                  </a:schemeClr>
                </a:solidFill>
                <a:latin typeface="BIZ UDPゴシック" panose="020B0400000000000000" pitchFamily="50" charset="-128"/>
                <a:ea typeface="BIZ UDPゴシック" panose="020B0400000000000000" pitchFamily="50" charset="-128"/>
              </a:rPr>
              <a:t>３年４月　　運営開始</a:t>
            </a:r>
            <a:endParaRPr lang="ja-JP" altLang="en-US" sz="1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13" name="図 12">
            <a:extLst>
              <a:ext uri="{FF2B5EF4-FFF2-40B4-BE49-F238E27FC236}">
                <a16:creationId xmlns:a16="http://schemas.microsoft.com/office/drawing/2014/main" id="{46CD41CA-ECEF-0908-FA54-A7E3CFC8FE7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242374" y="2708026"/>
            <a:ext cx="3709336" cy="2706143"/>
          </a:xfrm>
          <a:prstGeom prst="rect">
            <a:avLst/>
          </a:prstGeom>
        </p:spPr>
      </p:pic>
      <p:pic>
        <p:nvPicPr>
          <p:cNvPr id="15" name="図 14">
            <a:extLst>
              <a:ext uri="{FF2B5EF4-FFF2-40B4-BE49-F238E27FC236}">
                <a16:creationId xmlns:a16="http://schemas.microsoft.com/office/drawing/2014/main" id="{323D2EEA-F560-4B1F-4CEB-1FA50AD3B4E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39936" y="2744411"/>
            <a:ext cx="4089628" cy="2728549"/>
          </a:xfrm>
          <a:prstGeom prst="rect">
            <a:avLst/>
          </a:prstGeom>
        </p:spPr>
      </p:pic>
      <p:sp>
        <p:nvSpPr>
          <p:cNvPr id="17" name="テキスト ボックス 16">
            <a:extLst>
              <a:ext uri="{FF2B5EF4-FFF2-40B4-BE49-F238E27FC236}">
                <a16:creationId xmlns:a16="http://schemas.microsoft.com/office/drawing/2014/main" id="{AE68B711-E017-B4A2-2F04-39FEB6B87833}"/>
              </a:ext>
            </a:extLst>
          </p:cNvPr>
          <p:cNvSpPr txBox="1"/>
          <p:nvPr/>
        </p:nvSpPr>
        <p:spPr>
          <a:xfrm>
            <a:off x="689858" y="1426210"/>
            <a:ext cx="8784973" cy="584775"/>
          </a:xfrm>
          <a:prstGeom prst="rect">
            <a:avLst/>
          </a:prstGeom>
          <a:noFill/>
          <a:ln>
            <a:solidFill>
              <a:schemeClr val="tx1">
                <a:lumMod val="75000"/>
                <a:lumOff val="25000"/>
              </a:schemeClr>
            </a:solidFill>
            <a:prstDash val="dash"/>
          </a:ln>
        </p:spPr>
        <p:txBody>
          <a:bodyPr wrap="square">
            <a:spAutoFit/>
          </a:bodyPr>
          <a:lstStyle/>
          <a:p>
            <a:r>
              <a:rPr lang="ja-JP" altLang="en-US" sz="1600" dirty="0">
                <a:solidFill>
                  <a:schemeClr val="accent5">
                    <a:lumMod val="75000"/>
                  </a:schemeClr>
                </a:solidFill>
                <a:latin typeface="BIZ UDPゴシック" panose="020B0400000000000000" pitchFamily="50" charset="-128"/>
                <a:ea typeface="BIZ UDPゴシック" panose="020B0400000000000000" pitchFamily="50" charset="-128"/>
              </a:rPr>
              <a:t>　 公園の利用者増加に寄与する企画を立案・運営</a:t>
            </a:r>
            <a:r>
              <a:rPr lang="ja-JP" altLang="en-US" sz="1600" dirty="0">
                <a:solidFill>
                  <a:schemeClr val="tx1">
                    <a:lumMod val="75000"/>
                    <a:lumOff val="25000"/>
                  </a:schemeClr>
                </a:solidFill>
                <a:latin typeface="BIZ UDPゴシック" panose="020B0400000000000000" pitchFamily="50" charset="-128"/>
                <a:ea typeface="BIZ UDPゴシック" panose="020B0400000000000000" pitchFamily="50" charset="-128"/>
              </a:rPr>
              <a:t>するほか、</a:t>
            </a:r>
            <a:r>
              <a:rPr lang="ja-JP" altLang="en-US" sz="1600" dirty="0">
                <a:solidFill>
                  <a:schemeClr val="accent5">
                    <a:lumMod val="75000"/>
                  </a:schemeClr>
                </a:solidFill>
                <a:latin typeface="BIZ UDPゴシック" panose="020B0400000000000000" pitchFamily="50" charset="-128"/>
                <a:ea typeface="BIZ UDPゴシック" panose="020B0400000000000000" pitchFamily="50" charset="-128"/>
              </a:rPr>
              <a:t>民間事業者からの提案企画の実施を</a:t>
            </a:r>
            <a:endParaRPr lang="en-US" altLang="ja-JP" sz="1600" dirty="0">
              <a:solidFill>
                <a:schemeClr val="accent5">
                  <a:lumMod val="75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accent5">
                    <a:lumMod val="75000"/>
                  </a:schemeClr>
                </a:solidFill>
                <a:latin typeface="BIZ UDPゴシック" panose="020B0400000000000000" pitchFamily="50" charset="-128"/>
                <a:ea typeface="BIZ UDPゴシック" panose="020B0400000000000000" pitchFamily="50" charset="-128"/>
              </a:rPr>
              <a:t>積極的に支援</a:t>
            </a:r>
            <a:r>
              <a:rPr lang="ja-JP" altLang="en-US" sz="1600" dirty="0">
                <a:solidFill>
                  <a:schemeClr val="tx1">
                    <a:lumMod val="75000"/>
                    <a:lumOff val="25000"/>
                  </a:schemeClr>
                </a:solidFill>
                <a:latin typeface="BIZ UDPゴシック" panose="020B0400000000000000" pitchFamily="50" charset="-128"/>
                <a:ea typeface="BIZ UDPゴシック" panose="020B0400000000000000" pitchFamily="50" charset="-128"/>
              </a:rPr>
              <a:t>することで、まちなかにふさわしい賑わいを創出し、公園利用者数の増加を図ること</a:t>
            </a:r>
          </a:p>
        </p:txBody>
      </p:sp>
      <p:sp>
        <p:nvSpPr>
          <p:cNvPr id="7" name="テキスト ボックス 6">
            <a:extLst>
              <a:ext uri="{FF2B5EF4-FFF2-40B4-BE49-F238E27FC236}">
                <a16:creationId xmlns:a16="http://schemas.microsoft.com/office/drawing/2014/main" id="{E64D95FF-32FE-F325-F507-07159E5280B6}"/>
              </a:ext>
            </a:extLst>
          </p:cNvPr>
          <p:cNvSpPr txBox="1"/>
          <p:nvPr/>
        </p:nvSpPr>
        <p:spPr>
          <a:xfrm>
            <a:off x="783771" y="5590833"/>
            <a:ext cx="8316000" cy="1077218"/>
          </a:xfrm>
          <a:prstGeom prst="rect">
            <a:avLst/>
          </a:prstGeom>
          <a:solidFill>
            <a:srgbClr val="FFFF99"/>
          </a:solidFill>
        </p:spPr>
        <p:txBody>
          <a:bodyPr wrap="square" rtlCol="0">
            <a:spAutoFit/>
          </a:bodyPr>
          <a:lstStyle/>
          <a:p>
            <a:r>
              <a:rPr kumimoji="1" lang="ja-JP" altLang="en-US" sz="1600" dirty="0">
                <a:solidFill>
                  <a:schemeClr val="tx1">
                    <a:lumMod val="75000"/>
                    <a:lumOff val="25000"/>
                  </a:schemeClr>
                </a:solidFill>
                <a:latin typeface="BIZ UDPゴシック" panose="020B0400000000000000" pitchFamily="50" charset="-128"/>
                <a:ea typeface="BIZ UDPゴシック" panose="020B0400000000000000" pitchFamily="50" charset="-128"/>
              </a:rPr>
              <a:t>▲自主事業として、管理事務所（愛称：城址公園パークセンター）　とカフェカーを新設</a:t>
            </a:r>
            <a:endParaRPr kumimoji="1" lang="en-US" altLang="ja-JP" sz="16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tx1">
                    <a:lumMod val="75000"/>
                    <a:lumOff val="25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lumMod val="75000"/>
                    <a:lumOff val="25000"/>
                  </a:schemeClr>
                </a:solidFill>
                <a:latin typeface="BIZ UDPゴシック" panose="020B0400000000000000" pitchFamily="50" charset="-128"/>
                <a:ea typeface="BIZ UDPゴシック" panose="020B0400000000000000" pitchFamily="50" charset="-128"/>
              </a:rPr>
              <a:t>木造ガラス張りの建物を設け、</a:t>
            </a:r>
            <a:r>
              <a:rPr lang="ja-JP" altLang="en-US" sz="1600" dirty="0">
                <a:solidFill>
                  <a:schemeClr val="tx1">
                    <a:lumMod val="75000"/>
                    <a:lumOff val="25000"/>
                  </a:schemeClr>
                </a:solidFill>
                <a:latin typeface="BIZ UDPゴシック" panose="020B0400000000000000" pitchFamily="50" charset="-128"/>
                <a:ea typeface="BIZ UDPゴシック" panose="020B0400000000000000" pitchFamily="50" charset="-128"/>
              </a:rPr>
              <a:t>元々</a:t>
            </a:r>
            <a:r>
              <a:rPr kumimoji="1" lang="ja-JP" altLang="en-US" sz="1600" dirty="0">
                <a:solidFill>
                  <a:schemeClr val="tx1">
                    <a:lumMod val="75000"/>
                    <a:lumOff val="25000"/>
                  </a:schemeClr>
                </a:solidFill>
                <a:latin typeface="BIZ UDPゴシック" panose="020B0400000000000000" pitchFamily="50" charset="-128"/>
                <a:ea typeface="BIZ UDPゴシック" panose="020B0400000000000000" pitchFamily="50" charset="-128"/>
              </a:rPr>
              <a:t>地下にあった管理事務所の機能を地上へ。利用案内の</a:t>
            </a:r>
            <a:endParaRPr kumimoji="1" lang="en-US" altLang="ja-JP" sz="16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r>
              <a:rPr lang="ja-JP" altLang="en-US" sz="1600" dirty="0">
                <a:solidFill>
                  <a:schemeClr val="tx1">
                    <a:lumMod val="75000"/>
                    <a:lumOff val="25000"/>
                  </a:schemeClr>
                </a:solidFill>
                <a:latin typeface="BIZ UDPゴシック" panose="020B0400000000000000" pitchFamily="50" charset="-128"/>
                <a:ea typeface="BIZ UDPゴシック" panose="020B0400000000000000" pitchFamily="50" charset="-128"/>
              </a:rPr>
              <a:t>　 </a:t>
            </a:r>
            <a:r>
              <a:rPr kumimoji="1" lang="ja-JP" altLang="en-US" sz="1600" dirty="0">
                <a:solidFill>
                  <a:schemeClr val="tx1">
                    <a:lumMod val="75000"/>
                    <a:lumOff val="25000"/>
                  </a:schemeClr>
                </a:solidFill>
                <a:latin typeface="BIZ UDPゴシック" panose="020B0400000000000000" pitchFamily="50" charset="-128"/>
                <a:ea typeface="BIZ UDPゴシック" panose="020B0400000000000000" pitchFamily="50" charset="-128"/>
              </a:rPr>
              <a:t>窓口としての役割を担うほか、来園者の様子を把握しやすくし、今後の公園づくりに生か</a:t>
            </a:r>
            <a:r>
              <a:rPr lang="ja-JP" altLang="en-US" sz="1600" dirty="0">
                <a:solidFill>
                  <a:schemeClr val="tx1">
                    <a:lumMod val="75000"/>
                    <a:lumOff val="25000"/>
                  </a:schemeClr>
                </a:solidFill>
                <a:latin typeface="BIZ UDPゴシック" panose="020B0400000000000000" pitchFamily="50" charset="-128"/>
                <a:ea typeface="BIZ UDPゴシック" panose="020B0400000000000000" pitchFamily="50" charset="-128"/>
              </a:rPr>
              <a:t>す</a:t>
            </a:r>
            <a:r>
              <a:rPr lang="en-US" altLang="ja-JP" sz="1600" dirty="0">
                <a:solidFill>
                  <a:schemeClr val="tx1">
                    <a:lumMod val="75000"/>
                    <a:lumOff val="25000"/>
                  </a:schemeClr>
                </a:solidFill>
                <a:latin typeface="BIZ UDPゴシック" panose="020B0400000000000000" pitchFamily="50" charset="-128"/>
                <a:ea typeface="BIZ UDPゴシック" panose="020B0400000000000000" pitchFamily="50" charset="-128"/>
              </a:rPr>
              <a:t>  </a:t>
            </a:r>
          </a:p>
          <a:p>
            <a:r>
              <a:rPr lang="en-US" altLang="ja-JP" sz="1600" dirty="0">
                <a:solidFill>
                  <a:schemeClr val="tx1">
                    <a:lumMod val="75000"/>
                    <a:lumOff val="25000"/>
                  </a:schemeClr>
                </a:solidFill>
                <a:latin typeface="BIZ UDPゴシック" panose="020B0400000000000000" pitchFamily="50" charset="-128"/>
                <a:ea typeface="BIZ UDPゴシック" panose="020B0400000000000000" pitchFamily="50" charset="-128"/>
              </a:rPr>
              <a:t> </a:t>
            </a:r>
            <a:r>
              <a:rPr lang="ja-JP" altLang="en-US" sz="1600" dirty="0">
                <a:solidFill>
                  <a:schemeClr val="tx1">
                    <a:lumMod val="75000"/>
                    <a:lumOff val="25000"/>
                  </a:schemeClr>
                </a:solidFill>
                <a:latin typeface="BIZ UDPゴシック" panose="020B0400000000000000" pitchFamily="50" charset="-128"/>
                <a:ea typeface="BIZ UDPゴシック" panose="020B0400000000000000" pitchFamily="50" charset="-128"/>
              </a:rPr>
              <a:t>・カフェカーは</a:t>
            </a:r>
            <a:r>
              <a:rPr lang="en-US" altLang="ja-JP" sz="1600" dirty="0">
                <a:solidFill>
                  <a:schemeClr val="tx1">
                    <a:lumMod val="75000"/>
                    <a:lumOff val="25000"/>
                  </a:schemeClr>
                </a:solidFill>
                <a:latin typeface="BIZ UDPゴシック" panose="020B0400000000000000" pitchFamily="50" charset="-128"/>
                <a:ea typeface="BIZ UDPゴシック" panose="020B0400000000000000" pitchFamily="50" charset="-128"/>
              </a:rPr>
              <a:t>1960</a:t>
            </a:r>
            <a:r>
              <a:rPr lang="ja-JP" altLang="en-US" sz="1600" dirty="0">
                <a:solidFill>
                  <a:schemeClr val="tx1">
                    <a:lumMod val="75000"/>
                    <a:lumOff val="25000"/>
                  </a:schemeClr>
                </a:solidFill>
                <a:latin typeface="BIZ UDPゴシック" panose="020B0400000000000000" pitchFamily="50" charset="-128"/>
                <a:ea typeface="BIZ UDPゴシック" panose="020B0400000000000000" pitchFamily="50" charset="-128"/>
              </a:rPr>
              <a:t>年代の外車を改造していて、珍しい見た目で来園者の呼び込みを狙う</a:t>
            </a:r>
            <a:endParaRPr kumimoji="1" lang="en-US" altLang="ja-JP" sz="16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3" name="正方形/長方形 2"/>
          <p:cNvSpPr/>
          <p:nvPr/>
        </p:nvSpPr>
        <p:spPr>
          <a:xfrm>
            <a:off x="3402712" y="2287984"/>
            <a:ext cx="3517310" cy="338554"/>
          </a:xfrm>
          <a:prstGeom prst="rect">
            <a:avLst/>
          </a:prstGeom>
        </p:spPr>
        <p:txBody>
          <a:bodyPr wrap="none">
            <a:spAutoFit/>
          </a:bodyPr>
          <a:lstStyle/>
          <a:p>
            <a:r>
              <a:rPr lang="ja-JP" altLang="en-US" sz="1600" dirty="0">
                <a:solidFill>
                  <a:srgbClr val="FF4747"/>
                </a:solidFill>
                <a:latin typeface="BIZ UDPゴシック" panose="020B0400000000000000" pitchFamily="50" charset="-128"/>
                <a:ea typeface="BIZ UDPゴシック" panose="020B0400000000000000" pitchFamily="50" charset="-128"/>
              </a:rPr>
              <a:t>トライアル参加２グループがＪＶで参画</a:t>
            </a:r>
          </a:p>
        </p:txBody>
      </p:sp>
      <p:pic>
        <p:nvPicPr>
          <p:cNvPr id="9" name="図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87267" y="2727978"/>
            <a:ext cx="3660243" cy="2744982"/>
          </a:xfrm>
          <a:prstGeom prst="rect">
            <a:avLst/>
          </a:prstGeom>
        </p:spPr>
      </p:pic>
    </p:spTree>
    <p:extLst>
      <p:ext uri="{BB962C8B-B14F-4D97-AF65-F5344CB8AC3E}">
        <p14:creationId xmlns:p14="http://schemas.microsoft.com/office/powerpoint/2010/main" val="31600381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p:cNvPicPr>
            <a:picLocks noChangeAspect="1"/>
          </p:cNvPicPr>
          <p:nvPr/>
        </p:nvPicPr>
        <p:blipFill rotWithShape="1">
          <a:blip r:embed="rId3">
            <a:extLst>
              <a:ext uri="{28A0092B-C50C-407E-A947-70E740481C1C}">
                <a14:useLocalDpi xmlns:a14="http://schemas.microsoft.com/office/drawing/2010/main" val="0"/>
              </a:ext>
            </a:extLst>
          </a:blip>
          <a:srcRect l="-16397" t="54135" r="66857" b="22494"/>
          <a:stretch/>
        </p:blipFill>
        <p:spPr bwMode="auto">
          <a:xfrm>
            <a:off x="-1946571" y="95507"/>
            <a:ext cx="6617512" cy="4613952"/>
          </a:xfrm>
          <a:prstGeom prst="rect">
            <a:avLst/>
          </a:prstGeom>
          <a:noFill/>
          <a:ln>
            <a:noFill/>
          </a:ln>
        </p:spPr>
      </p:pic>
      <p:grpSp>
        <p:nvGrpSpPr>
          <p:cNvPr id="22" name="グループ化 21"/>
          <p:cNvGrpSpPr/>
          <p:nvPr/>
        </p:nvGrpSpPr>
        <p:grpSpPr>
          <a:xfrm>
            <a:off x="2213912" y="4692920"/>
            <a:ext cx="7692088" cy="2154436"/>
            <a:chOff x="571251" y="3842893"/>
            <a:chExt cx="7024177" cy="2154436"/>
          </a:xfrm>
        </p:grpSpPr>
        <p:sp>
          <p:nvSpPr>
            <p:cNvPr id="23" name="テキスト ボックス 22">
              <a:extLst>
                <a:ext uri="{FF2B5EF4-FFF2-40B4-BE49-F238E27FC236}">
                  <a16:creationId xmlns:a16="http://schemas.microsoft.com/office/drawing/2014/main" id="{28F3C998-8ECE-4083-BDD2-14543E3C13B6}"/>
                </a:ext>
              </a:extLst>
            </p:cNvPr>
            <p:cNvSpPr txBox="1"/>
            <p:nvPr/>
          </p:nvSpPr>
          <p:spPr>
            <a:xfrm>
              <a:off x="571251" y="3842893"/>
              <a:ext cx="2661123" cy="369332"/>
            </a:xfrm>
            <a:prstGeom prst="rect">
              <a:avLst/>
            </a:prstGeom>
            <a:noFill/>
          </p:spPr>
          <p:txBody>
            <a:bodyPr wrap="square">
              <a:spAutoFit/>
            </a:bodyPr>
            <a:lstStyle/>
            <a:p>
              <a:r>
                <a:rPr lang="ja-JP" altLang="en-US" b="1" dirty="0">
                  <a:solidFill>
                    <a:schemeClr val="tx1">
                      <a:lumMod val="75000"/>
                      <a:lumOff val="25000"/>
                    </a:schemeClr>
                  </a:solidFill>
                  <a:latin typeface="BIZ UDPゴシック" panose="020B0400000000000000" pitchFamily="50" charset="-128"/>
                  <a:ea typeface="BIZ UDPゴシック" panose="020B0400000000000000" pitchFamily="50" charset="-128"/>
                </a:rPr>
                <a:t>お問い合わせ</a:t>
              </a:r>
            </a:p>
          </p:txBody>
        </p:sp>
        <p:sp>
          <p:nvSpPr>
            <p:cNvPr id="24" name="テキスト ボックス 23">
              <a:extLst>
                <a:ext uri="{FF2B5EF4-FFF2-40B4-BE49-F238E27FC236}">
                  <a16:creationId xmlns:a16="http://schemas.microsoft.com/office/drawing/2014/main" id="{08CE6C97-4D95-4F9F-A34C-2B4E56605882}"/>
                </a:ext>
              </a:extLst>
            </p:cNvPr>
            <p:cNvSpPr txBox="1"/>
            <p:nvPr/>
          </p:nvSpPr>
          <p:spPr>
            <a:xfrm>
              <a:off x="571251" y="4212225"/>
              <a:ext cx="7024177" cy="1785104"/>
            </a:xfrm>
            <a:prstGeom prst="rect">
              <a:avLst/>
            </a:prstGeom>
            <a:noFill/>
          </p:spPr>
          <p:txBody>
            <a:bodyPr wrap="square">
              <a:spAutoFit/>
            </a:bodyPr>
            <a:lstStyle/>
            <a:p>
              <a:pPr>
                <a:lnSpc>
                  <a:spcPts val="2200"/>
                </a:lnSpc>
              </a:pPr>
              <a:r>
                <a:rPr lang="ja-JP" altLang="en-US" sz="1600" b="1" dirty="0">
                  <a:solidFill>
                    <a:schemeClr val="tx1">
                      <a:lumMod val="75000"/>
                      <a:lumOff val="25000"/>
                    </a:schemeClr>
                  </a:solidFill>
                  <a:latin typeface="BIZ UDPゴシック" panose="020B0400000000000000" pitchFamily="50" charset="-128"/>
                  <a:ea typeface="BIZ UDPゴシック" panose="020B0400000000000000" pitchFamily="50" charset="-128"/>
                </a:rPr>
                <a:t>富山市企画管理部企画調整課長</a:t>
              </a:r>
              <a:endParaRPr lang="en-US" altLang="ja-JP" sz="1600" b="1"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nSpc>
                  <a:spcPts val="2200"/>
                </a:lnSpc>
              </a:pPr>
              <a:r>
                <a:rPr lang="ja-JP" altLang="en-US" sz="1600" b="1" dirty="0">
                  <a:solidFill>
                    <a:schemeClr val="tx1">
                      <a:lumMod val="75000"/>
                      <a:lumOff val="25000"/>
                    </a:schemeClr>
                  </a:solidFill>
                  <a:latin typeface="BIZ UDPゴシック" panose="020B0400000000000000" pitchFamily="50" charset="-128"/>
                  <a:ea typeface="BIZ UDPゴシック" panose="020B0400000000000000" pitchFamily="50" charset="-128"/>
                </a:rPr>
                <a:t>課長　山口　雅之</a:t>
              </a:r>
              <a:endParaRPr lang="en-US" altLang="ja-JP" sz="1600" b="1"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nSpc>
                  <a:spcPts val="2200"/>
                </a:lnSpc>
              </a:pPr>
              <a:r>
                <a:rPr lang="ja-JP" altLang="en-US" sz="1400" b="1" dirty="0">
                  <a:solidFill>
                    <a:schemeClr val="tx1">
                      <a:lumMod val="75000"/>
                      <a:lumOff val="25000"/>
                    </a:schemeClr>
                  </a:solidFill>
                  <a:latin typeface="BIZ UDPゴシック" panose="020B0400000000000000" pitchFamily="50" charset="-128"/>
                  <a:ea typeface="BIZ UDPゴシック" panose="020B0400000000000000" pitchFamily="50" charset="-128"/>
                </a:rPr>
                <a:t>（国土交通省</a:t>
              </a:r>
              <a:r>
                <a:rPr lang="en-US" altLang="ja-JP" sz="1400" b="1" dirty="0">
                  <a:solidFill>
                    <a:schemeClr val="tx1">
                      <a:lumMod val="75000"/>
                      <a:lumOff val="25000"/>
                    </a:schemeClr>
                  </a:solidFill>
                  <a:latin typeface="BIZ UDPゴシック" panose="020B0400000000000000" pitchFamily="50" charset="-128"/>
                  <a:ea typeface="BIZ UDPゴシック" panose="020B0400000000000000" pitchFamily="50" charset="-128"/>
                </a:rPr>
                <a:t>PPP</a:t>
              </a:r>
              <a:r>
                <a:rPr lang="ja-JP" altLang="en-US" sz="1400" b="1" dirty="0">
                  <a:solidFill>
                    <a:schemeClr val="tx1">
                      <a:lumMod val="75000"/>
                      <a:lumOff val="25000"/>
                    </a:schemeClr>
                  </a:solidFill>
                  <a:latin typeface="BIZ UDPゴシック" panose="020B0400000000000000" pitchFamily="50" charset="-128"/>
                  <a:ea typeface="BIZ UDPゴシック" panose="020B0400000000000000" pitchFamily="50" charset="-128"/>
                </a:rPr>
                <a:t>サポーター・内閣府</a:t>
              </a:r>
              <a:r>
                <a:rPr lang="en-US" altLang="ja-JP" sz="1400" b="1" dirty="0">
                  <a:solidFill>
                    <a:schemeClr val="tx1">
                      <a:lumMod val="75000"/>
                      <a:lumOff val="25000"/>
                    </a:schemeClr>
                  </a:solidFill>
                  <a:latin typeface="BIZ UDPゴシック" panose="020B0400000000000000" pitchFamily="50" charset="-128"/>
                  <a:ea typeface="BIZ UDPゴシック" panose="020B0400000000000000" pitchFamily="50" charset="-128"/>
                </a:rPr>
                <a:t>PPP/PFI</a:t>
              </a:r>
              <a:r>
                <a:rPr lang="ja-JP" altLang="en-US" sz="1400" b="1" dirty="0">
                  <a:solidFill>
                    <a:schemeClr val="tx1">
                      <a:lumMod val="75000"/>
                      <a:lumOff val="25000"/>
                    </a:schemeClr>
                  </a:solidFill>
                  <a:latin typeface="BIZ UDPゴシック" panose="020B0400000000000000" pitchFamily="50" charset="-128"/>
                  <a:ea typeface="BIZ UDPゴシック" panose="020B0400000000000000" pitchFamily="50" charset="-128"/>
                </a:rPr>
                <a:t>行政実務専門家</a:t>
              </a:r>
              <a:endParaRPr lang="en-US" altLang="ja-JP" sz="1400" b="1"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nSpc>
                  <a:spcPts val="2200"/>
                </a:lnSpc>
              </a:pPr>
              <a:r>
                <a:rPr lang="ja-JP" altLang="en-US" sz="1400" b="1" dirty="0">
                  <a:solidFill>
                    <a:schemeClr val="tx1">
                      <a:lumMod val="75000"/>
                      <a:lumOff val="25000"/>
                    </a:schemeClr>
                  </a:solidFill>
                  <a:latin typeface="BIZ UDPゴシック" panose="020B0400000000000000" pitchFamily="50" charset="-128"/>
                  <a:ea typeface="BIZ UDPゴシック" panose="020B0400000000000000" pitchFamily="50" charset="-128"/>
                </a:rPr>
                <a:t>・総務省公共施設マネジメントアドバイザー・ふるさと財団公民連携アドバイザー　等）　</a:t>
              </a:r>
              <a:endParaRPr lang="en-US" altLang="ja-JP" sz="1400" b="1"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nSpc>
                  <a:spcPts val="2200"/>
                </a:lnSpc>
              </a:pPr>
              <a:r>
                <a:rPr lang="en-US" altLang="ja-JP" sz="1600" b="1" dirty="0">
                  <a:solidFill>
                    <a:schemeClr val="tx1">
                      <a:lumMod val="75000"/>
                      <a:lumOff val="25000"/>
                    </a:schemeClr>
                  </a:solidFill>
                  <a:latin typeface="BIZ UDPゴシック" panose="020B0400000000000000" pitchFamily="50" charset="-128"/>
                  <a:ea typeface="BIZ UDPゴシック" panose="020B0400000000000000" pitchFamily="50" charset="-128"/>
                </a:rPr>
                <a:t>TEL</a:t>
              </a:r>
              <a:r>
                <a:rPr lang="ja-JP" altLang="en-US" sz="1600" b="1"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en-US" altLang="ja-JP" sz="1600" b="1" dirty="0">
                  <a:solidFill>
                    <a:schemeClr val="tx1">
                      <a:lumMod val="75000"/>
                      <a:lumOff val="25000"/>
                    </a:schemeClr>
                  </a:solidFill>
                  <a:latin typeface="BIZ UDPゴシック" panose="020B0400000000000000" pitchFamily="50" charset="-128"/>
                  <a:ea typeface="BIZ UDPゴシック" panose="020B0400000000000000" pitchFamily="50" charset="-128"/>
                </a:rPr>
                <a:t>076-443-2241</a:t>
              </a:r>
              <a:r>
                <a:rPr lang="ja-JP" altLang="en-US" sz="1600" b="1" dirty="0">
                  <a:solidFill>
                    <a:schemeClr val="tx1">
                      <a:lumMod val="75000"/>
                      <a:lumOff val="25000"/>
                    </a:schemeClr>
                  </a:solidFill>
                  <a:latin typeface="BIZ UDPゴシック" panose="020B0400000000000000" pitchFamily="50" charset="-128"/>
                  <a:ea typeface="BIZ UDPゴシック" panose="020B0400000000000000" pitchFamily="50" charset="-128"/>
                </a:rPr>
                <a:t>　</a:t>
              </a:r>
              <a:endParaRPr lang="en-US" altLang="ja-JP" sz="1600" b="1"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nSpc>
                  <a:spcPts val="2200"/>
                </a:lnSpc>
              </a:pPr>
              <a:r>
                <a:rPr lang="en-US" altLang="ja-JP" sz="1600" b="1" dirty="0">
                  <a:solidFill>
                    <a:schemeClr val="tx1">
                      <a:lumMod val="75000"/>
                      <a:lumOff val="25000"/>
                    </a:schemeClr>
                  </a:solidFill>
                  <a:latin typeface="BIZ UDPゴシック" panose="020B0400000000000000" pitchFamily="50" charset="-128"/>
                  <a:ea typeface="BIZ UDPゴシック" panose="020B0400000000000000" pitchFamily="50" charset="-128"/>
                </a:rPr>
                <a:t>E-mail</a:t>
              </a:r>
              <a:r>
                <a:rPr lang="ja-JP" altLang="en-US" sz="1600" b="1" dirty="0">
                  <a:solidFill>
                    <a:schemeClr val="tx1">
                      <a:lumMod val="75000"/>
                      <a:lumOff val="25000"/>
                    </a:schemeClr>
                  </a:solidFill>
                  <a:latin typeface="BIZ UDPゴシック" panose="020B0400000000000000" pitchFamily="50" charset="-128"/>
                  <a:ea typeface="BIZ UDPゴシック" panose="020B0400000000000000" pitchFamily="50" charset="-128"/>
                </a:rPr>
                <a:t>：</a:t>
              </a:r>
              <a:r>
                <a:rPr lang="en-US" altLang="ja-JP" sz="1600" b="1" dirty="0">
                  <a:solidFill>
                    <a:schemeClr val="tx1">
                      <a:lumMod val="75000"/>
                      <a:lumOff val="25000"/>
                    </a:schemeClr>
                  </a:solidFill>
                  <a:latin typeface="BIZ UDPゴシック" panose="020B0400000000000000" pitchFamily="50" charset="-128"/>
                  <a:ea typeface="BIZ UDPゴシック" panose="020B0400000000000000" pitchFamily="50" charset="-128"/>
                </a:rPr>
                <a:t>yamaguchi.masayuki@city.toyama.lg.jp</a:t>
              </a:r>
            </a:p>
          </p:txBody>
        </p:sp>
      </p:grpSp>
      <p:sp>
        <p:nvSpPr>
          <p:cNvPr id="5" name="角丸四角形 4"/>
          <p:cNvSpPr/>
          <p:nvPr/>
        </p:nvSpPr>
        <p:spPr>
          <a:xfrm>
            <a:off x="4876799" y="708990"/>
            <a:ext cx="4817036" cy="3830919"/>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kumimoji="1" lang="ja-JP" altLang="en-US" sz="2400" dirty="0">
                <a:solidFill>
                  <a:schemeClr val="tx1">
                    <a:lumMod val="65000"/>
                    <a:lumOff val="35000"/>
                  </a:schemeClr>
                </a:solidFill>
                <a:latin typeface="BIZ UDPゴシック" panose="020B0400000000000000" pitchFamily="50" charset="-128"/>
                <a:ea typeface="BIZ UDPゴシック" panose="020B0400000000000000" pitchFamily="50" charset="-128"/>
              </a:rPr>
              <a:t>もう、問題は先送りできません。４０年後の将来市民に負担を残さないためにも、今から、</a:t>
            </a:r>
            <a:r>
              <a:rPr kumimoji="1" lang="en-US" altLang="ja-JP" sz="2400" dirty="0">
                <a:solidFill>
                  <a:schemeClr val="tx1">
                    <a:lumMod val="65000"/>
                    <a:lumOff val="35000"/>
                  </a:schemeClr>
                </a:solidFill>
                <a:latin typeface="BIZ UDPゴシック" panose="020B0400000000000000" pitchFamily="50" charset="-128"/>
                <a:ea typeface="BIZ UDPゴシック" panose="020B0400000000000000" pitchFamily="50" charset="-128"/>
              </a:rPr>
              <a:t>PPP/PFI</a:t>
            </a:r>
            <a:r>
              <a:rPr kumimoji="1" lang="ja-JP" altLang="en-US" sz="2400" dirty="0">
                <a:solidFill>
                  <a:schemeClr val="tx1">
                    <a:lumMod val="65000"/>
                    <a:lumOff val="35000"/>
                  </a:schemeClr>
                </a:solidFill>
                <a:latin typeface="BIZ UDPゴシック" panose="020B0400000000000000" pitchFamily="50" charset="-128"/>
                <a:ea typeface="BIZ UDPゴシック" panose="020B0400000000000000" pitchFamily="50" charset="-128"/>
              </a:rPr>
              <a:t>を活用した新たなまちづくりについて考えてみませんか。</a:t>
            </a:r>
          </a:p>
        </p:txBody>
      </p:sp>
      <p:sp>
        <p:nvSpPr>
          <p:cNvPr id="25" name="コンテンツ プレースホルダー 1"/>
          <p:cNvSpPr>
            <a:spLocks noGrp="1"/>
          </p:cNvSpPr>
          <p:nvPr>
            <p:ph idx="1"/>
          </p:nvPr>
        </p:nvSpPr>
        <p:spPr>
          <a:xfrm>
            <a:off x="4876799" y="236743"/>
            <a:ext cx="3006165" cy="432047"/>
          </a:xfrm>
        </p:spPr>
        <p:txBody>
          <a:bodyPr>
            <a:noAutofit/>
          </a:bodyPr>
          <a:lstStyle/>
          <a:p>
            <a:pPr marL="0" indent="0">
              <a:buNone/>
            </a:pPr>
            <a:r>
              <a:rPr lang="ja-JP" altLang="en-US" sz="2400" b="1" dirty="0">
                <a:latin typeface="BIZ UDPゴシック" panose="020B0400000000000000" pitchFamily="50" charset="-128"/>
                <a:ea typeface="BIZ UDPゴシック" panose="020B0400000000000000" pitchFamily="50" charset="-128"/>
              </a:rPr>
              <a:t>おわりに・・・</a:t>
            </a:r>
            <a:endParaRPr lang="en-US" altLang="ja-JP" sz="2400" dirty="0">
              <a:latin typeface="BIZ UDPゴシック" panose="020B0400000000000000" pitchFamily="50" charset="-128"/>
              <a:ea typeface="BIZ UDPゴシック" panose="020B0400000000000000" pitchFamily="50" charset="-128"/>
            </a:endParaRPr>
          </a:p>
        </p:txBody>
      </p:sp>
      <p:sp>
        <p:nvSpPr>
          <p:cNvPr id="26" name="コンテンツ プレースホルダー 1"/>
          <p:cNvSpPr txBox="1">
            <a:spLocks/>
          </p:cNvSpPr>
          <p:nvPr/>
        </p:nvSpPr>
        <p:spPr>
          <a:xfrm>
            <a:off x="264623" y="4646744"/>
            <a:ext cx="3006165" cy="432047"/>
          </a:xfrm>
          <a:prstGeom prst="rect">
            <a:avLst/>
          </a:prstGeom>
        </p:spPr>
        <p:txBody>
          <a:bodyPr vert="horz" lIns="91440" tIns="45720" rIns="91440" bIns="45720" rtlCol="0">
            <a:noAutofit/>
          </a:bodyPr>
          <a:lst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a:lstStyle>
          <a:p>
            <a:pPr marL="0" indent="0">
              <a:buFont typeface="Arial" panose="020B0604020202020204" pitchFamily="34" charset="0"/>
              <a:buNone/>
            </a:pPr>
            <a:r>
              <a:rPr lang="ja-JP" altLang="en-US" sz="2400" b="1" dirty="0">
                <a:latin typeface="BIZ UDPゴシック" panose="020B0400000000000000" pitchFamily="50" charset="-128"/>
                <a:ea typeface="BIZ UDPゴシック" panose="020B0400000000000000" pitchFamily="50" charset="-128"/>
              </a:rPr>
              <a:t>お気軽に・・・</a:t>
            </a:r>
            <a:endParaRPr lang="en-US" altLang="ja-JP" sz="2400" dirty="0">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33578067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A1738D70-AAD2-4068-AC5E-21A3FB255A97}"/>
              </a:ext>
            </a:extLst>
          </p:cNvPr>
          <p:cNvSpPr>
            <a:spLocks noGrp="1"/>
          </p:cNvSpPr>
          <p:nvPr>
            <p:ph type="title"/>
          </p:nvPr>
        </p:nvSpPr>
        <p:spPr/>
        <p:txBody>
          <a:bodyPr/>
          <a:lstStyle/>
          <a:p>
            <a:endParaRPr kumimoji="1" lang="ja-JP" altLang="en-US" dirty="0">
              <a:solidFill>
                <a:schemeClr val="tx1">
                  <a:lumMod val="75000"/>
                  <a:lumOff val="25000"/>
                </a:schemeClr>
              </a:solidFill>
            </a:endParaRPr>
          </a:p>
        </p:txBody>
      </p:sp>
      <p:sp>
        <p:nvSpPr>
          <p:cNvPr id="2" name="テキスト ボックス 1">
            <a:extLst>
              <a:ext uri="{FF2B5EF4-FFF2-40B4-BE49-F238E27FC236}">
                <a16:creationId xmlns:a16="http://schemas.microsoft.com/office/drawing/2014/main" id="{757D8F4D-1D1A-455A-9213-098E45D4E4D6}"/>
              </a:ext>
            </a:extLst>
          </p:cNvPr>
          <p:cNvSpPr txBox="1"/>
          <p:nvPr/>
        </p:nvSpPr>
        <p:spPr>
          <a:xfrm>
            <a:off x="135775" y="1518887"/>
            <a:ext cx="9601200" cy="3139321"/>
          </a:xfrm>
          <a:prstGeom prst="rect">
            <a:avLst/>
          </a:prstGeom>
          <a:noFill/>
        </p:spPr>
        <p:txBody>
          <a:bodyPr wrap="square" rtlCol="0">
            <a:spAutoFit/>
          </a:bodyPr>
          <a:lstStyle/>
          <a:p>
            <a:pPr algn="ctr">
              <a:lnSpc>
                <a:spcPct val="150000"/>
              </a:lnSpc>
            </a:pPr>
            <a:r>
              <a:rPr lang="ja-JP" altLang="en-US" sz="4400" dirty="0">
                <a:solidFill>
                  <a:schemeClr val="tx1">
                    <a:lumMod val="75000"/>
                    <a:lumOff val="25000"/>
                  </a:schemeClr>
                </a:solidFill>
                <a:latin typeface="HGPｺﾞｼｯｸM" panose="020B0600000000000000" pitchFamily="50" charset="-128"/>
                <a:ea typeface="HGPｺﾞｼｯｸM" panose="020B0600000000000000" pitchFamily="50" charset="-128"/>
              </a:rPr>
              <a:t>付録</a:t>
            </a:r>
            <a:endParaRPr lang="en-US" altLang="ja-JP" sz="44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lnSpc>
                <a:spcPct val="150000"/>
              </a:lnSpc>
            </a:pPr>
            <a:r>
              <a:rPr lang="ja-JP" altLang="en-US" sz="4400" dirty="0">
                <a:solidFill>
                  <a:schemeClr val="tx1">
                    <a:lumMod val="75000"/>
                    <a:lumOff val="25000"/>
                  </a:schemeClr>
                </a:solidFill>
                <a:latin typeface="HGPｺﾞｼｯｸM" panose="020B0600000000000000" pitchFamily="50" charset="-128"/>
                <a:ea typeface="HGPｺﾞｼｯｸM" panose="020B0600000000000000" pitchFamily="50" charset="-128"/>
              </a:rPr>
              <a:t>富山市のこれまでの</a:t>
            </a:r>
            <a:endParaRPr lang="en-US" altLang="ja-JP" sz="44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lnSpc>
                <a:spcPct val="150000"/>
              </a:lnSpc>
            </a:pPr>
            <a:r>
              <a:rPr lang="en-US" altLang="ja-JP" sz="4400" dirty="0">
                <a:solidFill>
                  <a:schemeClr val="tx1">
                    <a:lumMod val="75000"/>
                    <a:lumOff val="25000"/>
                  </a:schemeClr>
                </a:solidFill>
                <a:latin typeface="HGPｺﾞｼｯｸM" panose="020B0600000000000000" pitchFamily="50" charset="-128"/>
                <a:ea typeface="HGPｺﾞｼｯｸM" panose="020B0600000000000000" pitchFamily="50" charset="-128"/>
              </a:rPr>
              <a:t>PPP/PFI</a:t>
            </a:r>
            <a:r>
              <a:rPr lang="ja-JP" altLang="en-US" sz="4400" dirty="0">
                <a:solidFill>
                  <a:schemeClr val="tx1">
                    <a:lumMod val="75000"/>
                    <a:lumOff val="25000"/>
                  </a:schemeClr>
                </a:solidFill>
                <a:latin typeface="HGPｺﾞｼｯｸM" panose="020B0600000000000000" pitchFamily="50" charset="-128"/>
                <a:ea typeface="HGPｺﾞｼｯｸM" panose="020B0600000000000000" pitchFamily="50" charset="-128"/>
              </a:rPr>
              <a:t>事業の取り組み</a:t>
            </a:r>
            <a:endParaRPr lang="ja-JP" altLang="en-US" sz="28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12872553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zh-TW" altLang="en-US" sz="2800" dirty="0">
                <a:cs typeface="Meiryo UI" panose="020B0604030504040204" pitchFamily="50" charset="-128"/>
              </a:rPr>
              <a:t>本庁舎北側公有地活用</a:t>
            </a:r>
            <a:r>
              <a:rPr lang="ja-JP" altLang="en-US" sz="2800" dirty="0">
                <a:cs typeface="Meiryo UI" panose="020B0604030504040204" pitchFamily="50" charset="-128"/>
              </a:rPr>
              <a:t>事業</a:t>
            </a:r>
            <a:endParaRPr kumimoji="1" lang="ja-JP" altLang="en-US" dirty="0"/>
          </a:p>
        </p:txBody>
      </p:sp>
      <p:graphicFrame>
        <p:nvGraphicFramePr>
          <p:cNvPr id="4" name="表 3"/>
          <p:cNvGraphicFramePr>
            <a:graphicFrameLocks noGrp="1"/>
          </p:cNvGraphicFramePr>
          <p:nvPr/>
        </p:nvGraphicFramePr>
        <p:xfrm>
          <a:off x="3602249" y="5430093"/>
          <a:ext cx="6120000" cy="1036347"/>
        </p:xfrm>
        <a:graphic>
          <a:graphicData uri="http://schemas.openxmlformats.org/drawingml/2006/table">
            <a:tbl>
              <a:tblPr firstRow="1" bandRow="1">
                <a:tableStyleId>{00A15C55-8517-42AA-B614-E9B94910E393}</a:tableStyleId>
              </a:tblPr>
              <a:tblGrid>
                <a:gridCol w="1188000">
                  <a:extLst>
                    <a:ext uri="{9D8B030D-6E8A-4147-A177-3AD203B41FA5}">
                      <a16:colId xmlns:a16="http://schemas.microsoft.com/office/drawing/2014/main" val="20000"/>
                    </a:ext>
                  </a:extLst>
                </a:gridCol>
                <a:gridCol w="1188000">
                  <a:extLst>
                    <a:ext uri="{9D8B030D-6E8A-4147-A177-3AD203B41FA5}">
                      <a16:colId xmlns:a16="http://schemas.microsoft.com/office/drawing/2014/main" val="20001"/>
                    </a:ext>
                  </a:extLst>
                </a:gridCol>
                <a:gridCol w="936000">
                  <a:extLst>
                    <a:ext uri="{9D8B030D-6E8A-4147-A177-3AD203B41FA5}">
                      <a16:colId xmlns:a16="http://schemas.microsoft.com/office/drawing/2014/main" val="20002"/>
                    </a:ext>
                  </a:extLst>
                </a:gridCol>
                <a:gridCol w="936000">
                  <a:extLst>
                    <a:ext uri="{9D8B030D-6E8A-4147-A177-3AD203B41FA5}">
                      <a16:colId xmlns:a16="http://schemas.microsoft.com/office/drawing/2014/main" val="20003"/>
                    </a:ext>
                  </a:extLst>
                </a:gridCol>
                <a:gridCol w="936000">
                  <a:extLst>
                    <a:ext uri="{9D8B030D-6E8A-4147-A177-3AD203B41FA5}">
                      <a16:colId xmlns:a16="http://schemas.microsoft.com/office/drawing/2014/main" val="20004"/>
                    </a:ext>
                  </a:extLst>
                </a:gridCol>
                <a:gridCol w="936000">
                  <a:extLst>
                    <a:ext uri="{9D8B030D-6E8A-4147-A177-3AD203B41FA5}">
                      <a16:colId xmlns:a16="http://schemas.microsoft.com/office/drawing/2014/main" val="20005"/>
                    </a:ext>
                  </a:extLst>
                </a:gridCol>
              </a:tblGrid>
              <a:tr h="342314">
                <a:tc>
                  <a:txBody>
                    <a:bodyPr/>
                    <a:lstStyle/>
                    <a:p>
                      <a:pPr algn="ctr"/>
                      <a:r>
                        <a:rPr kumimoji="1" lang="en-US" altLang="ja-JP" sz="1300" b="0" dirty="0">
                          <a:solidFill>
                            <a:schemeClr val="tx1">
                              <a:lumMod val="75000"/>
                              <a:lumOff val="25000"/>
                            </a:schemeClr>
                          </a:solidFill>
                          <a:latin typeface="HGPｺﾞｼｯｸM" panose="020B0600000000000000" pitchFamily="50" charset="-128"/>
                          <a:ea typeface="HGPｺﾞｼｯｸM" panose="020B0600000000000000" pitchFamily="50" charset="-128"/>
                        </a:rPr>
                        <a:t>2017.6</a:t>
                      </a:r>
                      <a:r>
                        <a:rPr kumimoji="1" lang="ja-JP" altLang="en-US" sz="1300" b="0" dirty="0">
                          <a:solidFill>
                            <a:schemeClr val="tx1">
                              <a:lumMod val="75000"/>
                              <a:lumOff val="25000"/>
                            </a:schemeClr>
                          </a:solidFill>
                          <a:latin typeface="HGPｺﾞｼｯｸM" panose="020B0600000000000000" pitchFamily="50" charset="-128"/>
                          <a:ea typeface="HGPｺﾞｼｯｸM" panose="020B0600000000000000" pitchFamily="50" charset="-128"/>
                        </a:rPr>
                        <a:t>月</a:t>
                      </a:r>
                    </a:p>
                  </a:txBody>
                  <a:tcPr marL="33231" marR="33231" marT="42203" marB="42203" anchor="ctr">
                    <a:solidFill>
                      <a:srgbClr val="FFC000"/>
                    </a:solidFill>
                  </a:tcPr>
                </a:tc>
                <a:tc>
                  <a:txBody>
                    <a:bodyPr/>
                    <a:lstStyle/>
                    <a:p>
                      <a:pPr algn="ctr"/>
                      <a:r>
                        <a:rPr kumimoji="1" lang="en-US" altLang="ja-JP" sz="1300" b="0" dirty="0">
                          <a:solidFill>
                            <a:schemeClr val="tx1">
                              <a:lumMod val="75000"/>
                              <a:lumOff val="25000"/>
                            </a:schemeClr>
                          </a:solidFill>
                          <a:latin typeface="HGPｺﾞｼｯｸM" panose="020B0600000000000000" pitchFamily="50" charset="-128"/>
                          <a:ea typeface="HGPｺﾞｼｯｸM" panose="020B0600000000000000" pitchFamily="50" charset="-128"/>
                        </a:rPr>
                        <a:t>2019.8</a:t>
                      </a:r>
                      <a:r>
                        <a:rPr kumimoji="1" lang="ja-JP" altLang="en-US" sz="1300" b="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en-US" altLang="ja-JP" sz="1300" b="0" dirty="0">
                          <a:solidFill>
                            <a:schemeClr val="tx1">
                              <a:lumMod val="75000"/>
                              <a:lumOff val="25000"/>
                            </a:schemeClr>
                          </a:solidFill>
                          <a:latin typeface="HGPｺﾞｼｯｸM" panose="020B0600000000000000" pitchFamily="50" charset="-128"/>
                          <a:ea typeface="HGPｺﾞｼｯｸM" panose="020B0600000000000000" pitchFamily="50" charset="-128"/>
                        </a:rPr>
                        <a:t>9</a:t>
                      </a:r>
                      <a:r>
                        <a:rPr kumimoji="1" lang="ja-JP" altLang="en-US" sz="1300" b="0" dirty="0">
                          <a:solidFill>
                            <a:schemeClr val="tx1">
                              <a:lumMod val="75000"/>
                              <a:lumOff val="25000"/>
                            </a:schemeClr>
                          </a:solidFill>
                          <a:latin typeface="HGPｺﾞｼｯｸM" panose="020B0600000000000000" pitchFamily="50" charset="-128"/>
                          <a:ea typeface="HGPｺﾞｼｯｸM" panose="020B0600000000000000" pitchFamily="50" charset="-128"/>
                        </a:rPr>
                        <a:t>月</a:t>
                      </a:r>
                    </a:p>
                  </a:txBody>
                  <a:tcPr marL="33231" marR="33231" marT="42203" marB="42203" anchor="ctr">
                    <a:solidFill>
                      <a:srgbClr val="FFC000"/>
                    </a:solidFill>
                  </a:tcPr>
                </a:tc>
                <a:tc>
                  <a:txBody>
                    <a:bodyPr/>
                    <a:lstStyle/>
                    <a:p>
                      <a:pPr algn="ctr"/>
                      <a:r>
                        <a:rPr kumimoji="1" lang="en-US" altLang="ja-JP" sz="1300" b="0" dirty="0">
                          <a:solidFill>
                            <a:schemeClr val="tx1">
                              <a:lumMod val="75000"/>
                              <a:lumOff val="25000"/>
                            </a:schemeClr>
                          </a:solidFill>
                          <a:latin typeface="HGPｺﾞｼｯｸM" panose="020B0600000000000000" pitchFamily="50" charset="-128"/>
                          <a:ea typeface="HGPｺﾞｼｯｸM" panose="020B0600000000000000" pitchFamily="50" charset="-128"/>
                        </a:rPr>
                        <a:t>2018.3</a:t>
                      </a:r>
                      <a:r>
                        <a:rPr kumimoji="1" lang="ja-JP" altLang="en-US" sz="1300" b="0" dirty="0">
                          <a:solidFill>
                            <a:schemeClr val="tx1">
                              <a:lumMod val="75000"/>
                              <a:lumOff val="25000"/>
                            </a:schemeClr>
                          </a:solidFill>
                          <a:latin typeface="HGPｺﾞｼｯｸM" panose="020B0600000000000000" pitchFamily="50" charset="-128"/>
                          <a:ea typeface="HGPｺﾞｼｯｸM" panose="020B0600000000000000" pitchFamily="50" charset="-128"/>
                        </a:rPr>
                        <a:t>月</a:t>
                      </a:r>
                    </a:p>
                  </a:txBody>
                  <a:tcPr marL="33231" marR="33231" marT="42203" marB="42203" anchor="ctr">
                    <a:solidFill>
                      <a:srgbClr val="FFC000"/>
                    </a:solidFill>
                  </a:tcPr>
                </a:tc>
                <a:tc>
                  <a:txBody>
                    <a:bodyPr/>
                    <a:lstStyle/>
                    <a:p>
                      <a:pPr algn="ctr"/>
                      <a:r>
                        <a:rPr kumimoji="1" lang="en-US" altLang="ja-JP" sz="1300" b="0" dirty="0">
                          <a:solidFill>
                            <a:schemeClr val="tx1">
                              <a:lumMod val="75000"/>
                              <a:lumOff val="25000"/>
                            </a:schemeClr>
                          </a:solidFill>
                          <a:latin typeface="HGPｺﾞｼｯｸM" panose="020B0600000000000000" pitchFamily="50" charset="-128"/>
                          <a:ea typeface="HGPｺﾞｼｯｸM" panose="020B0600000000000000" pitchFamily="50" charset="-128"/>
                        </a:rPr>
                        <a:t>2018.10</a:t>
                      </a:r>
                      <a:r>
                        <a:rPr kumimoji="1" lang="ja-JP" altLang="en-US" sz="1300" b="0" dirty="0">
                          <a:solidFill>
                            <a:schemeClr val="tx1">
                              <a:lumMod val="75000"/>
                              <a:lumOff val="25000"/>
                            </a:schemeClr>
                          </a:solidFill>
                          <a:latin typeface="HGPｺﾞｼｯｸM" panose="020B0600000000000000" pitchFamily="50" charset="-128"/>
                          <a:ea typeface="HGPｺﾞｼｯｸM" panose="020B0600000000000000" pitchFamily="50" charset="-128"/>
                        </a:rPr>
                        <a:t>月</a:t>
                      </a:r>
                    </a:p>
                  </a:txBody>
                  <a:tcPr marL="33231" marR="33231" marT="42203" marB="42203" anchor="ctr">
                    <a:solidFill>
                      <a:srgbClr val="FFC000"/>
                    </a:solidFill>
                  </a:tcPr>
                </a:tc>
                <a:tc>
                  <a:txBody>
                    <a:bodyPr/>
                    <a:lstStyle/>
                    <a:p>
                      <a:pPr algn="ctr"/>
                      <a:r>
                        <a:rPr kumimoji="1" lang="en-US" altLang="ja-JP" sz="1300" b="0" dirty="0">
                          <a:solidFill>
                            <a:schemeClr val="tx1">
                              <a:lumMod val="75000"/>
                              <a:lumOff val="25000"/>
                            </a:schemeClr>
                          </a:solidFill>
                          <a:latin typeface="HGPｺﾞｼｯｸM" panose="020B0600000000000000" pitchFamily="50" charset="-128"/>
                          <a:ea typeface="HGPｺﾞｼｯｸM" panose="020B0600000000000000" pitchFamily="50" charset="-128"/>
                        </a:rPr>
                        <a:t>2018.12</a:t>
                      </a:r>
                      <a:r>
                        <a:rPr kumimoji="1" lang="ja-JP" altLang="en-US" sz="1300" b="0" dirty="0">
                          <a:solidFill>
                            <a:schemeClr val="tx1">
                              <a:lumMod val="75000"/>
                              <a:lumOff val="25000"/>
                            </a:schemeClr>
                          </a:solidFill>
                          <a:latin typeface="HGPｺﾞｼｯｸM" panose="020B0600000000000000" pitchFamily="50" charset="-128"/>
                          <a:ea typeface="HGPｺﾞｼｯｸM" panose="020B0600000000000000" pitchFamily="50" charset="-128"/>
                        </a:rPr>
                        <a:t>月</a:t>
                      </a:r>
                    </a:p>
                  </a:txBody>
                  <a:tcPr marL="66462" marR="33231" marT="42203" marB="42203" anchor="ctr">
                    <a:solidFill>
                      <a:srgbClr val="FFC000"/>
                    </a:solidFill>
                  </a:tcPr>
                </a:tc>
                <a:tc>
                  <a:txBody>
                    <a:bodyPr/>
                    <a:lstStyle/>
                    <a:p>
                      <a:pPr algn="ctr"/>
                      <a:r>
                        <a:rPr kumimoji="1" lang="en-US" altLang="ja-JP" sz="1300" b="0" dirty="0">
                          <a:solidFill>
                            <a:schemeClr val="tx1">
                              <a:lumMod val="75000"/>
                              <a:lumOff val="25000"/>
                            </a:schemeClr>
                          </a:solidFill>
                          <a:latin typeface="HGPｺﾞｼｯｸM" panose="020B0600000000000000" pitchFamily="50" charset="-128"/>
                          <a:ea typeface="HGPｺﾞｼｯｸM" panose="020B0600000000000000" pitchFamily="50" charset="-128"/>
                        </a:rPr>
                        <a:t>2019.1</a:t>
                      </a:r>
                      <a:r>
                        <a:rPr kumimoji="1" lang="ja-JP" altLang="en-US" sz="1300" b="0" dirty="0">
                          <a:solidFill>
                            <a:schemeClr val="tx1">
                              <a:lumMod val="75000"/>
                              <a:lumOff val="25000"/>
                            </a:schemeClr>
                          </a:solidFill>
                          <a:latin typeface="HGPｺﾞｼｯｸM" panose="020B0600000000000000" pitchFamily="50" charset="-128"/>
                          <a:ea typeface="HGPｺﾞｼｯｸM" panose="020B0600000000000000" pitchFamily="50" charset="-128"/>
                        </a:rPr>
                        <a:t>月</a:t>
                      </a:r>
                    </a:p>
                  </a:txBody>
                  <a:tcPr marL="33231" marR="33231" marT="42203" marB="42203" anchor="ctr">
                    <a:solidFill>
                      <a:srgbClr val="FFC000"/>
                    </a:solidFill>
                  </a:tcPr>
                </a:tc>
                <a:extLst>
                  <a:ext uri="{0D108BD9-81ED-4DB2-BD59-A6C34878D82A}">
                    <a16:rowId xmlns:a16="http://schemas.microsoft.com/office/drawing/2014/main" val="10000"/>
                  </a:ext>
                </a:extLst>
              </a:tr>
              <a:tr h="694033">
                <a:tc>
                  <a:txBody>
                    <a:bodyPr/>
                    <a:lstStyle/>
                    <a:p>
                      <a:pPr algn="ctr"/>
                      <a:r>
                        <a:rPr kumimoji="1" lang="ja-JP" altLang="en-US" sz="1300" b="0" dirty="0">
                          <a:solidFill>
                            <a:srgbClr val="FF4747"/>
                          </a:solidFill>
                          <a:latin typeface="HGPｺﾞｼｯｸM" panose="020B0600000000000000" pitchFamily="50" charset="-128"/>
                          <a:ea typeface="HGPｺﾞｼｯｸM" panose="020B0600000000000000" pitchFamily="50" charset="-128"/>
                        </a:rPr>
                        <a:t>とやま地域</a:t>
                      </a:r>
                      <a:r>
                        <a:rPr kumimoji="1" lang="en-US" altLang="ja-JP" sz="1300" b="0" dirty="0">
                          <a:solidFill>
                            <a:srgbClr val="FF4747"/>
                          </a:solidFill>
                          <a:latin typeface="HGPｺﾞｼｯｸM" panose="020B0600000000000000" pitchFamily="50" charset="-128"/>
                          <a:ea typeface="HGPｺﾞｼｯｸM" panose="020B0600000000000000" pitchFamily="50" charset="-128"/>
                        </a:rPr>
                        <a:t>PF</a:t>
                      </a:r>
                    </a:p>
                    <a:p>
                      <a:pPr algn="ctr"/>
                      <a:r>
                        <a:rPr kumimoji="1" lang="ja-JP" altLang="en-US" sz="1300" b="0" dirty="0">
                          <a:solidFill>
                            <a:srgbClr val="FF4747"/>
                          </a:solidFill>
                          <a:latin typeface="HGPｺﾞｼｯｸM" panose="020B0600000000000000" pitchFamily="50" charset="-128"/>
                          <a:ea typeface="HGPｺﾞｼｯｸM" panose="020B0600000000000000" pitchFamily="50" charset="-128"/>
                        </a:rPr>
                        <a:t>においてワークショップ</a:t>
                      </a:r>
                      <a:r>
                        <a:rPr kumimoji="1"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rPr>
                        <a:t>を実施</a:t>
                      </a:r>
                    </a:p>
                  </a:txBody>
                  <a:tcPr marL="33231" marR="33231" marT="42203" marB="42203" anchor="ctr">
                    <a:solidFill>
                      <a:srgbClr val="FFE593"/>
                    </a:solidFill>
                  </a:tcPr>
                </a:tc>
                <a:tc>
                  <a:txBody>
                    <a:bodyPr/>
                    <a:lstStyle/>
                    <a:p>
                      <a:pPr algn="l"/>
                      <a:r>
                        <a:rPr kumimoji="1" lang="ja-JP" altLang="en-US" sz="1300" spc="-5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en-US" altLang="ja-JP" sz="1300" spc="-5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WS</a:t>
                      </a:r>
                      <a:r>
                        <a:rPr kumimoji="1" lang="ja-JP" altLang="en-US" sz="1300" spc="-5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結果報告</a:t>
                      </a:r>
                      <a:endParaRPr kumimoji="1" lang="en-US" altLang="ja-JP" sz="1300" spc="-5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l"/>
                      <a:r>
                        <a:rPr kumimoji="1" lang="ja-JP" altLang="en-US" sz="1300" spc="-5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300" spc="-50" baseline="0" dirty="0">
                          <a:solidFill>
                            <a:srgbClr val="FF4747"/>
                          </a:solidFill>
                          <a:latin typeface="HGPｺﾞｼｯｸM" panose="020B0600000000000000" pitchFamily="50" charset="-128"/>
                          <a:ea typeface="HGPｺﾞｼｯｸM" panose="020B0600000000000000" pitchFamily="50" charset="-128"/>
                        </a:rPr>
                        <a:t>アンケート</a:t>
                      </a:r>
                      <a:endParaRPr kumimoji="1" lang="en-US" altLang="ja-JP" sz="1300" spc="-50" baseline="0" dirty="0">
                        <a:solidFill>
                          <a:srgbClr val="FF4747"/>
                        </a:solidFill>
                        <a:latin typeface="HGPｺﾞｼｯｸM" panose="020B0600000000000000" pitchFamily="50" charset="-128"/>
                        <a:ea typeface="HGPｺﾞｼｯｸM" panose="020B0600000000000000" pitchFamily="50" charset="-128"/>
                      </a:endParaRPr>
                    </a:p>
                    <a:p>
                      <a:pPr algn="l"/>
                      <a:r>
                        <a:rPr kumimoji="1" lang="ja-JP" altLang="en-US" sz="1300" spc="-5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300" spc="-50" baseline="0" dirty="0">
                          <a:solidFill>
                            <a:srgbClr val="FF4747"/>
                          </a:solidFill>
                          <a:latin typeface="HGPｺﾞｼｯｸM" panose="020B0600000000000000" pitchFamily="50" charset="-128"/>
                          <a:ea typeface="HGPｺﾞｼｯｸM" panose="020B0600000000000000" pitchFamily="50" charset="-128"/>
                        </a:rPr>
                        <a:t>個別対話</a:t>
                      </a:r>
                      <a:endParaRPr kumimoji="1" lang="en-US" altLang="ja-JP" sz="1300" spc="-50" baseline="0" dirty="0">
                        <a:solidFill>
                          <a:srgbClr val="FF4747"/>
                        </a:solidFill>
                        <a:latin typeface="HGPｺﾞｼｯｸM" panose="020B0600000000000000" pitchFamily="50" charset="-128"/>
                        <a:ea typeface="HGPｺﾞｼｯｸM" panose="020B0600000000000000" pitchFamily="50" charset="-128"/>
                      </a:endParaRPr>
                    </a:p>
                  </a:txBody>
                  <a:tcPr marL="99692" marR="33231" marT="42203" marB="42203" anchor="ctr">
                    <a:solidFill>
                      <a:srgbClr val="FFE593"/>
                    </a:solidFill>
                  </a:tcPr>
                </a:tc>
                <a:tc>
                  <a:txBody>
                    <a:bodyPr/>
                    <a:lstStyle/>
                    <a:p>
                      <a:pPr algn="ctr"/>
                      <a:r>
                        <a:rPr kumimoji="1"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rPr>
                        <a:t>事業者</a:t>
                      </a:r>
                      <a:endParaRPr kumimoji="1"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rPr>
                        <a:t>公募</a:t>
                      </a:r>
                    </a:p>
                  </a:txBody>
                  <a:tcPr marL="33231" marR="33231" marT="42203" marB="42203" anchor="ctr">
                    <a:solidFill>
                      <a:srgbClr val="FFE593"/>
                    </a:solidFill>
                  </a:tcPr>
                </a:tc>
                <a:tc>
                  <a:txBody>
                    <a:bodyPr/>
                    <a:lstStyle/>
                    <a:p>
                      <a:pPr algn="ctr"/>
                      <a:r>
                        <a:rPr kumimoji="1" lang="ja-JP" altLang="en-US"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優先交渉</a:t>
                      </a:r>
                      <a:endParaRPr kumimoji="1" lang="en-US" altLang="ja-JP"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ja-JP" altLang="en-US"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権者決定</a:t>
                      </a:r>
                    </a:p>
                  </a:txBody>
                  <a:tcPr marL="0" marR="0" marT="42203" marB="42203" anchor="ctr">
                    <a:solidFill>
                      <a:srgbClr val="FFE593"/>
                    </a:solidFill>
                  </a:tcPr>
                </a:tc>
                <a:tc>
                  <a:txBody>
                    <a:bodyPr/>
                    <a:lstStyle/>
                    <a:p>
                      <a:pPr algn="ctr"/>
                      <a:r>
                        <a:rPr kumimoji="1" lang="ja-JP" altLang="en-US"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基本協定</a:t>
                      </a:r>
                      <a:endParaRPr kumimoji="1" lang="en-US" altLang="ja-JP"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ja-JP" altLang="en-US"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締結</a:t>
                      </a:r>
                      <a:endParaRPr kumimoji="1" lang="en-US" altLang="ja-JP"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en-US" altLang="ja-JP"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SPC</a:t>
                      </a:r>
                      <a:r>
                        <a:rPr kumimoji="1" lang="ja-JP" altLang="en-US"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設立</a:t>
                      </a:r>
                    </a:p>
                  </a:txBody>
                  <a:tcPr marL="66462" marR="0" marT="42203" marB="42203" anchor="ctr">
                    <a:solidFill>
                      <a:srgbClr val="FFE593"/>
                    </a:solidFill>
                  </a:tcPr>
                </a:tc>
                <a:tc>
                  <a:txBody>
                    <a:bodyPr/>
                    <a:lstStyle/>
                    <a:p>
                      <a:pPr algn="ctr"/>
                      <a:r>
                        <a:rPr kumimoji="1"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rPr>
                        <a:t>基本契約</a:t>
                      </a:r>
                      <a:endParaRPr kumimoji="1"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gn="ctr"/>
                      <a:r>
                        <a:rPr kumimoji="1"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rPr>
                        <a:t>締結</a:t>
                      </a:r>
                    </a:p>
                  </a:txBody>
                  <a:tcPr marL="0" marR="0" marT="42203" marB="42203" anchor="ctr">
                    <a:solidFill>
                      <a:srgbClr val="FFE593"/>
                    </a:solidFill>
                  </a:tcPr>
                </a:tc>
                <a:extLst>
                  <a:ext uri="{0D108BD9-81ED-4DB2-BD59-A6C34878D82A}">
                    <a16:rowId xmlns:a16="http://schemas.microsoft.com/office/drawing/2014/main" val="10001"/>
                  </a:ext>
                </a:extLst>
              </a:tr>
            </a:tbl>
          </a:graphicData>
        </a:graphic>
      </p:graphicFrame>
      <p:graphicFrame>
        <p:nvGraphicFramePr>
          <p:cNvPr id="5" name="表 4"/>
          <p:cNvGraphicFramePr>
            <a:graphicFrameLocks noGrp="1"/>
          </p:cNvGraphicFramePr>
          <p:nvPr/>
        </p:nvGraphicFramePr>
        <p:xfrm>
          <a:off x="142291" y="661335"/>
          <a:ext cx="9605301" cy="1764000"/>
        </p:xfrm>
        <a:graphic>
          <a:graphicData uri="http://schemas.openxmlformats.org/drawingml/2006/table">
            <a:tbl>
              <a:tblPr firstCol="1" bandRow="1">
                <a:tableStyleId>{5C22544A-7EE6-4342-B048-85BDC9FD1C3A}</a:tableStyleId>
              </a:tblPr>
              <a:tblGrid>
                <a:gridCol w="828000">
                  <a:extLst>
                    <a:ext uri="{9D8B030D-6E8A-4147-A177-3AD203B41FA5}">
                      <a16:colId xmlns:a16="http://schemas.microsoft.com/office/drawing/2014/main" val="20000"/>
                    </a:ext>
                  </a:extLst>
                </a:gridCol>
                <a:gridCol w="893712">
                  <a:extLst>
                    <a:ext uri="{9D8B030D-6E8A-4147-A177-3AD203B41FA5}">
                      <a16:colId xmlns:a16="http://schemas.microsoft.com/office/drawing/2014/main" val="20001"/>
                    </a:ext>
                  </a:extLst>
                </a:gridCol>
                <a:gridCol w="3888000">
                  <a:extLst>
                    <a:ext uri="{9D8B030D-6E8A-4147-A177-3AD203B41FA5}">
                      <a16:colId xmlns:a16="http://schemas.microsoft.com/office/drawing/2014/main" val="20002"/>
                    </a:ext>
                  </a:extLst>
                </a:gridCol>
                <a:gridCol w="1370358">
                  <a:extLst>
                    <a:ext uri="{9D8B030D-6E8A-4147-A177-3AD203B41FA5}">
                      <a16:colId xmlns:a16="http://schemas.microsoft.com/office/drawing/2014/main" val="20003"/>
                    </a:ext>
                  </a:extLst>
                </a:gridCol>
                <a:gridCol w="2625231">
                  <a:extLst>
                    <a:ext uri="{9D8B030D-6E8A-4147-A177-3AD203B41FA5}">
                      <a16:colId xmlns:a16="http://schemas.microsoft.com/office/drawing/2014/main" val="20004"/>
                    </a:ext>
                  </a:extLst>
                </a:gridCol>
              </a:tblGrid>
              <a:tr h="288000">
                <a:tc gridSpan="2">
                  <a:txBody>
                    <a:bodyPr/>
                    <a:lstStyle/>
                    <a:p>
                      <a:pPr algn="just">
                        <a:spcAft>
                          <a:spcPts val="0"/>
                        </a:spcAft>
                      </a:pPr>
                      <a:r>
                        <a:rPr lang="ja-JP" sz="1300" b="0" kern="100" dirty="0">
                          <a:effectLst/>
                          <a:latin typeface="HGPｺﾞｼｯｸM" panose="020B0600000000000000" pitchFamily="50" charset="-128"/>
                          <a:ea typeface="HGPｺﾞｼｯｸM" panose="020B0600000000000000" pitchFamily="50" charset="-128"/>
                        </a:rPr>
                        <a:t>事業用地</a:t>
                      </a:r>
                      <a:endParaRPr lang="ja-JP" sz="1300" b="0" kern="100" dirty="0">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hMerge="1">
                  <a:txBody>
                    <a:bodyPr/>
                    <a:lstStyle/>
                    <a:p>
                      <a:endParaRPr kumimoji="1" lang="ja-JP" altLang="en-US"/>
                    </a:p>
                  </a:txBody>
                  <a:tcPr/>
                </a:tc>
                <a:tc>
                  <a:txBody>
                    <a:bodyPr/>
                    <a:lstStyle/>
                    <a:p>
                      <a:pPr algn="just">
                        <a:spcAft>
                          <a:spcPts val="0"/>
                        </a:spcAft>
                      </a:pPr>
                      <a:r>
                        <a:rPr lang="ja-JP" sz="13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富山市新桜町</a:t>
                      </a:r>
                      <a:r>
                        <a:rPr lang="en-US" sz="13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6</a:t>
                      </a:r>
                      <a:r>
                        <a:rPr lang="ja-JP" sz="13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番</a:t>
                      </a:r>
                      <a:r>
                        <a:rPr lang="en-US" sz="13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6</a:t>
                      </a:r>
                      <a:r>
                        <a:rPr lang="ja-JP" sz="13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号【旧富山県農業共済会館跡地】</a:t>
                      </a:r>
                      <a:endParaRPr lang="ja-JP" sz="13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tc>
                <a:tc>
                  <a:txBody>
                    <a:bodyPr/>
                    <a:lstStyle/>
                    <a:p>
                      <a:pPr algn="just">
                        <a:spcAft>
                          <a:spcPts val="0"/>
                        </a:spcAft>
                      </a:pPr>
                      <a:r>
                        <a:rPr lang="ja-JP" altLang="en-US" sz="1300" b="1" kern="10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rPr>
                        <a:t>敷</a:t>
                      </a:r>
                      <a:r>
                        <a:rPr lang="ja-JP" altLang="en-US" sz="1300" b="0" kern="10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rPr>
                        <a:t>地面積</a:t>
                      </a:r>
                      <a:endParaRPr lang="ja-JP" sz="1300" b="0" kern="10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a:txBody>
                    <a:bodyPr/>
                    <a:lstStyle/>
                    <a:p>
                      <a:pPr algn="just">
                        <a:spcAft>
                          <a:spcPts val="0"/>
                        </a:spcAft>
                      </a:pPr>
                      <a:r>
                        <a:rPr lang="en-US" altLang="ja-JP" sz="13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1,277.88</a:t>
                      </a:r>
                      <a:r>
                        <a:rPr lang="ja-JP" altLang="en-US" sz="13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a:t>
                      </a:r>
                      <a:endParaRPr lang="ja-JP" sz="13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D2DEEF"/>
                    </a:solidFill>
                  </a:tcPr>
                </a:tc>
                <a:extLst>
                  <a:ext uri="{0D108BD9-81ED-4DB2-BD59-A6C34878D82A}">
                    <a16:rowId xmlns:a16="http://schemas.microsoft.com/office/drawing/2014/main" val="10000"/>
                  </a:ext>
                </a:extLst>
              </a:tr>
              <a:tr h="288000">
                <a:tc gridSpan="2">
                  <a:txBody>
                    <a:bodyPr/>
                    <a:lstStyle/>
                    <a:p>
                      <a:pPr algn="just">
                        <a:spcAft>
                          <a:spcPts val="0"/>
                        </a:spcAft>
                      </a:pPr>
                      <a:r>
                        <a:rPr lang="ja-JP" altLang="en-US" sz="1300" b="0" kern="100" dirty="0">
                          <a:effectLst/>
                          <a:latin typeface="HGPｺﾞｼｯｸM" panose="020B0600000000000000" pitchFamily="50" charset="-128"/>
                          <a:ea typeface="HGPｺﾞｼｯｸM" panose="020B0600000000000000" pitchFamily="50" charset="-128"/>
                        </a:rPr>
                        <a:t>地域地区等</a:t>
                      </a:r>
                      <a:endParaRPr lang="ja-JP" sz="1300" b="0" kern="100" dirty="0">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hMerge="1">
                  <a:txBody>
                    <a:bodyPr/>
                    <a:lstStyle/>
                    <a:p>
                      <a:endParaRPr kumimoji="1" lang="ja-JP" altLang="en-US"/>
                    </a:p>
                  </a:txBody>
                  <a:tcPr/>
                </a:tc>
                <a:tc gridSpan="3">
                  <a:txBody>
                    <a:bodyPr/>
                    <a:lstStyle/>
                    <a:p>
                      <a:pPr algn="just">
                        <a:spcAft>
                          <a:spcPts val="0"/>
                        </a:spcAft>
                      </a:pPr>
                      <a:r>
                        <a:rPr lang="ja-JP" altLang="en-US" sz="13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ja-JP" sz="13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用途地域：商業地域</a:t>
                      </a:r>
                      <a:r>
                        <a:rPr lang="ja-JP" altLang="en-US" sz="1300" kern="10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ja-JP" sz="13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建ぺい率：</a:t>
                      </a:r>
                      <a:r>
                        <a:rPr lang="en-US" sz="13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80</a:t>
                      </a:r>
                      <a:r>
                        <a:rPr lang="ja-JP" sz="13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　容積率：</a:t>
                      </a:r>
                      <a:r>
                        <a:rPr lang="en-US" sz="13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500</a:t>
                      </a:r>
                      <a:r>
                        <a:rPr lang="ja-JP" sz="13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ja-JP" altLang="en-US" sz="13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　　　　　○防火地域：</a:t>
                      </a:r>
                      <a:r>
                        <a:rPr lang="ja-JP" sz="13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準防火地域</a:t>
                      </a:r>
                      <a:endParaRPr lang="ja-JP" sz="1300" kern="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EAEFF7"/>
                    </a:solidFill>
                  </a:tcP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1"/>
                  </a:ext>
                </a:extLst>
              </a:tr>
              <a:tr h="540000">
                <a:tc rowSpan="2">
                  <a:txBody>
                    <a:bodyPr/>
                    <a:lstStyle/>
                    <a:p>
                      <a:pPr algn="just">
                        <a:spcAft>
                          <a:spcPts val="0"/>
                        </a:spcAft>
                      </a:pPr>
                      <a:r>
                        <a:rPr lang="ja-JP" altLang="en-US" sz="1300" b="0" kern="100" dirty="0">
                          <a:effectLst/>
                          <a:latin typeface="HGPｺﾞｼｯｸM" panose="020B0600000000000000" pitchFamily="50" charset="-128"/>
                          <a:ea typeface="HGPｺﾞｼｯｸM" panose="020B0600000000000000" pitchFamily="50" charset="-128"/>
                        </a:rPr>
                        <a:t>公募時</a:t>
                      </a:r>
                    </a:p>
                    <a:p>
                      <a:pPr algn="just">
                        <a:spcAft>
                          <a:spcPts val="0"/>
                        </a:spcAft>
                      </a:pPr>
                      <a:r>
                        <a:rPr lang="ja-JP" altLang="en-US" sz="1300" b="0" kern="100" dirty="0">
                          <a:effectLst/>
                          <a:latin typeface="HGPｺﾞｼｯｸM" panose="020B0600000000000000" pitchFamily="50" charset="-128"/>
                          <a:ea typeface="HGPｺﾞｼｯｸM" panose="020B0600000000000000" pitchFamily="50" charset="-128"/>
                        </a:rPr>
                        <a:t>事業概要</a:t>
                      </a:r>
                      <a:endParaRPr lang="ja-JP" sz="1300" b="0" kern="100" dirty="0">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a:txBody>
                    <a:bodyPr/>
                    <a:lstStyle/>
                    <a:p>
                      <a:pPr algn="just">
                        <a:spcAft>
                          <a:spcPts val="0"/>
                        </a:spcAft>
                      </a:pPr>
                      <a:r>
                        <a:rPr lang="ja-JP" altLang="en-US" sz="1300" b="0" kern="10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rPr>
                        <a:t>事業内容</a:t>
                      </a:r>
                      <a:endParaRPr lang="ja-JP" sz="1300" b="0" kern="10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gridSpan="3">
                  <a:txBody>
                    <a:bodyPr/>
                    <a:lstStyle/>
                    <a:p>
                      <a:pPr algn="just">
                        <a:spcAft>
                          <a:spcPts val="0"/>
                        </a:spcAft>
                      </a:pPr>
                      <a:r>
                        <a:rPr lang="ja-JP" altLang="en-US" sz="1300" u="none" kern="100" spc="-10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①公共施設</a:t>
                      </a:r>
                      <a:r>
                        <a:rPr lang="ja-JP" altLang="en-US" sz="1300" kern="100" spc="-10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：教育センター及び本庁舎の一部移転・機能の補完をする施設として執務室及び会議室等（約</a:t>
                      </a:r>
                      <a:r>
                        <a:rPr lang="en-US" altLang="ja-JP" sz="1300" kern="100" spc="-10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1,900</a:t>
                      </a:r>
                      <a:r>
                        <a:rPr lang="ja-JP" altLang="en-US" sz="1300" kern="100" spc="-10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㎡）を整備</a:t>
                      </a:r>
                      <a:endParaRPr lang="en-US" sz="1300" kern="100" spc="-10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p>
                      <a:pPr algn="just">
                        <a:spcAft>
                          <a:spcPts val="0"/>
                        </a:spcAft>
                      </a:pPr>
                      <a:r>
                        <a:rPr lang="ja-JP" altLang="en-US" sz="1300" u="none" kern="100" spc="-10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②民間施設</a:t>
                      </a:r>
                      <a:r>
                        <a:rPr lang="ja-JP" altLang="en-US" sz="1300" kern="100" spc="-10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：「市民・来訪者・在勤者等のニーズに対応した都市機能の充実」が期待できる民間施設を整備</a:t>
                      </a:r>
                      <a:endParaRPr lang="en-US" sz="1300" kern="100" spc="-10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2"/>
                  </a:ext>
                </a:extLst>
              </a:tr>
              <a:tr h="648000">
                <a:tc vMerge="1">
                  <a:txBody>
                    <a:bodyPr/>
                    <a:lstStyle/>
                    <a:p>
                      <a:pPr algn="just">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just">
                        <a:spcAft>
                          <a:spcPts val="0"/>
                        </a:spcAft>
                      </a:pPr>
                      <a:r>
                        <a:rPr lang="ja-JP" altLang="en-US" sz="1300" b="0" kern="10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rPr>
                        <a:t>事業</a:t>
                      </a:r>
                      <a:endParaRPr lang="en-US" altLang="ja-JP" sz="1300" b="0" kern="10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p>
                      <a:pPr algn="just">
                        <a:spcAft>
                          <a:spcPts val="0"/>
                        </a:spcAft>
                      </a:pPr>
                      <a:r>
                        <a:rPr lang="ja-JP" altLang="en-US" sz="1300" b="0" kern="10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rPr>
                        <a:t>スキーム</a:t>
                      </a:r>
                      <a:endParaRPr lang="ja-JP" sz="1300" b="0" kern="10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gridSpan="3">
                  <a:txBody>
                    <a:bodyPr/>
                    <a:lstStyle/>
                    <a:p>
                      <a:pPr algn="just">
                        <a:spcAft>
                          <a:spcPts val="0"/>
                        </a:spcAft>
                      </a:pPr>
                      <a:r>
                        <a:rPr lang="en-US" altLang="ja-JP" sz="1300" kern="100" spc="-10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300" kern="100" spc="-10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①、②のいずれかの手法により提案。</a:t>
                      </a:r>
                      <a:endParaRPr lang="en-US" altLang="ja-JP" sz="1300" kern="100" spc="-10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p>
                      <a:pPr algn="just">
                        <a:spcAft>
                          <a:spcPts val="0"/>
                        </a:spcAft>
                      </a:pPr>
                      <a:r>
                        <a:rPr lang="en-US" altLang="ja-JP" sz="1300" kern="100" spc="-10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300" kern="100" spc="-10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いずれも事業者が設計、建設、維持管理、運営を行う。施設は事業者が所有し、市は公共施設部分を賃借し運営する。</a:t>
                      </a:r>
                      <a:endParaRPr lang="en-US" altLang="ja-JP" sz="1300" kern="100" spc="-10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p>
                      <a:pPr algn="just">
                        <a:spcAft>
                          <a:spcPts val="0"/>
                        </a:spcAft>
                      </a:pPr>
                      <a:r>
                        <a:rPr lang="ja-JP" altLang="en-US" sz="1300" kern="100" spc="-10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①市有地に定期借地権を設定　　　　②事業者に市有地を売却</a:t>
                      </a:r>
                      <a:endParaRPr lang="en-US" sz="1300" kern="100" spc="-10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tc>
                <a:tc hMerge="1">
                  <a:txBody>
                    <a:bodyPr/>
                    <a:lstStyle/>
                    <a:p>
                      <a:endParaRPr kumimoji="1" lang="ja-JP" altLang="en-US"/>
                    </a:p>
                  </a:txBody>
                  <a:tcPr/>
                </a:tc>
                <a:tc hMerge="1">
                  <a:txBody>
                    <a:bodyPr/>
                    <a:lstStyle/>
                    <a:p>
                      <a:endParaRPr kumimoji="1" lang="ja-JP" altLang="en-US"/>
                    </a:p>
                  </a:txBody>
                  <a:tcPr/>
                </a:tc>
                <a:extLst>
                  <a:ext uri="{0D108BD9-81ED-4DB2-BD59-A6C34878D82A}">
                    <a16:rowId xmlns:a16="http://schemas.microsoft.com/office/drawing/2014/main" val="10003"/>
                  </a:ext>
                </a:extLst>
              </a:tr>
            </a:tbl>
          </a:graphicData>
        </a:graphic>
      </p:graphicFrame>
      <p:pic>
        <p:nvPicPr>
          <p:cNvPr id="6" name="図 10" descr="建物, 窓 が含まれている画像&#10;&#10;非常に高い精度で生成された説明"/>
          <p:cNvPicPr>
            <a:picLocks noChangeAspect="1" noChangeArrowheads="1"/>
          </p:cNvPicPr>
          <p:nvPr/>
        </p:nvPicPr>
        <p:blipFill>
          <a:blip r:embed="rId2" cstate="print">
            <a:extLst>
              <a:ext uri="{28A0092B-C50C-407E-A947-70E740481C1C}">
                <a14:useLocalDpi xmlns:a14="http://schemas.microsoft.com/office/drawing/2010/main" val="0"/>
              </a:ext>
            </a:extLst>
          </a:blip>
          <a:srcRect l="6161" t="8714" r="4324" b="4906"/>
          <a:stretch>
            <a:fillRect/>
          </a:stretch>
        </p:blipFill>
        <p:spPr bwMode="auto">
          <a:xfrm>
            <a:off x="156807" y="2836864"/>
            <a:ext cx="3298026" cy="224705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p:cNvSpPr txBox="1"/>
          <p:nvPr/>
        </p:nvSpPr>
        <p:spPr>
          <a:xfrm>
            <a:off x="3602249" y="2861706"/>
            <a:ext cx="6116042" cy="1092607"/>
          </a:xfrm>
          <a:prstGeom prst="rect">
            <a:avLst/>
          </a:prstGeom>
          <a:solidFill>
            <a:srgbClr val="FFE593"/>
          </a:solidFill>
          <a:ln>
            <a:noFill/>
          </a:ln>
        </p:spPr>
        <p:style>
          <a:lnRef idx="1">
            <a:schemeClr val="accent4"/>
          </a:lnRef>
          <a:fillRef idx="2">
            <a:schemeClr val="accent4"/>
          </a:fillRef>
          <a:effectRef idx="1">
            <a:schemeClr val="accent4"/>
          </a:effectRef>
          <a:fontRef idx="minor">
            <a:schemeClr val="dk1"/>
          </a:fontRef>
        </p:style>
        <p:txBody>
          <a:bodyPr wrap="square" rtlCol="0" anchor="ctr" anchorCtr="0">
            <a:spAutoFit/>
          </a:bodyPr>
          <a:lstStyle/>
          <a:p>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 代表企業・構成企業による</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SPC</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が事業</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設計、建設、維持管理、運営</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を遂行</a:t>
            </a:r>
            <a:endPar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endParaRPr>
          </a:p>
          <a:p>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 土地は㈱ホクタテに</a:t>
            </a:r>
            <a:r>
              <a:rPr lang="ja-JP" altLang="en-US" sz="1300" b="1" dirty="0">
                <a:solidFill>
                  <a:srgbClr val="FF4747"/>
                </a:solidFill>
                <a:latin typeface="HGPｺﾞｼｯｸM" panose="020B0600000000000000" pitchFamily="50" charset="-128"/>
                <a:ea typeface="HGPｺﾞｼｯｸM" panose="020B0600000000000000" pitchFamily="50" charset="-128"/>
                <a:cs typeface="Meiryo UI" panose="020B0604030504040204" pitchFamily="50" charset="-128"/>
              </a:rPr>
              <a:t>売却</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した後、株式会社ホクタテが</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SPC</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に賃貸</a:t>
            </a:r>
            <a:endPar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endParaRPr>
          </a:p>
          <a:p>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 市</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公共施設</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が</a:t>
            </a:r>
            <a:r>
              <a:rPr lang="ja-JP" altLang="en-US" sz="1300" b="1" dirty="0">
                <a:solidFill>
                  <a:srgbClr val="FF4747"/>
                </a:solidFill>
                <a:latin typeface="HGPｺﾞｼｯｸM" panose="020B0600000000000000" pitchFamily="50" charset="-128"/>
                <a:ea typeface="HGPｺﾞｼｯｸM" panose="020B0600000000000000" pitchFamily="50" charset="-128"/>
                <a:cs typeface="Meiryo UI" panose="020B0604030504040204" pitchFamily="50" charset="-128"/>
              </a:rPr>
              <a:t>テナント入居</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（定期建物賃貸借契約）</a:t>
            </a:r>
            <a:endPar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endParaRPr>
          </a:p>
          <a:p>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 ㈱ホクタテが</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SPC</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から民間施設部分を一括して借り上げ、テナント賃貸事業を行う。</a:t>
            </a:r>
            <a:endPar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endParaRPr>
          </a:p>
          <a:p>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rPr>
              <a:t>　「学び・健康・環境」をテーマとしたテナントを入居させ、サービス提供する。</a:t>
            </a:r>
            <a:endPar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sp>
        <p:nvSpPr>
          <p:cNvPr id="8" name="テキスト ボックス 7"/>
          <p:cNvSpPr txBox="1"/>
          <p:nvPr/>
        </p:nvSpPr>
        <p:spPr>
          <a:xfrm>
            <a:off x="142291" y="2487941"/>
            <a:ext cx="9576000" cy="272758"/>
          </a:xfrm>
          <a:prstGeom prst="rect">
            <a:avLst/>
          </a:prstGeom>
          <a:solidFill>
            <a:srgbClr val="305494"/>
          </a:solidFill>
          <a:ln>
            <a:noFill/>
          </a:ln>
        </p:spPr>
        <p:style>
          <a:lnRef idx="3">
            <a:schemeClr val="lt1"/>
          </a:lnRef>
          <a:fillRef idx="1">
            <a:schemeClr val="accent1"/>
          </a:fillRef>
          <a:effectRef idx="1">
            <a:schemeClr val="accent1"/>
          </a:effectRef>
          <a:fontRef idx="minor">
            <a:schemeClr val="lt1"/>
          </a:fontRef>
        </p:style>
        <p:txBody>
          <a:bodyPr wrap="square" tIns="36000" bIns="36000" rtlCol="0" anchor="ctr" anchorCtr="0">
            <a:spAutoFit/>
          </a:bodyPr>
          <a:lstStyle/>
          <a:p>
            <a:r>
              <a:rPr lang="ja-JP" altLang="en-US" sz="1300"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rPr>
              <a:t>提案概要</a:t>
            </a:r>
            <a:endParaRPr lang="en-US" altLang="ja-JP" sz="1300"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graphicFrame>
        <p:nvGraphicFramePr>
          <p:cNvPr id="9" name="表 8"/>
          <p:cNvGraphicFramePr>
            <a:graphicFrameLocks noGrp="1"/>
          </p:cNvGraphicFramePr>
          <p:nvPr/>
        </p:nvGraphicFramePr>
        <p:xfrm>
          <a:off x="142291" y="5181587"/>
          <a:ext cx="3312000" cy="1441938"/>
        </p:xfrm>
        <a:graphic>
          <a:graphicData uri="http://schemas.openxmlformats.org/drawingml/2006/table">
            <a:tbl>
              <a:tblPr firstCol="1" bandRow="1">
                <a:tableStyleId>{5C22544A-7EE6-4342-B048-85BDC9FD1C3A}</a:tableStyleId>
              </a:tblPr>
              <a:tblGrid>
                <a:gridCol w="1008000">
                  <a:extLst>
                    <a:ext uri="{9D8B030D-6E8A-4147-A177-3AD203B41FA5}">
                      <a16:colId xmlns:a16="http://schemas.microsoft.com/office/drawing/2014/main" val="20000"/>
                    </a:ext>
                  </a:extLst>
                </a:gridCol>
                <a:gridCol w="2304000">
                  <a:extLst>
                    <a:ext uri="{9D8B030D-6E8A-4147-A177-3AD203B41FA5}">
                      <a16:colId xmlns:a16="http://schemas.microsoft.com/office/drawing/2014/main" val="20001"/>
                    </a:ext>
                  </a:extLst>
                </a:gridCol>
              </a:tblGrid>
              <a:tr h="422031">
                <a:tc>
                  <a:txBody>
                    <a:bodyPr/>
                    <a:lstStyle/>
                    <a:p>
                      <a:pPr algn="ctr"/>
                      <a:r>
                        <a:rPr kumimoji="1" lang="ja-JP" altLang="en-US" sz="1300" b="0" spc="-100" baseline="0" dirty="0">
                          <a:latin typeface="HGPｺﾞｼｯｸM" panose="020B0600000000000000" pitchFamily="50" charset="-128"/>
                          <a:ea typeface="HGPｺﾞｼｯｸM" panose="020B0600000000000000" pitchFamily="50" charset="-128"/>
                        </a:rPr>
                        <a:t>優先交渉権者</a:t>
                      </a:r>
                    </a:p>
                  </a:txBody>
                  <a:tcPr marL="0" marR="0" marT="42203" marB="42203" anchor="ctr">
                    <a:solidFill>
                      <a:srgbClr val="305494"/>
                    </a:solidFill>
                  </a:tcPr>
                </a:tc>
                <a:tc>
                  <a:txBody>
                    <a:bodyPr/>
                    <a:lstStyle/>
                    <a:p>
                      <a:r>
                        <a:rPr kumimoji="1"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rPr>
                        <a:t>㈱PPP</a:t>
                      </a:r>
                      <a:r>
                        <a:rPr kumimoji="1"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rPr>
                        <a:t>新桜</a:t>
                      </a:r>
                      <a:r>
                        <a:rPr kumimoji="1"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rPr>
                        <a:t>㈱ホクタテ共同体</a:t>
                      </a:r>
                      <a:r>
                        <a:rPr kumimoji="1"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p>
                      <a:r>
                        <a:rPr kumimoji="1"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rPr>
                        <a:t>代表企業：株式会社ホクタテ</a:t>
                      </a:r>
                      <a:r>
                        <a:rPr kumimoji="1"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kumimoji="1"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84406" marR="33231" marT="42203" marB="42203" anchor="ctr"/>
                </a:tc>
                <a:extLst>
                  <a:ext uri="{0D108BD9-81ED-4DB2-BD59-A6C34878D82A}">
                    <a16:rowId xmlns:a16="http://schemas.microsoft.com/office/drawing/2014/main" val="10000"/>
                  </a:ext>
                </a:extLst>
              </a:tr>
              <a:tr h="422031">
                <a:tc>
                  <a:txBody>
                    <a:bodyPr/>
                    <a:lstStyle/>
                    <a:p>
                      <a:pPr algn="ctr"/>
                      <a:r>
                        <a:rPr kumimoji="1" lang="ja-JP" altLang="en-US" sz="1300" b="0" spc="-100" baseline="0" dirty="0">
                          <a:latin typeface="HGPｺﾞｼｯｸM" panose="020B0600000000000000" pitchFamily="50" charset="-128"/>
                          <a:ea typeface="HGPｺﾞｼｯｸM" panose="020B0600000000000000" pitchFamily="50" charset="-128"/>
                        </a:rPr>
                        <a:t>公共施設賃料</a:t>
                      </a:r>
                    </a:p>
                  </a:txBody>
                  <a:tcPr marL="0" marR="0" marT="42203" marB="42203" anchor="ctr">
                    <a:solidFill>
                      <a:srgbClr val="305494"/>
                    </a:solidFill>
                  </a:tcPr>
                </a:tc>
                <a:tc>
                  <a:txBody>
                    <a:bodyPr/>
                    <a:lstStyle/>
                    <a:p>
                      <a:r>
                        <a:rPr kumimoji="1" lang="en-US" altLang="ja-JP"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2,576,861,320</a:t>
                      </a:r>
                      <a:r>
                        <a:rPr kumimoji="1" lang="ja-JP" altLang="en-US"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円</a:t>
                      </a:r>
                      <a:endParaRPr kumimoji="1" lang="en-US" altLang="ja-JP"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en-US" altLang="ja-JP"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予定価格</a:t>
                      </a:r>
                      <a:r>
                        <a:rPr kumimoji="1" lang="en-US" altLang="ja-JP"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2,709,000,000</a:t>
                      </a:r>
                      <a:r>
                        <a:rPr kumimoji="1" lang="ja-JP" altLang="en-US"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円以内</a:t>
                      </a:r>
                      <a:r>
                        <a:rPr kumimoji="1" lang="en-US" altLang="ja-JP"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kumimoji="1" lang="ja-JP" altLang="en-US"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84406" marR="33231" marT="42203" marB="42203" anchor="ctr"/>
                </a:tc>
                <a:extLst>
                  <a:ext uri="{0D108BD9-81ED-4DB2-BD59-A6C34878D82A}">
                    <a16:rowId xmlns:a16="http://schemas.microsoft.com/office/drawing/2014/main" val="10001"/>
                  </a:ext>
                </a:extLst>
              </a:tr>
              <a:tr h="422031">
                <a:tc>
                  <a:txBody>
                    <a:bodyPr/>
                    <a:lstStyle/>
                    <a:p>
                      <a:pPr algn="ctr"/>
                      <a:r>
                        <a:rPr kumimoji="1" lang="ja-JP" altLang="en-US" sz="1300" b="0" spc="-100" baseline="0" dirty="0">
                          <a:latin typeface="HGPｺﾞｼｯｸM" panose="020B0600000000000000" pitchFamily="50" charset="-128"/>
                          <a:ea typeface="HGPｺﾞｼｯｸM" panose="020B0600000000000000" pitchFamily="50" charset="-128"/>
                        </a:rPr>
                        <a:t>土地売買価格</a:t>
                      </a:r>
                    </a:p>
                  </a:txBody>
                  <a:tcPr marL="0" marR="0" marT="42203" marB="42203" anchor="ctr">
                    <a:solidFill>
                      <a:srgbClr val="305494"/>
                    </a:solidFill>
                  </a:tcPr>
                </a:tc>
                <a:tc>
                  <a:txBody>
                    <a:bodyPr/>
                    <a:lstStyle/>
                    <a:p>
                      <a:r>
                        <a:rPr kumimoji="1" lang="en-US" altLang="ja-JP"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165,000,000</a:t>
                      </a:r>
                      <a:r>
                        <a:rPr kumimoji="1" lang="ja-JP" altLang="en-US"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円</a:t>
                      </a:r>
                      <a:endParaRPr kumimoji="1" lang="en-US" altLang="ja-JP"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en-US" altLang="ja-JP"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予定価格</a:t>
                      </a:r>
                      <a:r>
                        <a:rPr kumimoji="1" lang="en-US" altLang="ja-JP"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165,000,000</a:t>
                      </a:r>
                      <a:r>
                        <a:rPr kumimoji="1" lang="ja-JP" altLang="en-US"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円以上</a:t>
                      </a:r>
                      <a:r>
                        <a:rPr kumimoji="1" lang="en-US" altLang="ja-JP"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kumimoji="1" lang="ja-JP" altLang="en-US" sz="1300" spc="-10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84406" marR="33231" marT="42203" marB="42203" anchor="ctr"/>
                </a:tc>
                <a:extLst>
                  <a:ext uri="{0D108BD9-81ED-4DB2-BD59-A6C34878D82A}">
                    <a16:rowId xmlns:a16="http://schemas.microsoft.com/office/drawing/2014/main" val="10002"/>
                  </a:ext>
                </a:extLst>
              </a:tr>
            </a:tbl>
          </a:graphicData>
        </a:graphic>
      </p:graphicFrame>
      <p:sp>
        <p:nvSpPr>
          <p:cNvPr id="10" name="四角形吹き出し 9"/>
          <p:cNvSpPr/>
          <p:nvPr/>
        </p:nvSpPr>
        <p:spPr>
          <a:xfrm>
            <a:off x="3602249" y="4023996"/>
            <a:ext cx="6116042" cy="1332000"/>
          </a:xfrm>
          <a:prstGeom prst="wedgeRectCallout">
            <a:avLst>
              <a:gd name="adj1" fmla="val -62409"/>
              <a:gd name="adj2" fmla="val -36746"/>
            </a:avLst>
          </a:prstGeom>
          <a:ln>
            <a:solidFill>
              <a:schemeClr val="tx1">
                <a:lumMod val="50000"/>
                <a:lumOff val="50000"/>
              </a:schemeClr>
            </a:solidFill>
          </a:ln>
        </p:spPr>
        <p:style>
          <a:lnRef idx="2">
            <a:schemeClr val="accent3"/>
          </a:lnRef>
          <a:fillRef idx="1">
            <a:schemeClr val="lt1"/>
          </a:fillRef>
          <a:effectRef idx="0">
            <a:schemeClr val="accent3"/>
          </a:effectRef>
          <a:fontRef idx="minor">
            <a:schemeClr val="dk1"/>
          </a:fontRef>
        </p:style>
        <p:txBody>
          <a:bodyPr lIns="132923" rIns="132923" rtlCol="0" anchor="ctr"/>
          <a:lstStyle/>
          <a:p>
            <a:pPr>
              <a:lnSpc>
                <a:spcPts val="1400"/>
              </a:lnSpc>
            </a:pPr>
            <a:r>
              <a:rPr lang="ja-JP" altLang="en-US" sz="1300" u="sng" dirty="0">
                <a:solidFill>
                  <a:schemeClr val="tx1">
                    <a:lumMod val="75000"/>
                    <a:lumOff val="25000"/>
                  </a:schemeClr>
                </a:solidFill>
                <a:latin typeface="HGPｺﾞｼｯｸM" panose="020B0600000000000000" pitchFamily="50" charset="-128"/>
                <a:ea typeface="HGPｺﾞｼｯｸM" panose="020B0600000000000000" pitchFamily="50" charset="-128"/>
              </a:rPr>
              <a:t>施設概要</a:t>
            </a:r>
            <a:endParaRPr lang="en-US" altLang="ja-JP" sz="1300" u="sng"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1400"/>
              </a:lnSpc>
            </a:pP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rPr>
              <a:t>　・鉄骨造り８階建　延床面積約</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rPr>
              <a:t>5,200</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pPr>
              <a:lnSpc>
                <a:spcPts val="1400"/>
              </a:lnSpc>
            </a:pP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rPr>
              <a:t>　・</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(5</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8</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階</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　公共施設：富山市教育委員会事務局、富山市教育センター、会議室</a:t>
            </a:r>
            <a:endPar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endParaRPr>
          </a:p>
          <a:p>
            <a:pPr>
              <a:lnSpc>
                <a:spcPts val="1400"/>
              </a:lnSpc>
            </a:pP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　　　　　　　　　　　　　　　　</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令和</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3</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年</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2</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月末竣工、</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3</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月中入居予定</a:t>
            </a:r>
            <a:endPar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endParaRPr>
          </a:p>
          <a:p>
            <a:pPr>
              <a:lnSpc>
                <a:spcPts val="1400"/>
              </a:lnSpc>
            </a:pP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　・</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(1</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4</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階</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　民間施設：保育所、飲食店、有料自習室、スポーツクラブ、ストレッチ</a:t>
            </a:r>
            <a:endPar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endParaRPr>
          </a:p>
          <a:p>
            <a:pPr>
              <a:lnSpc>
                <a:spcPts val="1400"/>
              </a:lnSpc>
            </a:pP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　　　　　　　　　　　　　　　教室、事務所</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民間</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a:t>
            </a:r>
          </a:p>
          <a:p>
            <a:pPr>
              <a:lnSpc>
                <a:spcPts val="1400"/>
              </a:lnSpc>
            </a:pP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　　　　　　　　　　　　　　　　</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令和</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3</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年</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2</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月末竣工、</a:t>
            </a:r>
            <a:r>
              <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4</a:t>
            </a:r>
            <a:r>
              <a:rPr lang="ja-JP" altLang="en-US"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rPr>
              <a:t>月営業開始予定</a:t>
            </a:r>
            <a:endParaRPr lang="en-US" altLang="ja-JP" sz="1300" dirty="0">
              <a:solidFill>
                <a:schemeClr val="tx1">
                  <a:lumMod val="75000"/>
                  <a:lumOff val="25000"/>
                </a:schemeClr>
              </a:solidFill>
              <a:latin typeface="HGPｺﾞｼｯｸM" panose="020B0600000000000000" pitchFamily="50" charset="-128"/>
              <a:ea typeface="HGPｺﾞｼｯｸM" panose="020B0600000000000000" pitchFamily="50" charset="-128"/>
              <a:sym typeface="Wingdings" panose="05000000000000000000" pitchFamily="2" charset="2"/>
            </a:endParaRPr>
          </a:p>
        </p:txBody>
      </p:sp>
      <p:sp>
        <p:nvSpPr>
          <p:cNvPr id="11" name="二等辺三角形 10"/>
          <p:cNvSpPr>
            <a:spLocks noChangeAspect="1"/>
          </p:cNvSpPr>
          <p:nvPr/>
        </p:nvSpPr>
        <p:spPr>
          <a:xfrm rot="5400000">
            <a:off x="4687437" y="6130966"/>
            <a:ext cx="264726" cy="179331"/>
          </a:xfrm>
          <a:prstGeom prst="triangle">
            <a:avLst/>
          </a:prstGeom>
          <a:solidFill>
            <a:srgbClr val="F89D08"/>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ja-JP" altLang="en-US" sz="1662" dirty="0"/>
          </a:p>
        </p:txBody>
      </p:sp>
      <p:sp>
        <p:nvSpPr>
          <p:cNvPr id="12" name="二等辺三角形 11"/>
          <p:cNvSpPr>
            <a:spLocks noChangeAspect="1"/>
          </p:cNvSpPr>
          <p:nvPr/>
        </p:nvSpPr>
        <p:spPr>
          <a:xfrm rot="5400000">
            <a:off x="6779859" y="6139316"/>
            <a:ext cx="264726" cy="179331"/>
          </a:xfrm>
          <a:prstGeom prst="triangle">
            <a:avLst/>
          </a:prstGeom>
          <a:solidFill>
            <a:srgbClr val="F89D08"/>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ja-JP" altLang="en-US" sz="1662" dirty="0"/>
          </a:p>
        </p:txBody>
      </p:sp>
      <p:sp>
        <p:nvSpPr>
          <p:cNvPr id="13" name="二等辺三角形 12"/>
          <p:cNvSpPr>
            <a:spLocks noChangeAspect="1"/>
          </p:cNvSpPr>
          <p:nvPr/>
        </p:nvSpPr>
        <p:spPr>
          <a:xfrm rot="5400000">
            <a:off x="5860366" y="6149933"/>
            <a:ext cx="264726" cy="179331"/>
          </a:xfrm>
          <a:prstGeom prst="triangle">
            <a:avLst/>
          </a:prstGeom>
          <a:solidFill>
            <a:srgbClr val="F89D08"/>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ja-JP" altLang="en-US" sz="1662" dirty="0"/>
          </a:p>
        </p:txBody>
      </p:sp>
      <p:sp>
        <p:nvSpPr>
          <p:cNvPr id="14" name="二等辺三角形 13"/>
          <p:cNvSpPr>
            <a:spLocks noChangeAspect="1"/>
          </p:cNvSpPr>
          <p:nvPr/>
        </p:nvSpPr>
        <p:spPr>
          <a:xfrm rot="5400000">
            <a:off x="7721609" y="6128108"/>
            <a:ext cx="264726" cy="179331"/>
          </a:xfrm>
          <a:prstGeom prst="triangle">
            <a:avLst/>
          </a:prstGeom>
          <a:solidFill>
            <a:srgbClr val="F89D08"/>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ja-JP" altLang="en-US" sz="1662" dirty="0"/>
          </a:p>
        </p:txBody>
      </p:sp>
      <p:sp>
        <p:nvSpPr>
          <p:cNvPr id="15" name="二等辺三角形 14"/>
          <p:cNvSpPr>
            <a:spLocks noChangeAspect="1"/>
          </p:cNvSpPr>
          <p:nvPr/>
        </p:nvSpPr>
        <p:spPr>
          <a:xfrm rot="5400000">
            <a:off x="8653309" y="6149934"/>
            <a:ext cx="264726" cy="179331"/>
          </a:xfrm>
          <a:prstGeom prst="triangle">
            <a:avLst/>
          </a:prstGeom>
          <a:solidFill>
            <a:srgbClr val="F89D08"/>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ja-JP" altLang="en-US" sz="1662" dirty="0"/>
          </a:p>
        </p:txBody>
      </p:sp>
    </p:spTree>
    <p:extLst>
      <p:ext uri="{BB962C8B-B14F-4D97-AF65-F5344CB8AC3E}">
        <p14:creationId xmlns:p14="http://schemas.microsoft.com/office/powerpoint/2010/main" val="337921216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a:cs typeface="Meiryo UI" panose="020B0604030504040204" pitchFamily="50" charset="-128"/>
              </a:rPr>
              <a:t>中規模ホール整備官民連携事業</a:t>
            </a:r>
            <a:endParaRPr kumimoji="1" lang="ja-JP" altLang="en-US" dirty="0"/>
          </a:p>
        </p:txBody>
      </p:sp>
      <p:graphicFrame>
        <p:nvGraphicFramePr>
          <p:cNvPr id="4" name="表 3">
            <a:extLst>
              <a:ext uri="{FF2B5EF4-FFF2-40B4-BE49-F238E27FC236}">
                <a16:creationId xmlns:a16="http://schemas.microsoft.com/office/drawing/2014/main" id="{EC252AAC-4A7B-4CA1-B4D8-219A2C5EA607}"/>
              </a:ext>
            </a:extLst>
          </p:cNvPr>
          <p:cNvGraphicFramePr>
            <a:graphicFrameLocks noGrp="1"/>
          </p:cNvGraphicFramePr>
          <p:nvPr/>
        </p:nvGraphicFramePr>
        <p:xfrm>
          <a:off x="156974" y="686049"/>
          <a:ext cx="9580150" cy="3456000"/>
        </p:xfrm>
        <a:graphic>
          <a:graphicData uri="http://schemas.openxmlformats.org/drawingml/2006/table">
            <a:tbl>
              <a:tblPr firstCol="1" bandRow="1">
                <a:tableStyleId>{5C22544A-7EE6-4342-B048-85BDC9FD1C3A}</a:tableStyleId>
              </a:tblPr>
              <a:tblGrid>
                <a:gridCol w="647115">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4200397">
                  <a:extLst>
                    <a:ext uri="{9D8B030D-6E8A-4147-A177-3AD203B41FA5}">
                      <a16:colId xmlns:a16="http://schemas.microsoft.com/office/drawing/2014/main" val="20002"/>
                    </a:ext>
                  </a:extLst>
                </a:gridCol>
                <a:gridCol w="3818238">
                  <a:extLst>
                    <a:ext uri="{9D8B030D-6E8A-4147-A177-3AD203B41FA5}">
                      <a16:colId xmlns:a16="http://schemas.microsoft.com/office/drawing/2014/main" val="20004"/>
                    </a:ext>
                  </a:extLst>
                </a:gridCol>
              </a:tblGrid>
              <a:tr h="684000">
                <a:tc gridSpan="2">
                  <a:txBody>
                    <a:bodyPr/>
                    <a:lstStyle/>
                    <a:p>
                      <a:pPr algn="just">
                        <a:spcAft>
                          <a:spcPts val="0"/>
                        </a:spcAft>
                      </a:pPr>
                      <a:r>
                        <a:rPr lang="ja-JP" altLang="en-US" sz="130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rPr>
                        <a:t>事業概要</a:t>
                      </a:r>
                      <a:endParaRPr lang="ja-JP" sz="130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hMerge="1">
                  <a:txBody>
                    <a:bodyPr/>
                    <a:lstStyle/>
                    <a:p>
                      <a:endParaRPr kumimoji="1" lang="ja-JP" altLang="en-US"/>
                    </a:p>
                  </a:txBody>
                  <a:tcPr/>
                </a:tc>
                <a:tc gridSpan="2">
                  <a:txBody>
                    <a:bodyPr/>
                    <a:lstStyle/>
                    <a:p>
                      <a:pPr algn="just">
                        <a:spcAft>
                          <a:spcPts val="0"/>
                        </a:spcAft>
                      </a:pPr>
                      <a:r>
                        <a:rPr lang="ja-JP" altLang="en-US"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路面電車の南北接続後の富山駅北エリアにおける象徴的施設として、富山市芸術文化ホールと連携し、</a:t>
                      </a:r>
                      <a:endParaRPr lang="en-US" altLang="ja-JP"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p>
                      <a:pPr algn="just">
                        <a:spcAft>
                          <a:spcPts val="0"/>
                        </a:spcAft>
                      </a:pPr>
                      <a:r>
                        <a:rPr lang="ja-JP" altLang="en-US"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市民の芸術文化活動の充実に資する施設を整備</a:t>
                      </a:r>
                    </a:p>
                    <a:p>
                      <a:pPr algn="just">
                        <a:spcAft>
                          <a:spcPts val="0"/>
                        </a:spcAft>
                      </a:pPr>
                      <a:r>
                        <a:rPr lang="ja-JP" altLang="en-US"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・公共施設（中規模ホール）を</a:t>
                      </a:r>
                      <a:r>
                        <a:rPr lang="en-US" altLang="ja-JP" sz="1300" b="1" kern="100" spc="0" baseline="0" dirty="0">
                          <a:solidFill>
                            <a:srgbClr val="FF4747"/>
                          </a:solidFill>
                          <a:effectLst/>
                          <a:latin typeface="HGPｺﾞｼｯｸM" panose="020B0600000000000000" pitchFamily="50" charset="-128"/>
                          <a:ea typeface="HGPｺﾞｼｯｸM" panose="020B0600000000000000" pitchFamily="50" charset="-128"/>
                          <a:cs typeface="Meiryo UI" panose="020B0604030504040204" pitchFamily="50" charset="-128"/>
                        </a:rPr>
                        <a:t>PFI</a:t>
                      </a:r>
                      <a:r>
                        <a:rPr lang="ja-JP" altLang="en-US" sz="1300" b="1" kern="100" spc="0" baseline="0" dirty="0">
                          <a:solidFill>
                            <a:srgbClr val="FF4747"/>
                          </a:solidFill>
                          <a:effectLst/>
                          <a:latin typeface="HGPｺﾞｼｯｸM" panose="020B0600000000000000" pitchFamily="50" charset="-128"/>
                          <a:ea typeface="HGPｺﾞｼｯｸM" panose="020B0600000000000000" pitchFamily="50" charset="-128"/>
                          <a:cs typeface="Meiryo UI" panose="020B0604030504040204" pitchFamily="50" charset="-128"/>
                        </a:rPr>
                        <a:t>（</a:t>
                      </a:r>
                      <a:r>
                        <a:rPr lang="en-US" altLang="ja-JP" sz="1300" b="1" kern="100" spc="0" baseline="0" dirty="0">
                          <a:solidFill>
                            <a:srgbClr val="FF4747"/>
                          </a:solidFill>
                          <a:effectLst/>
                          <a:latin typeface="HGPｺﾞｼｯｸM" panose="020B0600000000000000" pitchFamily="50" charset="-128"/>
                          <a:ea typeface="HGPｺﾞｼｯｸM" panose="020B0600000000000000" pitchFamily="50" charset="-128"/>
                          <a:cs typeface="Meiryo UI" panose="020B0604030504040204" pitchFamily="50" charset="-128"/>
                        </a:rPr>
                        <a:t>BTO</a:t>
                      </a:r>
                      <a:r>
                        <a:rPr lang="ja-JP" altLang="en-US" sz="1300" b="1" kern="100" spc="0" baseline="0" dirty="0">
                          <a:solidFill>
                            <a:srgbClr val="FF4747"/>
                          </a:solidFill>
                          <a:effectLst/>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により整備　・余剰地（市有地）を</a:t>
                      </a:r>
                      <a:r>
                        <a:rPr lang="ja-JP" altLang="en-US" sz="1300" b="1" kern="100" spc="0" baseline="0" dirty="0">
                          <a:solidFill>
                            <a:srgbClr val="FF4747"/>
                          </a:solidFill>
                          <a:effectLst/>
                          <a:latin typeface="HGPｺﾞｼｯｸM" panose="020B0600000000000000" pitchFamily="50" charset="-128"/>
                          <a:ea typeface="HGPｺﾞｼｯｸM" panose="020B0600000000000000" pitchFamily="50" charset="-128"/>
                          <a:cs typeface="Meiryo UI" panose="020B0604030504040204" pitchFamily="50" charset="-128"/>
                        </a:rPr>
                        <a:t>売却</a:t>
                      </a:r>
                      <a:r>
                        <a:rPr lang="ja-JP" altLang="en-US"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し、民間付帯事業を実施</a:t>
                      </a:r>
                    </a:p>
                  </a:txBody>
                  <a:tcPr marL="108000" marR="72000" marT="0" marB="0" anchor="ctr">
                    <a:solidFill>
                      <a:srgbClr val="D2DEEF"/>
                    </a:solidFill>
                  </a:tcPr>
                </a:tc>
                <a:tc hMerge="1">
                  <a:txBody>
                    <a:bodyPr/>
                    <a:lstStyle/>
                    <a:p>
                      <a:pPr algn="just">
                        <a:spcAft>
                          <a:spcPts val="0"/>
                        </a:spcAft>
                      </a:pPr>
                      <a:endParaRPr lang="ja-JP" sz="1400" kern="100" spc="-100" dirty="0">
                        <a:effectLst/>
                        <a:latin typeface="游ゴシック Medium" panose="020B0500000000000000" pitchFamily="50" charset="-128"/>
                        <a:ea typeface="游ゴシック Medium" panose="020B0500000000000000" pitchFamily="50" charset="-128"/>
                        <a:cs typeface="Meiryo UI" panose="020B0604030504040204" pitchFamily="50" charset="-128"/>
                      </a:endParaRPr>
                    </a:p>
                  </a:txBody>
                  <a:tcPr marL="68580" marR="68580" marT="0" marB="0" anchor="ctr">
                    <a:solidFill>
                      <a:srgbClr val="CFD5EA"/>
                    </a:solidFill>
                  </a:tcPr>
                </a:tc>
                <a:extLst>
                  <a:ext uri="{0D108BD9-81ED-4DB2-BD59-A6C34878D82A}">
                    <a16:rowId xmlns:a16="http://schemas.microsoft.com/office/drawing/2014/main" val="2571371524"/>
                  </a:ext>
                </a:extLst>
              </a:tr>
              <a:tr h="288000">
                <a:tc gridSpan="2">
                  <a:txBody>
                    <a:bodyPr/>
                    <a:lstStyle/>
                    <a:p>
                      <a:pPr algn="just">
                        <a:spcAft>
                          <a:spcPts val="0"/>
                        </a:spcAft>
                      </a:pPr>
                      <a:r>
                        <a:rPr lang="ja-JP" sz="1300" kern="100" spc="0" baseline="0" dirty="0">
                          <a:effectLst/>
                          <a:latin typeface="HGPｺﾞｼｯｸM" panose="020B0600000000000000" pitchFamily="50" charset="-128"/>
                          <a:ea typeface="HGPｺﾞｼｯｸM" panose="020B0600000000000000" pitchFamily="50" charset="-128"/>
                        </a:rPr>
                        <a:t>事業用地</a:t>
                      </a:r>
                      <a:endParaRPr lang="ja-JP" sz="130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hMerge="1">
                  <a:txBody>
                    <a:bodyPr/>
                    <a:lstStyle/>
                    <a:p>
                      <a:endParaRPr kumimoji="1" lang="ja-JP" altLang="en-US"/>
                    </a:p>
                  </a:txBody>
                  <a:tcPr/>
                </a:tc>
                <a:tc>
                  <a:txBody>
                    <a:bodyPr/>
                    <a:lstStyle/>
                    <a:p>
                      <a:pPr algn="just">
                        <a:spcAft>
                          <a:spcPts val="0"/>
                        </a:spcAft>
                      </a:pP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富山市牛島町 </a:t>
                      </a:r>
                      <a:r>
                        <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109</a:t>
                      </a: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番 </a:t>
                      </a:r>
                      <a:r>
                        <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2</a:t>
                      </a: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（芸術文化ホール隣接地） </a:t>
                      </a:r>
                      <a:endParaRPr 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0" marT="0" marB="0" anchor="ctr">
                    <a:solidFill>
                      <a:srgbClr val="EAEFF7"/>
                    </a:solidFill>
                  </a:tcPr>
                </a:tc>
                <a:tc>
                  <a:txBody>
                    <a:bodyPr/>
                    <a:lstStyle/>
                    <a:p>
                      <a:pPr algn="just">
                        <a:spcAft>
                          <a:spcPts val="0"/>
                        </a:spcAft>
                      </a:pP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敷地面積：</a:t>
                      </a:r>
                      <a:r>
                        <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8,472.09 ㎡</a:t>
                      </a: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a:t>
                      </a:r>
                      <a:r>
                        <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2,562.80 </a:t>
                      </a: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坪） </a:t>
                      </a:r>
                    </a:p>
                  </a:txBody>
                  <a:tcPr marL="68580" marR="68580" marT="0" marB="0" anchor="ctr">
                    <a:solidFill>
                      <a:srgbClr val="EAEFF7"/>
                    </a:solidFill>
                  </a:tcPr>
                </a:tc>
                <a:extLst>
                  <a:ext uri="{0D108BD9-81ED-4DB2-BD59-A6C34878D82A}">
                    <a16:rowId xmlns:a16="http://schemas.microsoft.com/office/drawing/2014/main" val="10000"/>
                  </a:ext>
                </a:extLst>
              </a:tr>
              <a:tr h="288000">
                <a:tc gridSpan="2">
                  <a:txBody>
                    <a:bodyPr/>
                    <a:lstStyle/>
                    <a:p>
                      <a:pPr algn="just">
                        <a:spcAft>
                          <a:spcPts val="0"/>
                        </a:spcAft>
                      </a:pPr>
                      <a:r>
                        <a:rPr lang="ja-JP" altLang="en-US" sz="1300" kern="100" spc="0" baseline="0" dirty="0">
                          <a:effectLst/>
                          <a:latin typeface="HGPｺﾞｼｯｸM" panose="020B0600000000000000" pitchFamily="50" charset="-128"/>
                          <a:ea typeface="HGPｺﾞｼｯｸM" panose="020B0600000000000000" pitchFamily="50" charset="-128"/>
                        </a:rPr>
                        <a:t>地域地区等</a:t>
                      </a:r>
                      <a:endParaRPr lang="ja-JP" sz="130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hMerge="1">
                  <a:txBody>
                    <a:bodyPr/>
                    <a:lstStyle/>
                    <a:p>
                      <a:endParaRPr kumimoji="1" lang="ja-JP" altLang="en-US"/>
                    </a:p>
                  </a:txBody>
                  <a:tcPr/>
                </a:tc>
                <a:tc gridSpan="2">
                  <a:txBody>
                    <a:bodyPr/>
                    <a:lstStyle/>
                    <a:p>
                      <a:pPr algn="just">
                        <a:spcAft>
                          <a:spcPts val="0"/>
                        </a:spcAft>
                      </a:pP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用途地域：商業地域</a:t>
                      </a:r>
                      <a:r>
                        <a:rPr lang="ja-JP" altLang="en-US" sz="1300" kern="100" spc="-10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建ぺい率：</a:t>
                      </a:r>
                      <a:r>
                        <a:rPr 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80</a:t>
                      </a:r>
                      <a:r>
                        <a:rPr 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　容積率：</a:t>
                      </a:r>
                      <a:r>
                        <a:rPr 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500</a:t>
                      </a:r>
                      <a:r>
                        <a:rPr 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　　　　　○防火地域：</a:t>
                      </a:r>
                      <a:r>
                        <a:rPr 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準防火地域</a:t>
                      </a:r>
                      <a:endParaRPr 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D2DEEF"/>
                    </a:solidFill>
                  </a:tcPr>
                </a:tc>
                <a:tc hMerge="1">
                  <a:txBody>
                    <a:bodyPr/>
                    <a:lstStyle/>
                    <a:p>
                      <a:endParaRPr kumimoji="1" lang="ja-JP" altLang="en-US"/>
                    </a:p>
                  </a:txBody>
                  <a:tcPr/>
                </a:tc>
                <a:extLst>
                  <a:ext uri="{0D108BD9-81ED-4DB2-BD59-A6C34878D82A}">
                    <a16:rowId xmlns:a16="http://schemas.microsoft.com/office/drawing/2014/main" val="10001"/>
                  </a:ext>
                </a:extLst>
              </a:tr>
              <a:tr h="1044000">
                <a:tc rowSpan="3">
                  <a:txBody>
                    <a:bodyPr/>
                    <a:lstStyle/>
                    <a:p>
                      <a:pPr algn="just">
                        <a:spcAft>
                          <a:spcPts val="0"/>
                        </a:spcAft>
                      </a:pPr>
                      <a:r>
                        <a:rPr lang="ja-JP" altLang="en-US" sz="1300" kern="100" spc="0" baseline="0" dirty="0">
                          <a:effectLst/>
                          <a:latin typeface="HGPｺﾞｼｯｸM" panose="020B0600000000000000" pitchFamily="50" charset="-128"/>
                          <a:ea typeface="HGPｺﾞｼｯｸM" panose="020B0600000000000000" pitchFamily="50" charset="-128"/>
                        </a:rPr>
                        <a:t>募集</a:t>
                      </a:r>
                      <a:endParaRPr lang="en-US" altLang="ja-JP" sz="1300" kern="100" spc="0" baseline="0" dirty="0">
                        <a:effectLst/>
                        <a:latin typeface="HGPｺﾞｼｯｸM" panose="020B0600000000000000" pitchFamily="50" charset="-128"/>
                        <a:ea typeface="HGPｺﾞｼｯｸM" panose="020B0600000000000000" pitchFamily="50" charset="-128"/>
                      </a:endParaRPr>
                    </a:p>
                    <a:p>
                      <a:pPr algn="just">
                        <a:spcAft>
                          <a:spcPts val="0"/>
                        </a:spcAft>
                      </a:pPr>
                      <a:r>
                        <a:rPr lang="ja-JP" altLang="en-US" sz="1300" kern="100" spc="0" baseline="0" dirty="0">
                          <a:effectLst/>
                          <a:latin typeface="HGPｺﾞｼｯｸM" panose="020B0600000000000000" pitchFamily="50" charset="-128"/>
                          <a:ea typeface="HGPｺﾞｼｯｸM" panose="020B0600000000000000" pitchFamily="50" charset="-128"/>
                        </a:rPr>
                        <a:t>内容</a:t>
                      </a:r>
                    </a:p>
                  </a:txBody>
                  <a:tcPr marL="68580" marR="68580" marT="0" marB="0" anchor="ctr">
                    <a:solidFill>
                      <a:srgbClr val="305494"/>
                    </a:solidFill>
                  </a:tcPr>
                </a:tc>
                <a:tc>
                  <a:txBody>
                    <a:bodyPr/>
                    <a:lstStyle/>
                    <a:p>
                      <a:pPr algn="just">
                        <a:spcAft>
                          <a:spcPts val="0"/>
                        </a:spcAft>
                      </a:pPr>
                      <a:r>
                        <a:rPr lang="ja-JP" altLang="en-US" sz="1300" b="1" kern="100" spc="-60" baseline="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rPr>
                        <a:t>事業範囲</a:t>
                      </a:r>
                      <a:endParaRPr lang="ja-JP" sz="1300" b="1" kern="100" spc="-60" baseline="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gridSpan="2">
                  <a:txBody>
                    <a:bodyPr/>
                    <a:lstStyle/>
                    <a:p>
                      <a:pPr algn="just">
                        <a:spcAft>
                          <a:spcPts val="0"/>
                        </a:spcAft>
                      </a:pPr>
                      <a:r>
                        <a:rPr lang="ja-JP" altLang="en-US" sz="1300" b="1"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既存施設（シルバー人材センター）の解体・杭撤去、中規模ホール施設整備・維持管理、民間施設整備・運営</a:t>
                      </a:r>
                      <a:endParaRPr lang="en-US" altLang="ja-JP" sz="1300" b="1"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p>
                      <a:pPr algn="just">
                        <a:spcAft>
                          <a:spcPts val="0"/>
                        </a:spcAft>
                      </a:pPr>
                      <a:r>
                        <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富山駅・富山ライトレールの新停留場（仮称ブールバール停留場）及び富山市芸術文化ホールからの動線に配慮</a:t>
                      </a:r>
                      <a:endPar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p>
                      <a:pPr algn="just">
                        <a:spcAft>
                          <a:spcPts val="0"/>
                        </a:spcAft>
                      </a:pP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　 することを要件に、敷地内でのゾーニングは事業者提案</a:t>
                      </a:r>
                      <a:endPar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p>
                      <a:pPr algn="just">
                        <a:spcAft>
                          <a:spcPts val="0"/>
                        </a:spcAft>
                      </a:pPr>
                      <a:r>
                        <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300" b="1"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中規模ホール整備と余剰地活用を一体として提案</a:t>
                      </a: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を求めることにより、駅北口エリアの新たな顔としてふさわしい</a:t>
                      </a:r>
                      <a:endPar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p>
                      <a:pPr algn="just">
                        <a:spcAft>
                          <a:spcPts val="0"/>
                        </a:spcAft>
                      </a:pPr>
                      <a:r>
                        <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    </a:t>
                      </a: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風格のある美しい景観の形成と公有資産の最適・有効活用 を図る</a:t>
                      </a:r>
                      <a:endPar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EAEFF7"/>
                    </a:solidFill>
                  </a:tcPr>
                </a:tc>
                <a:tc hMerge="1">
                  <a:txBody>
                    <a:bodyPr/>
                    <a:lstStyle/>
                    <a:p>
                      <a:endParaRPr kumimoji="1" lang="ja-JP" altLang="en-US"/>
                    </a:p>
                  </a:txBody>
                  <a:tcPr/>
                </a:tc>
                <a:extLst>
                  <a:ext uri="{0D108BD9-81ED-4DB2-BD59-A6C34878D82A}">
                    <a16:rowId xmlns:a16="http://schemas.microsoft.com/office/drawing/2014/main" val="2901179626"/>
                  </a:ext>
                </a:extLst>
              </a:tr>
              <a:tr h="684000">
                <a:tc vMerge="1">
                  <a:txBody>
                    <a:bodyPr/>
                    <a:lstStyle/>
                    <a:p>
                      <a:pPr algn="just">
                        <a:spcAft>
                          <a:spcPts val="0"/>
                        </a:spcAft>
                      </a:pPr>
                      <a:endParaRPr lang="ja-JP" altLang="en-US" sz="1400" kern="100" spc="0" baseline="0" dirty="0">
                        <a:effectLst/>
                        <a:latin typeface="游ゴシック Medium" panose="020B0500000000000000" pitchFamily="50" charset="-128"/>
                        <a:ea typeface="游ゴシック Medium" panose="020B0500000000000000" pitchFamily="50" charset="-128"/>
                      </a:endParaRPr>
                    </a:p>
                  </a:txBody>
                  <a:tcPr marL="68580" marR="68580" marT="0" marB="0" anchor="ctr">
                    <a:solidFill>
                      <a:srgbClr val="28467C"/>
                    </a:solidFill>
                  </a:tcPr>
                </a:tc>
                <a:tc>
                  <a:txBody>
                    <a:bodyPr/>
                    <a:lstStyle/>
                    <a:p>
                      <a:pPr algn="just">
                        <a:lnSpc>
                          <a:spcPts val="1500"/>
                        </a:lnSpc>
                        <a:spcAft>
                          <a:spcPts val="0"/>
                        </a:spcAft>
                      </a:pPr>
                      <a:r>
                        <a:rPr lang="ja-JP" altLang="en-US" sz="1300" b="1" kern="100" spc="-60" baseline="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rPr>
                        <a:t>中規模</a:t>
                      </a:r>
                      <a:endParaRPr lang="en-US" altLang="ja-JP" sz="1300" b="1" kern="100" spc="-60" baseline="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p>
                      <a:pPr algn="just">
                        <a:lnSpc>
                          <a:spcPts val="1500"/>
                        </a:lnSpc>
                        <a:spcAft>
                          <a:spcPts val="0"/>
                        </a:spcAft>
                      </a:pPr>
                      <a:r>
                        <a:rPr lang="ja-JP" altLang="en-US" sz="1300" b="1" kern="100" spc="-60" baseline="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rPr>
                        <a:t>ホール</a:t>
                      </a:r>
                      <a:endParaRPr lang="en-US" altLang="ja-JP" sz="1300" b="1" kern="100" spc="-60" baseline="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p>
                      <a:pPr algn="just">
                        <a:lnSpc>
                          <a:spcPts val="1500"/>
                        </a:lnSpc>
                        <a:spcAft>
                          <a:spcPts val="0"/>
                        </a:spcAft>
                      </a:pPr>
                      <a:r>
                        <a:rPr lang="en-US" altLang="ja-JP" sz="1300" b="1" kern="100" spc="0" baseline="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rPr>
                        <a:t>(PFI</a:t>
                      </a:r>
                      <a:r>
                        <a:rPr lang="ja-JP" altLang="en-US" sz="1300" b="1" kern="100" spc="0" baseline="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rPr>
                        <a:t>事業</a:t>
                      </a:r>
                      <a:r>
                        <a:rPr lang="en-US" altLang="ja-JP" sz="1300" b="1" kern="100" spc="0" baseline="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rPr>
                        <a:t>)</a:t>
                      </a:r>
                      <a:endParaRPr lang="ja-JP" sz="1300" b="1" kern="100" spc="0" baseline="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gridSpan="2">
                  <a:txBody>
                    <a:bodyPr/>
                    <a:lstStyle/>
                    <a:p>
                      <a:pPr algn="just">
                        <a:spcAft>
                          <a:spcPts val="0"/>
                        </a:spcAft>
                      </a:pPr>
                      <a:r>
                        <a:rPr lang="ja-JP" altLang="en-US" sz="1300" u="none"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・富山市芸術文化ホールとの連携が図れる施設 </a:t>
                      </a:r>
                      <a:endParaRPr lang="en-US" altLang="ja-JP" sz="1300" u="none"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p>
                      <a:pPr algn="just">
                        <a:spcAft>
                          <a:spcPts val="0"/>
                        </a:spcAft>
                      </a:pPr>
                      <a:r>
                        <a:rPr lang="ja-JP" altLang="en-US" sz="1300" u="none"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・提供できるジャンルの幅が広がる施設（多様な用途や演目への対応が可能なブラックボックス型ホール）</a:t>
                      </a:r>
                      <a:endParaRPr lang="en-US" altLang="ja-JP" sz="1300" u="none"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p>
                      <a:pPr algn="just">
                        <a:spcAft>
                          <a:spcPts val="0"/>
                        </a:spcAft>
                      </a:pPr>
                      <a:r>
                        <a:rPr lang="ja-JP" altLang="en-US" sz="1300" u="none"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・「本物」の芸術文化とふれあい、体験することができる施設　等</a:t>
                      </a:r>
                      <a:endParaRPr lang="en-US" altLang="ja-JP" sz="1300" u="none"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txBody>
                  <a:tcPr marL="68580" marR="68580" marT="0" marB="0" anchor="ctr">
                    <a:solidFill>
                      <a:srgbClr val="D2DEEF"/>
                    </a:solidFill>
                  </a:tcPr>
                </a:tc>
                <a:tc hMerge="1">
                  <a:txBody>
                    <a:bodyPr/>
                    <a:lstStyle/>
                    <a:p>
                      <a:endParaRPr kumimoji="1" lang="ja-JP" altLang="en-US"/>
                    </a:p>
                  </a:txBody>
                  <a:tcPr/>
                </a:tc>
                <a:extLst>
                  <a:ext uri="{0D108BD9-81ED-4DB2-BD59-A6C34878D82A}">
                    <a16:rowId xmlns:a16="http://schemas.microsoft.com/office/drawing/2014/main" val="10002"/>
                  </a:ext>
                </a:extLst>
              </a:tr>
              <a:tr h="468000">
                <a:tc vMerge="1">
                  <a:txBody>
                    <a:bodyPr/>
                    <a:lstStyle/>
                    <a:p>
                      <a:pPr algn="just">
                        <a:spcAft>
                          <a:spcPts val="0"/>
                        </a:spcAft>
                      </a:pPr>
                      <a:endParaRPr lang="ja-JP" sz="1200" kern="100" dirty="0">
                        <a:effectLst/>
                        <a:latin typeface="Meiryo UI" panose="020B0604030504040204" pitchFamily="50" charset="-128"/>
                        <a:ea typeface="Meiryo UI" panose="020B0604030504040204" pitchFamily="50" charset="-128"/>
                        <a:cs typeface="Meiryo UI" panose="020B0604030504040204" pitchFamily="50" charset="-128"/>
                      </a:endParaRPr>
                    </a:p>
                  </a:txBody>
                  <a:tcPr marL="74295" marR="74295" marT="0" marB="0" anchor="ctr"/>
                </a:tc>
                <a:tc>
                  <a:txBody>
                    <a:bodyPr/>
                    <a:lstStyle/>
                    <a:p>
                      <a:pPr algn="just">
                        <a:spcAft>
                          <a:spcPts val="0"/>
                        </a:spcAft>
                      </a:pPr>
                      <a:r>
                        <a:rPr lang="ja-JP" altLang="en-US" sz="1300" b="1" kern="100" spc="-60" baseline="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rPr>
                        <a:t>民間施設</a:t>
                      </a:r>
                      <a:endParaRPr lang="ja-JP" sz="1300" b="1" kern="100" spc="-60" baseline="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gridSpan="2">
                  <a:txBody>
                    <a:bodyPr/>
                    <a:lstStyle/>
                    <a:p>
                      <a:pPr algn="just">
                        <a:spcAft>
                          <a:spcPts val="0"/>
                        </a:spcAft>
                      </a:pP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路面電車の南北一体化を見据え、コンパクトシティ施策における富山駅北口エリア</a:t>
                      </a:r>
                    </a:p>
                    <a:p>
                      <a:pPr algn="just">
                        <a:spcAft>
                          <a:spcPts val="0"/>
                        </a:spcAft>
                      </a:pP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の拠点として、人々の交流を生み出すことでにぎわいを創出し、まちの活性化に資す る事業を期待する</a:t>
                      </a:r>
                    </a:p>
                  </a:txBody>
                  <a:tcPr marL="68580" marR="68580" marT="0" marB="0" anchor="ctr">
                    <a:solidFill>
                      <a:srgbClr val="EAEFF7"/>
                    </a:solidFill>
                  </a:tcPr>
                </a:tc>
                <a:tc hMerge="1">
                  <a:txBody>
                    <a:bodyPr/>
                    <a:lstStyle/>
                    <a:p>
                      <a:endParaRPr kumimoji="1" lang="ja-JP" altLang="en-US"/>
                    </a:p>
                  </a:txBody>
                  <a:tcPr/>
                </a:tc>
                <a:extLst>
                  <a:ext uri="{0D108BD9-81ED-4DB2-BD59-A6C34878D82A}">
                    <a16:rowId xmlns:a16="http://schemas.microsoft.com/office/drawing/2014/main" val="10003"/>
                  </a:ext>
                </a:extLst>
              </a:tr>
            </a:tbl>
          </a:graphicData>
        </a:graphic>
      </p:graphicFrame>
      <p:pic>
        <p:nvPicPr>
          <p:cNvPr id="5" name="図 4"/>
          <p:cNvPicPr>
            <a:picLocks noChangeAspect="1"/>
          </p:cNvPicPr>
          <p:nvPr/>
        </p:nvPicPr>
        <p:blipFill>
          <a:blip r:embed="rId2"/>
          <a:stretch>
            <a:fillRect/>
          </a:stretch>
        </p:blipFill>
        <p:spPr>
          <a:xfrm>
            <a:off x="6309361" y="4564816"/>
            <a:ext cx="3278981" cy="2079117"/>
          </a:xfrm>
          <a:prstGeom prst="rect">
            <a:avLst/>
          </a:prstGeom>
        </p:spPr>
      </p:pic>
      <p:graphicFrame>
        <p:nvGraphicFramePr>
          <p:cNvPr id="6" name="表 5"/>
          <p:cNvGraphicFramePr>
            <a:graphicFrameLocks noGrp="1"/>
          </p:cNvGraphicFramePr>
          <p:nvPr/>
        </p:nvGraphicFramePr>
        <p:xfrm>
          <a:off x="156974" y="4564816"/>
          <a:ext cx="6048000" cy="2077532"/>
        </p:xfrm>
        <a:graphic>
          <a:graphicData uri="http://schemas.openxmlformats.org/drawingml/2006/table">
            <a:tbl>
              <a:tblPr firstCol="1" bandRow="1">
                <a:tableStyleId>{5C22544A-7EE6-4342-B048-85BDC9FD1C3A}</a:tableStyleId>
              </a:tblPr>
              <a:tblGrid>
                <a:gridCol w="1080000">
                  <a:extLst>
                    <a:ext uri="{9D8B030D-6E8A-4147-A177-3AD203B41FA5}">
                      <a16:colId xmlns:a16="http://schemas.microsoft.com/office/drawing/2014/main" val="20000"/>
                    </a:ext>
                  </a:extLst>
                </a:gridCol>
                <a:gridCol w="4968000">
                  <a:extLst>
                    <a:ext uri="{9D8B030D-6E8A-4147-A177-3AD203B41FA5}">
                      <a16:colId xmlns:a16="http://schemas.microsoft.com/office/drawing/2014/main" val="20001"/>
                    </a:ext>
                  </a:extLst>
                </a:gridCol>
              </a:tblGrid>
              <a:tr h="360000">
                <a:tc>
                  <a:txBody>
                    <a:bodyPr/>
                    <a:lstStyle/>
                    <a:p>
                      <a:pPr algn="ctr"/>
                      <a:r>
                        <a:rPr kumimoji="1" lang="ja-JP" altLang="en-US" sz="1300" b="0" spc="-50" baseline="0" dirty="0">
                          <a:latin typeface="HGPｺﾞｼｯｸM" panose="020B0600000000000000" pitchFamily="50" charset="-128"/>
                          <a:ea typeface="HGPｺﾞｼｯｸM" panose="020B0600000000000000" pitchFamily="50" charset="-128"/>
                        </a:rPr>
                        <a:t>優先交渉権者</a:t>
                      </a:r>
                    </a:p>
                  </a:txBody>
                  <a:tcPr marL="0" marR="0" marT="42203" marB="42203" anchor="ctr">
                    <a:solidFill>
                      <a:srgbClr val="305494"/>
                    </a:solidFill>
                  </a:tcPr>
                </a:tc>
                <a:tc>
                  <a:txBody>
                    <a:bodyPr/>
                    <a:lstStyle/>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佐藤工業・大和ハウスグループ　　</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代表企業：佐藤工業㈱</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txBody>
                  <a:tcPr marL="144000" marR="33231" marT="42203" marB="42203" anchor="ctr"/>
                </a:tc>
                <a:extLst>
                  <a:ext uri="{0D108BD9-81ED-4DB2-BD59-A6C34878D82A}">
                    <a16:rowId xmlns:a16="http://schemas.microsoft.com/office/drawing/2014/main" val="10000"/>
                  </a:ext>
                </a:extLst>
              </a:tr>
              <a:tr h="360000">
                <a:tc>
                  <a:txBody>
                    <a:bodyPr/>
                    <a:lstStyle/>
                    <a:p>
                      <a:pPr algn="ctr"/>
                      <a:r>
                        <a:rPr kumimoji="1" lang="ja-JP" altLang="en-US" sz="1300" b="0" spc="-50" baseline="0" dirty="0">
                          <a:latin typeface="HGPｺﾞｼｯｸM" panose="020B0600000000000000" pitchFamily="50" charset="-128"/>
                          <a:ea typeface="HGPｺﾞｼｯｸM" panose="020B0600000000000000" pitchFamily="50" charset="-128"/>
                        </a:rPr>
                        <a:t>提案価格</a:t>
                      </a:r>
                    </a:p>
                  </a:txBody>
                  <a:tcPr marL="0" marR="0" marT="42203" marB="42203" anchor="ctr">
                    <a:solidFill>
                      <a:srgbClr val="305494"/>
                    </a:solidFill>
                  </a:tcPr>
                </a:tc>
                <a:tc>
                  <a:txBody>
                    <a:bodyPr/>
                    <a:lstStyle/>
                    <a:p>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6,986,136,936</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円　　</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予定価格</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6,987,000,000</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円以内</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144000" marR="33231" marT="42203" marB="42203" anchor="ctr"/>
                </a:tc>
                <a:extLst>
                  <a:ext uri="{0D108BD9-81ED-4DB2-BD59-A6C34878D82A}">
                    <a16:rowId xmlns:a16="http://schemas.microsoft.com/office/drawing/2014/main" val="10001"/>
                  </a:ext>
                </a:extLst>
              </a:tr>
              <a:tr h="422031">
                <a:tc>
                  <a:txBody>
                    <a:bodyPr/>
                    <a:lstStyle/>
                    <a:p>
                      <a:pPr algn="ctr"/>
                      <a:r>
                        <a:rPr kumimoji="1" lang="ja-JP" altLang="en-US" sz="1300" b="0" spc="-50" baseline="0" dirty="0">
                          <a:latin typeface="HGPｺﾞｼｯｸM" panose="020B0600000000000000" pitchFamily="50" charset="-128"/>
                          <a:ea typeface="HGPｺﾞｼｯｸM" panose="020B0600000000000000" pitchFamily="50" charset="-128"/>
                        </a:rPr>
                        <a:t>中規模ホール</a:t>
                      </a:r>
                    </a:p>
                  </a:txBody>
                  <a:tcPr marL="0" marR="0" marT="42203" marB="42203" anchor="ctr">
                    <a:solidFill>
                      <a:srgbClr val="305494"/>
                    </a:solidFill>
                  </a:tcPr>
                </a:tc>
                <a:tc>
                  <a:txBody>
                    <a:bodyPr/>
                    <a:lstStyle/>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地上４階、地下１階建　　延床面積約</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6,000</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地上から</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10m</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の高さに大屋根を設置し、街並みとの調和を図るとともに、東・北・西側の壁面をガラス張りとし、文化活動の活気を外部に発信</a:t>
                      </a:r>
                    </a:p>
                  </a:txBody>
                  <a:tcPr marL="144000" marR="33231" marT="42203" marB="42203" anchor="ctr"/>
                </a:tc>
                <a:extLst>
                  <a:ext uri="{0D108BD9-81ED-4DB2-BD59-A6C34878D82A}">
                    <a16:rowId xmlns:a16="http://schemas.microsoft.com/office/drawing/2014/main" val="10002"/>
                  </a:ext>
                </a:extLst>
              </a:tr>
              <a:tr h="422031">
                <a:tc>
                  <a:txBody>
                    <a:bodyPr/>
                    <a:lstStyle/>
                    <a:p>
                      <a:pPr algn="ctr"/>
                      <a:r>
                        <a:rPr kumimoji="1" lang="ja-JP" altLang="en-US" sz="1300" b="0" spc="-50" baseline="0" dirty="0">
                          <a:latin typeface="HGPｺﾞｼｯｸM" panose="020B0600000000000000" pitchFamily="50" charset="-128"/>
                          <a:ea typeface="HGPｺﾞｼｯｸM" panose="020B0600000000000000" pitchFamily="50" charset="-128"/>
                        </a:rPr>
                        <a:t>民間付帯事業</a:t>
                      </a:r>
                    </a:p>
                  </a:txBody>
                  <a:tcPr marL="0" marR="0" marT="42203" marB="42203" anchor="ctr">
                    <a:solidFill>
                      <a:srgbClr val="305494"/>
                    </a:solidFill>
                  </a:tcPr>
                </a:tc>
                <a:tc>
                  <a:txBody>
                    <a:bodyPr/>
                    <a:lstStyle/>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地上</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10</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階建　　　　　　　　延床面積約</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13,000</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1</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階：商業施設（カフェ等の飲食店、地元産品を扱う物販施設）</a:t>
                      </a:r>
                      <a:endPar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3</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5</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階：オフィス　　　　　　</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6</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10</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階：ホテル</a:t>
                      </a:r>
                    </a:p>
                  </a:txBody>
                  <a:tcPr marL="144000" marR="33231" marT="42203" marB="42203" anchor="ctr"/>
                </a:tc>
                <a:extLst>
                  <a:ext uri="{0D108BD9-81ED-4DB2-BD59-A6C34878D82A}">
                    <a16:rowId xmlns:a16="http://schemas.microsoft.com/office/drawing/2014/main" val="10003"/>
                  </a:ext>
                </a:extLst>
              </a:tr>
            </a:tbl>
          </a:graphicData>
        </a:graphic>
      </p:graphicFrame>
      <p:sp>
        <p:nvSpPr>
          <p:cNvPr id="7" name="テキスト ボックス 6"/>
          <p:cNvSpPr txBox="1"/>
          <p:nvPr/>
        </p:nvSpPr>
        <p:spPr>
          <a:xfrm>
            <a:off x="156974" y="4200315"/>
            <a:ext cx="9576000" cy="288000"/>
          </a:xfrm>
          <a:prstGeom prst="rect">
            <a:avLst/>
          </a:prstGeom>
          <a:solidFill>
            <a:srgbClr val="305494"/>
          </a:solidFill>
          <a:ln>
            <a:noFill/>
          </a:ln>
        </p:spPr>
        <p:style>
          <a:lnRef idx="3">
            <a:schemeClr val="lt1"/>
          </a:lnRef>
          <a:fillRef idx="1">
            <a:schemeClr val="accent1"/>
          </a:fillRef>
          <a:effectRef idx="1">
            <a:schemeClr val="accent1"/>
          </a:effectRef>
          <a:fontRef idx="minor">
            <a:schemeClr val="lt1"/>
          </a:fontRef>
        </p:style>
        <p:txBody>
          <a:bodyPr wrap="square" tIns="36000" bIns="36000" rtlCol="0" anchor="ctr" anchorCtr="0">
            <a:spAutoFit/>
          </a:bodyPr>
          <a:lstStyle/>
          <a:p>
            <a:r>
              <a:rPr lang="ja-JP" altLang="en-US" sz="1300"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rPr>
              <a:t>提案概要</a:t>
            </a:r>
            <a:endParaRPr lang="en-US" altLang="ja-JP" sz="1300"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spTree>
    <p:extLst>
      <p:ext uri="{BB962C8B-B14F-4D97-AF65-F5344CB8AC3E}">
        <p14:creationId xmlns:p14="http://schemas.microsoft.com/office/powerpoint/2010/main" val="24285690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rPr>
              <a:t>PFI</a:t>
            </a: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rPr>
              <a:t>とは？</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pic>
        <p:nvPicPr>
          <p:cNvPr id="3" name="図 2"/>
          <p:cNvPicPr>
            <a:picLocks noChangeAspect="1"/>
          </p:cNvPicPr>
          <p:nvPr/>
        </p:nvPicPr>
        <p:blipFill>
          <a:blip r:embed="rId2"/>
          <a:stretch>
            <a:fillRect/>
          </a:stretch>
        </p:blipFill>
        <p:spPr>
          <a:xfrm>
            <a:off x="316783" y="643029"/>
            <a:ext cx="9232601" cy="5852160"/>
          </a:xfrm>
          <a:prstGeom prst="rect">
            <a:avLst/>
          </a:prstGeom>
        </p:spPr>
      </p:pic>
      <p:sp>
        <p:nvSpPr>
          <p:cNvPr id="16" name="正方形/長方形 15">
            <a:extLst>
              <a:ext uri="{FF2B5EF4-FFF2-40B4-BE49-F238E27FC236}">
                <a16:creationId xmlns:a16="http://schemas.microsoft.com/office/drawing/2014/main" id="{EEA42B6B-F800-44E3-80EC-10748D22EE34}"/>
              </a:ext>
            </a:extLst>
          </p:cNvPr>
          <p:cNvSpPr/>
          <p:nvPr/>
        </p:nvSpPr>
        <p:spPr>
          <a:xfrm>
            <a:off x="1710506" y="6567428"/>
            <a:ext cx="7903639" cy="276999"/>
          </a:xfrm>
          <a:prstGeom prst="rect">
            <a:avLst/>
          </a:prstGeom>
        </p:spPr>
        <p:txBody>
          <a:bodyPr wrap="square">
            <a:spAutoFit/>
          </a:bodyPr>
          <a:lstStyle/>
          <a:p>
            <a:pPr algn="r"/>
            <a:r>
              <a:rPr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＜出典＞</a:t>
            </a:r>
            <a:r>
              <a:rPr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rPr>
              <a:t>DBJ</a:t>
            </a:r>
            <a:r>
              <a:rPr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作成</a:t>
            </a:r>
            <a:endParaRPr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p:txBody>
      </p:sp>
      <p:sp>
        <p:nvSpPr>
          <p:cNvPr id="4" name="正方形/長方形 3"/>
          <p:cNvSpPr/>
          <p:nvPr/>
        </p:nvSpPr>
        <p:spPr>
          <a:xfrm>
            <a:off x="4899546" y="643029"/>
            <a:ext cx="259308" cy="3259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9643185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2800" dirty="0">
                <a:cs typeface="Meiryo UI" panose="020B0604030504040204" pitchFamily="50" charset="-128"/>
              </a:rPr>
              <a:t>富山市斎場再整備事業</a:t>
            </a:r>
            <a:endParaRPr kumimoji="1" lang="ja-JP" altLang="en-US" dirty="0"/>
          </a:p>
        </p:txBody>
      </p:sp>
      <p:sp>
        <p:nvSpPr>
          <p:cNvPr id="3" name="テキスト プレースホルダー 2"/>
          <p:cNvSpPr>
            <a:spLocks noGrp="1"/>
          </p:cNvSpPr>
          <p:nvPr>
            <p:ph type="body" sz="quarter" idx="10"/>
          </p:nvPr>
        </p:nvSpPr>
        <p:spPr/>
        <p:txBody>
          <a:bodyPr/>
          <a:lstStyle/>
          <a:p>
            <a:endParaRPr kumimoji="1" lang="ja-JP" altLang="en-US"/>
          </a:p>
        </p:txBody>
      </p:sp>
      <p:graphicFrame>
        <p:nvGraphicFramePr>
          <p:cNvPr id="4" name="表 3">
            <a:extLst>
              <a:ext uri="{FF2B5EF4-FFF2-40B4-BE49-F238E27FC236}">
                <a16:creationId xmlns:a16="http://schemas.microsoft.com/office/drawing/2014/main" id="{EC252AAC-4A7B-4CA1-B4D8-219A2C5EA607}"/>
              </a:ext>
            </a:extLst>
          </p:cNvPr>
          <p:cNvGraphicFramePr>
            <a:graphicFrameLocks noGrp="1"/>
          </p:cNvGraphicFramePr>
          <p:nvPr/>
        </p:nvGraphicFramePr>
        <p:xfrm>
          <a:off x="156974" y="579719"/>
          <a:ext cx="9486757" cy="3060000"/>
        </p:xfrm>
        <a:graphic>
          <a:graphicData uri="http://schemas.openxmlformats.org/drawingml/2006/table">
            <a:tbl>
              <a:tblPr firstCol="1" bandRow="1">
                <a:tableStyleId>{5C22544A-7EE6-4342-B048-85BDC9FD1C3A}</a:tableStyleId>
              </a:tblPr>
              <a:tblGrid>
                <a:gridCol w="1182728">
                  <a:extLst>
                    <a:ext uri="{9D8B030D-6E8A-4147-A177-3AD203B41FA5}">
                      <a16:colId xmlns:a16="http://schemas.microsoft.com/office/drawing/2014/main" val="20000"/>
                    </a:ext>
                  </a:extLst>
                </a:gridCol>
                <a:gridCol w="4095108">
                  <a:extLst>
                    <a:ext uri="{9D8B030D-6E8A-4147-A177-3AD203B41FA5}">
                      <a16:colId xmlns:a16="http://schemas.microsoft.com/office/drawing/2014/main" val="20002"/>
                    </a:ext>
                  </a:extLst>
                </a:gridCol>
                <a:gridCol w="4208921">
                  <a:extLst>
                    <a:ext uri="{9D8B030D-6E8A-4147-A177-3AD203B41FA5}">
                      <a16:colId xmlns:a16="http://schemas.microsoft.com/office/drawing/2014/main" val="20004"/>
                    </a:ext>
                  </a:extLst>
                </a:gridCol>
              </a:tblGrid>
              <a:tr h="900000">
                <a:tc>
                  <a:txBody>
                    <a:bodyPr/>
                    <a:lstStyle/>
                    <a:p>
                      <a:pPr algn="l">
                        <a:spcAft>
                          <a:spcPts val="0"/>
                        </a:spcAft>
                      </a:pPr>
                      <a:r>
                        <a:rPr lang="ja-JP" altLang="en-US" sz="1300" b="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rPr>
                        <a:t>事業概要</a:t>
                      </a:r>
                      <a:endParaRPr lang="ja-JP" sz="1300" b="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gridSpan="2">
                  <a:txBody>
                    <a:bodyPr/>
                    <a:lstStyle/>
                    <a:p>
                      <a:pPr algn="just">
                        <a:spcAft>
                          <a:spcPts val="0"/>
                        </a:spcAft>
                      </a:pPr>
                      <a:r>
                        <a:rPr lang="ja-JP" altLang="en-US"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富山市が有する富山霊園富山市斎場、北部斎場、大沢野斎場、婦負斎場の</a:t>
                      </a:r>
                      <a:r>
                        <a:rPr lang="en-US" altLang="ja-JP"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4</a:t>
                      </a:r>
                      <a:r>
                        <a:rPr lang="ja-JP" altLang="en-US" sz="1300" kern="100" spc="0" baseline="0" dirty="0" err="1">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つの</a:t>
                      </a:r>
                      <a:r>
                        <a:rPr lang="ja-JP" altLang="en-US"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斎場のうち、富山霊園富山市斎場は、整備後約</a:t>
                      </a:r>
                      <a:r>
                        <a:rPr lang="en-US" altLang="ja-JP"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50</a:t>
                      </a:r>
                      <a:r>
                        <a:rPr lang="ja-JP" altLang="en-US"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年が経過し、老朽化が深刻な他、将来の火葬需要への対応等の課題を抱えていることから、本斎場の再整備を行うもの</a:t>
                      </a:r>
                    </a:p>
                    <a:p>
                      <a:pPr algn="just">
                        <a:spcAft>
                          <a:spcPts val="0"/>
                        </a:spcAft>
                      </a:pPr>
                      <a:r>
                        <a:rPr lang="ja-JP" altLang="en-US"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・公共施設（新斎場）を</a:t>
                      </a:r>
                      <a:r>
                        <a:rPr lang="en-US" altLang="ja-JP" sz="1300" b="1" kern="100" spc="0" baseline="0" dirty="0">
                          <a:solidFill>
                            <a:srgbClr val="FF4747"/>
                          </a:solidFill>
                          <a:effectLst/>
                          <a:latin typeface="HGPｺﾞｼｯｸM" panose="020B0600000000000000" pitchFamily="50" charset="-128"/>
                          <a:ea typeface="HGPｺﾞｼｯｸM" panose="020B0600000000000000" pitchFamily="50" charset="-128"/>
                          <a:cs typeface="Meiryo UI" panose="020B0604030504040204" pitchFamily="50" charset="-128"/>
                        </a:rPr>
                        <a:t>PFI</a:t>
                      </a:r>
                      <a:r>
                        <a:rPr lang="ja-JP" altLang="en-US" sz="1300" b="1" kern="100" spc="0" baseline="0" dirty="0">
                          <a:solidFill>
                            <a:srgbClr val="FF4747"/>
                          </a:solidFill>
                          <a:effectLst/>
                          <a:latin typeface="HGPｺﾞｼｯｸM" panose="020B0600000000000000" pitchFamily="50" charset="-128"/>
                          <a:ea typeface="HGPｺﾞｼｯｸM" panose="020B0600000000000000" pitchFamily="50" charset="-128"/>
                          <a:cs typeface="Meiryo UI" panose="020B0604030504040204" pitchFamily="50" charset="-128"/>
                        </a:rPr>
                        <a:t>（</a:t>
                      </a:r>
                      <a:r>
                        <a:rPr lang="en-US" altLang="ja-JP" sz="1300" b="1" kern="100" spc="0" baseline="0" dirty="0">
                          <a:solidFill>
                            <a:srgbClr val="FF4747"/>
                          </a:solidFill>
                          <a:effectLst/>
                          <a:latin typeface="HGPｺﾞｼｯｸM" panose="020B0600000000000000" pitchFamily="50" charset="-128"/>
                          <a:ea typeface="HGPｺﾞｼｯｸM" panose="020B0600000000000000" pitchFamily="50" charset="-128"/>
                          <a:cs typeface="Meiryo UI" panose="020B0604030504040204" pitchFamily="50" charset="-128"/>
                        </a:rPr>
                        <a:t>BTO</a:t>
                      </a:r>
                      <a:r>
                        <a:rPr lang="ja-JP" altLang="en-US" sz="1300" b="1" kern="100" spc="0" baseline="0" dirty="0">
                          <a:solidFill>
                            <a:srgbClr val="FF4747"/>
                          </a:solidFill>
                          <a:effectLst/>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により整備</a:t>
                      </a:r>
                    </a:p>
                  </a:txBody>
                  <a:tcPr marL="108000" marR="72000" marT="0" marB="0" anchor="ctr">
                    <a:solidFill>
                      <a:srgbClr val="D2DEEF"/>
                    </a:solidFill>
                  </a:tcPr>
                </a:tc>
                <a:tc hMerge="1">
                  <a:txBody>
                    <a:bodyPr/>
                    <a:lstStyle/>
                    <a:p>
                      <a:pPr algn="just">
                        <a:spcAft>
                          <a:spcPts val="0"/>
                        </a:spcAft>
                      </a:pPr>
                      <a:endParaRPr lang="ja-JP" sz="1400" kern="100" spc="-100" dirty="0">
                        <a:effectLst/>
                        <a:latin typeface="游ゴシック Medium" panose="020B0500000000000000" pitchFamily="50" charset="-128"/>
                        <a:ea typeface="游ゴシック Medium" panose="020B0500000000000000" pitchFamily="50" charset="-128"/>
                        <a:cs typeface="Meiryo UI" panose="020B0604030504040204" pitchFamily="50" charset="-128"/>
                      </a:endParaRPr>
                    </a:p>
                  </a:txBody>
                  <a:tcPr marL="68580" marR="68580" marT="0" marB="0" anchor="ctr">
                    <a:solidFill>
                      <a:srgbClr val="CFD5EA"/>
                    </a:solidFill>
                  </a:tcPr>
                </a:tc>
                <a:extLst>
                  <a:ext uri="{0D108BD9-81ED-4DB2-BD59-A6C34878D82A}">
                    <a16:rowId xmlns:a16="http://schemas.microsoft.com/office/drawing/2014/main" val="2571371524"/>
                  </a:ext>
                </a:extLst>
              </a:tr>
              <a:tr h="360000">
                <a:tc>
                  <a:txBody>
                    <a:bodyPr/>
                    <a:lstStyle/>
                    <a:p>
                      <a:pPr algn="l">
                        <a:spcAft>
                          <a:spcPts val="0"/>
                        </a:spcAft>
                      </a:pPr>
                      <a:r>
                        <a:rPr lang="ja-JP" sz="1300" b="0" kern="100" spc="0" baseline="0" dirty="0">
                          <a:effectLst/>
                          <a:latin typeface="HGPｺﾞｼｯｸM" panose="020B0600000000000000" pitchFamily="50" charset="-128"/>
                          <a:ea typeface="HGPｺﾞｼｯｸM" panose="020B0600000000000000" pitchFamily="50" charset="-128"/>
                        </a:rPr>
                        <a:t>事業用地</a:t>
                      </a:r>
                      <a:endParaRPr lang="ja-JP" sz="1300" b="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a:txBody>
                    <a:bodyPr/>
                    <a:lstStyle/>
                    <a:p>
                      <a:pPr algn="just">
                        <a:spcAft>
                          <a:spcPts val="0"/>
                        </a:spcAft>
                      </a:pP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富山市西番</a:t>
                      </a:r>
                      <a:r>
                        <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135</a:t>
                      </a: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番地（富山市斎場敷地内）</a:t>
                      </a:r>
                      <a:endParaRPr 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0" marT="0" marB="0" anchor="ctr">
                    <a:solidFill>
                      <a:srgbClr val="EAEFF7"/>
                    </a:solidFill>
                  </a:tcPr>
                </a:tc>
                <a:tc>
                  <a:txBody>
                    <a:bodyPr/>
                    <a:lstStyle/>
                    <a:p>
                      <a:pPr algn="just">
                        <a:spcAft>
                          <a:spcPts val="0"/>
                        </a:spcAft>
                      </a:pP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敷地面積：</a:t>
                      </a:r>
                      <a:r>
                        <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14,474.84㎡</a:t>
                      </a:r>
                      <a:endPar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EAEFF7"/>
                    </a:solidFill>
                  </a:tcPr>
                </a:tc>
                <a:extLst>
                  <a:ext uri="{0D108BD9-81ED-4DB2-BD59-A6C34878D82A}">
                    <a16:rowId xmlns:a16="http://schemas.microsoft.com/office/drawing/2014/main" val="10000"/>
                  </a:ext>
                </a:extLst>
              </a:tr>
              <a:tr h="360000">
                <a:tc>
                  <a:txBody>
                    <a:bodyPr/>
                    <a:lstStyle/>
                    <a:p>
                      <a:pPr algn="l">
                        <a:spcAft>
                          <a:spcPts val="0"/>
                        </a:spcAft>
                      </a:pPr>
                      <a:r>
                        <a:rPr lang="ja-JP" altLang="en-US" sz="1300" b="0" kern="100" spc="0" baseline="0" dirty="0">
                          <a:effectLst/>
                          <a:latin typeface="HGPｺﾞｼｯｸM" panose="020B0600000000000000" pitchFamily="50" charset="-128"/>
                          <a:ea typeface="HGPｺﾞｼｯｸM" panose="020B0600000000000000" pitchFamily="50" charset="-128"/>
                        </a:rPr>
                        <a:t>地域地区等</a:t>
                      </a:r>
                      <a:endParaRPr lang="ja-JP" sz="1300" b="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gridSpan="2">
                  <a:txBody>
                    <a:bodyPr/>
                    <a:lstStyle/>
                    <a:p>
                      <a:pPr algn="just">
                        <a:spcAft>
                          <a:spcPts val="0"/>
                        </a:spcAft>
                      </a:pP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〇用途地域：市街化調整区域　</a:t>
                      </a:r>
                      <a:r>
                        <a:rPr lang="ja-JP" altLang="en-US" sz="1300" kern="100" spc="-10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建ぺい率：</a:t>
                      </a:r>
                      <a:r>
                        <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60</a:t>
                      </a:r>
                      <a:r>
                        <a:rPr 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　容積率：</a:t>
                      </a:r>
                      <a:r>
                        <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2</a:t>
                      </a:r>
                      <a:r>
                        <a:rPr 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00</a:t>
                      </a:r>
                      <a:r>
                        <a:rPr 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　　　　　〇防火地域：無指定</a:t>
                      </a:r>
                      <a:endPar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txBody>
                  <a:tcPr marL="68580" marR="68580" marT="0" marB="0" anchor="ctr">
                    <a:solidFill>
                      <a:srgbClr val="D2DEEF"/>
                    </a:solidFill>
                  </a:tcPr>
                </a:tc>
                <a:tc hMerge="1">
                  <a:txBody>
                    <a:bodyPr/>
                    <a:lstStyle/>
                    <a:p>
                      <a:endParaRPr kumimoji="1" lang="ja-JP" altLang="en-US"/>
                    </a:p>
                  </a:txBody>
                  <a:tcPr/>
                </a:tc>
                <a:extLst>
                  <a:ext uri="{0D108BD9-81ED-4DB2-BD59-A6C34878D82A}">
                    <a16:rowId xmlns:a16="http://schemas.microsoft.com/office/drawing/2014/main" val="10001"/>
                  </a:ext>
                </a:extLst>
              </a:tr>
              <a:tr h="1440000">
                <a:tc>
                  <a:txBody>
                    <a:bodyPr/>
                    <a:lstStyle/>
                    <a:p>
                      <a:pPr algn="l">
                        <a:spcAft>
                          <a:spcPts val="0"/>
                        </a:spcAft>
                      </a:pPr>
                      <a:r>
                        <a:rPr lang="ja-JP" altLang="en-US" sz="1300" b="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rPr>
                        <a:t>事業内容</a:t>
                      </a:r>
                      <a:endParaRPr lang="ja-JP" sz="1300" b="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gridSpan="2">
                  <a:txBody>
                    <a:bodyPr/>
                    <a:lstStyle/>
                    <a:p>
                      <a:pPr algn="just">
                        <a:spcAft>
                          <a:spcPts val="0"/>
                        </a:spcAft>
                      </a:pPr>
                      <a:r>
                        <a:rPr lang="ja-JP" altLang="en-US" sz="1300" b="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下記施設の整備及び維持管理・運営、新斎場の整備期間中における既存斎場稼動のための仮設進入路、仮設駐車場の整備、新斎場の供用開始後における既存斎場の解体撤去</a:t>
                      </a:r>
                    </a:p>
                    <a:p>
                      <a:pPr algn="just">
                        <a:spcAft>
                          <a:spcPts val="0"/>
                        </a:spcAft>
                      </a:pPr>
                      <a:r>
                        <a:rPr lang="ja-JP" altLang="en-US" sz="1300" b="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① 新斎場施設（火葬部門、待合部門、管理部門、共用部門）</a:t>
                      </a:r>
                    </a:p>
                    <a:p>
                      <a:pPr algn="just">
                        <a:spcAft>
                          <a:spcPts val="0"/>
                        </a:spcAft>
                      </a:pPr>
                      <a:r>
                        <a:rPr lang="ja-JP" altLang="en-US" sz="1300" b="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② 外構（駐車場、歩車道、緑地等）</a:t>
                      </a:r>
                    </a:p>
                    <a:p>
                      <a:pPr algn="just">
                        <a:spcAft>
                          <a:spcPts val="0"/>
                        </a:spcAft>
                      </a:pPr>
                      <a:r>
                        <a:rPr lang="ja-JP" altLang="en-US" sz="1300" b="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③ 既存斎場施設（火葬棟、式場棟、会館棟、渡り廊下）</a:t>
                      </a:r>
                    </a:p>
                    <a:p>
                      <a:pPr algn="just">
                        <a:spcAft>
                          <a:spcPts val="0"/>
                        </a:spcAft>
                      </a:pPr>
                      <a:r>
                        <a:rPr lang="ja-JP" altLang="en-US" sz="1300" b="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④ 仮設施設（仮設進入路、仮設駐車場）</a:t>
                      </a:r>
                    </a:p>
                  </a:txBody>
                  <a:tcPr marL="68580" marR="68580" marT="0" marB="0" anchor="ctr">
                    <a:solidFill>
                      <a:srgbClr val="EAEFF7"/>
                    </a:solidFill>
                  </a:tcPr>
                </a:tc>
                <a:tc hMerge="1">
                  <a:txBody>
                    <a:bodyPr/>
                    <a:lstStyle/>
                    <a:p>
                      <a:endParaRPr kumimoji="1" lang="ja-JP" altLang="en-US"/>
                    </a:p>
                  </a:txBody>
                  <a:tcPr/>
                </a:tc>
                <a:extLst>
                  <a:ext uri="{0D108BD9-81ED-4DB2-BD59-A6C34878D82A}">
                    <a16:rowId xmlns:a16="http://schemas.microsoft.com/office/drawing/2014/main" val="2945077317"/>
                  </a:ext>
                </a:extLst>
              </a:tr>
            </a:tbl>
          </a:graphicData>
        </a:graphic>
      </p:graphicFrame>
      <p:graphicFrame>
        <p:nvGraphicFramePr>
          <p:cNvPr id="5" name="表 4"/>
          <p:cNvGraphicFramePr>
            <a:graphicFrameLocks noGrp="1"/>
          </p:cNvGraphicFramePr>
          <p:nvPr/>
        </p:nvGraphicFramePr>
        <p:xfrm>
          <a:off x="156973" y="4086353"/>
          <a:ext cx="5253311" cy="2700000"/>
        </p:xfrm>
        <a:graphic>
          <a:graphicData uri="http://schemas.openxmlformats.org/drawingml/2006/table">
            <a:tbl>
              <a:tblPr firstCol="1" bandRow="1">
                <a:tableStyleId>{5C22544A-7EE6-4342-B048-85BDC9FD1C3A}</a:tableStyleId>
              </a:tblPr>
              <a:tblGrid>
                <a:gridCol w="1175508">
                  <a:extLst>
                    <a:ext uri="{9D8B030D-6E8A-4147-A177-3AD203B41FA5}">
                      <a16:colId xmlns:a16="http://schemas.microsoft.com/office/drawing/2014/main" val="20000"/>
                    </a:ext>
                  </a:extLst>
                </a:gridCol>
                <a:gridCol w="4077803">
                  <a:extLst>
                    <a:ext uri="{9D8B030D-6E8A-4147-A177-3AD203B41FA5}">
                      <a16:colId xmlns:a16="http://schemas.microsoft.com/office/drawing/2014/main" val="20001"/>
                    </a:ext>
                  </a:extLst>
                </a:gridCol>
              </a:tblGrid>
              <a:tr h="360000">
                <a:tc>
                  <a:txBody>
                    <a:bodyPr/>
                    <a:lstStyle/>
                    <a:p>
                      <a:pPr marL="85725" indent="0" algn="l"/>
                      <a:r>
                        <a:rPr kumimoji="1" lang="ja-JP" altLang="en-US" sz="1300" b="0" spc="-50" baseline="0" dirty="0">
                          <a:latin typeface="HGPｺﾞｼｯｸM" panose="020B0600000000000000" pitchFamily="50" charset="-128"/>
                          <a:ea typeface="HGPｺﾞｼｯｸM" panose="020B0600000000000000" pitchFamily="50" charset="-128"/>
                        </a:rPr>
                        <a:t>優先交渉権者</a:t>
                      </a:r>
                    </a:p>
                  </a:txBody>
                  <a:tcPr marL="0" marR="0" marT="42203" marB="42203" anchor="ctr">
                    <a:solidFill>
                      <a:srgbClr val="305494"/>
                    </a:solidFill>
                  </a:tcPr>
                </a:tc>
                <a:tc>
                  <a:txBody>
                    <a:bodyPr/>
                    <a:lstStyle/>
                    <a:p>
                      <a:r>
                        <a:rPr kumimoji="1" lang="ja-JP" altLang="en-US" sz="1300" b="0" i="0" u="none" strike="noStrike" kern="1200" baseline="0" dirty="0">
                          <a:solidFill>
                            <a:schemeClr val="dk1"/>
                          </a:solidFill>
                          <a:latin typeface="+mn-lt"/>
                          <a:ea typeface="+mn-ea"/>
                          <a:cs typeface="+mn-cs"/>
                        </a:rPr>
                        <a:t>佐藤工業グループ　</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代表企業：佐藤工業㈱</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txBody>
                  <a:tcPr marL="144000" marR="33231" marT="42203" marB="42203" anchor="ctr"/>
                </a:tc>
                <a:extLst>
                  <a:ext uri="{0D108BD9-81ED-4DB2-BD59-A6C34878D82A}">
                    <a16:rowId xmlns:a16="http://schemas.microsoft.com/office/drawing/2014/main" val="10000"/>
                  </a:ext>
                </a:extLst>
              </a:tr>
              <a:tr h="360000">
                <a:tc>
                  <a:txBody>
                    <a:bodyPr/>
                    <a:lstStyle/>
                    <a:p>
                      <a:pPr marL="85725" indent="0" algn="l"/>
                      <a:r>
                        <a:rPr kumimoji="1" lang="ja-JP" altLang="en-US" sz="1300" b="0" spc="-50" baseline="0" dirty="0">
                          <a:latin typeface="HGPｺﾞｼｯｸM" panose="020B0600000000000000" pitchFamily="50" charset="-128"/>
                          <a:ea typeface="HGPｺﾞｼｯｸM" panose="020B0600000000000000" pitchFamily="50" charset="-128"/>
                        </a:rPr>
                        <a:t>提案価格</a:t>
                      </a:r>
                    </a:p>
                  </a:txBody>
                  <a:tcPr marL="0" marR="0" marT="42203" marB="42203" anchor="ctr">
                    <a:solidFill>
                      <a:srgbClr val="305494"/>
                    </a:solidFill>
                  </a:tcPr>
                </a:tc>
                <a:tc>
                  <a:txBody>
                    <a:bodyPr/>
                    <a:lstStyle/>
                    <a:p>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6,713,512,500</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円　</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予定価格</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6,726,000,000</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円以内</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144000" marR="33231" marT="42203" marB="42203" anchor="ctr"/>
                </a:tc>
                <a:extLst>
                  <a:ext uri="{0D108BD9-81ED-4DB2-BD59-A6C34878D82A}">
                    <a16:rowId xmlns:a16="http://schemas.microsoft.com/office/drawing/2014/main" val="10001"/>
                  </a:ext>
                </a:extLst>
              </a:tr>
              <a:tr h="1980000">
                <a:tc>
                  <a:txBody>
                    <a:bodyPr/>
                    <a:lstStyle/>
                    <a:p>
                      <a:pPr marL="85725" indent="0" algn="l"/>
                      <a:r>
                        <a:rPr kumimoji="1" lang="ja-JP" altLang="en-US" sz="1300" b="0" spc="-50" baseline="0" dirty="0">
                          <a:latin typeface="HGPｺﾞｼｯｸM" panose="020B0600000000000000" pitchFamily="50" charset="-128"/>
                          <a:ea typeface="HGPｺﾞｼｯｸM" panose="020B0600000000000000" pitchFamily="50" charset="-128"/>
                        </a:rPr>
                        <a:t>新</a:t>
                      </a:r>
                      <a:r>
                        <a:rPr kumimoji="1" lang="zh-TW" altLang="en-US" sz="1300" b="0" spc="-50" baseline="0" dirty="0">
                          <a:latin typeface="HGPｺﾞｼｯｸM" panose="020B0600000000000000" pitchFamily="50" charset="-128"/>
                          <a:ea typeface="HGPｺﾞｼｯｸM" panose="020B0600000000000000" pitchFamily="50" charset="-128"/>
                        </a:rPr>
                        <a:t>富山霊園富山市斎場</a:t>
                      </a:r>
                      <a:endParaRPr kumimoji="1" lang="ja-JP" altLang="en-US" sz="1300" b="0" spc="-50" baseline="0" dirty="0">
                        <a:latin typeface="HGPｺﾞｼｯｸM" panose="020B0600000000000000" pitchFamily="50" charset="-128"/>
                        <a:ea typeface="HGPｺﾞｼｯｸM" panose="020B0600000000000000" pitchFamily="50" charset="-128"/>
                      </a:endParaRPr>
                    </a:p>
                  </a:txBody>
                  <a:tcPr marL="0" marR="0" marT="42203" marB="42203" anchor="ctr">
                    <a:solidFill>
                      <a:srgbClr val="305494"/>
                    </a:solidFill>
                  </a:tcPr>
                </a:tc>
                <a:tc>
                  <a:txBody>
                    <a:bodyPr/>
                    <a:lstStyle/>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地上２階建　　　　　延床面積：約</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3,300</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endPar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〇諸室概要</a:t>
                      </a:r>
                      <a:endPar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・火葬炉：人体炉</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11</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基＋胞衣産汚物炉</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1</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基</a:t>
                      </a:r>
                      <a:endPar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・告別・収骨室：</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6</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室</a:t>
                      </a:r>
                      <a:endPar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〇特徴</a:t>
                      </a:r>
                      <a:endPar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・立山連峰が一望できるお別れ空間</a:t>
                      </a:r>
                    </a:p>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・高さを抑えた建屋計画により周囲の景観に配慮</a:t>
                      </a:r>
                    </a:p>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・地場産材や伝統工芸品を用いた地域特有の葬送空間</a:t>
                      </a:r>
                    </a:p>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・地域の気候を踏まえた空間構成</a:t>
                      </a:r>
                    </a:p>
                  </a:txBody>
                  <a:tcPr marL="144000" marR="33231" marT="42203" marB="42203" anchor="ctr"/>
                </a:tc>
                <a:extLst>
                  <a:ext uri="{0D108BD9-81ED-4DB2-BD59-A6C34878D82A}">
                    <a16:rowId xmlns:a16="http://schemas.microsoft.com/office/drawing/2014/main" val="10002"/>
                  </a:ext>
                </a:extLst>
              </a:tr>
            </a:tbl>
          </a:graphicData>
        </a:graphic>
      </p:graphicFrame>
      <p:sp>
        <p:nvSpPr>
          <p:cNvPr id="6" name="テキスト ボックス 5"/>
          <p:cNvSpPr txBox="1"/>
          <p:nvPr/>
        </p:nvSpPr>
        <p:spPr>
          <a:xfrm>
            <a:off x="156974" y="3720423"/>
            <a:ext cx="9576000" cy="288000"/>
          </a:xfrm>
          <a:prstGeom prst="rect">
            <a:avLst/>
          </a:prstGeom>
          <a:solidFill>
            <a:srgbClr val="305494"/>
          </a:solidFill>
          <a:ln>
            <a:noFill/>
          </a:ln>
        </p:spPr>
        <p:style>
          <a:lnRef idx="3">
            <a:schemeClr val="lt1"/>
          </a:lnRef>
          <a:fillRef idx="1">
            <a:schemeClr val="accent1"/>
          </a:fillRef>
          <a:effectRef idx="1">
            <a:schemeClr val="accent1"/>
          </a:effectRef>
          <a:fontRef idx="minor">
            <a:schemeClr val="lt1"/>
          </a:fontRef>
        </p:style>
        <p:txBody>
          <a:bodyPr wrap="square" tIns="36000" bIns="36000" rtlCol="0" anchor="ctr" anchorCtr="0">
            <a:spAutoFit/>
          </a:bodyPr>
          <a:lstStyle/>
          <a:p>
            <a:r>
              <a:rPr lang="ja-JP" altLang="en-US" sz="1300"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rPr>
              <a:t>提案概要</a:t>
            </a:r>
            <a:endParaRPr lang="en-US" altLang="ja-JP" sz="1300"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pic>
        <p:nvPicPr>
          <p:cNvPr id="7" name="図 6" descr="富山市斎場再整備事業優先交渉権者決定.pdf - Adobe Acrobat Reader DC"/>
          <p:cNvPicPr>
            <a:picLocks noChangeAspect="1"/>
          </p:cNvPicPr>
          <p:nvPr/>
        </p:nvPicPr>
        <p:blipFill rotWithShape="1">
          <a:blip r:embed="rId2">
            <a:extLst>
              <a:ext uri="{28A0092B-C50C-407E-A947-70E740481C1C}">
                <a14:useLocalDpi xmlns:a14="http://schemas.microsoft.com/office/drawing/2010/main" val="0"/>
              </a:ext>
            </a:extLst>
          </a:blip>
          <a:srcRect l="12021" t="22577" r="30233" b="6339"/>
          <a:stretch/>
        </p:blipFill>
        <p:spPr>
          <a:xfrm>
            <a:off x="5484714" y="4086353"/>
            <a:ext cx="4042058" cy="2697210"/>
          </a:xfrm>
          <a:prstGeom prst="rect">
            <a:avLst/>
          </a:prstGeom>
        </p:spPr>
      </p:pic>
    </p:spTree>
    <p:extLst>
      <p:ext uri="{BB962C8B-B14F-4D97-AF65-F5344CB8AC3E}">
        <p14:creationId xmlns:p14="http://schemas.microsoft.com/office/powerpoint/2010/main" val="250157433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z="2800" dirty="0"/>
              <a:t>公設地方卸売市場再整備事業</a:t>
            </a:r>
            <a:endParaRPr kumimoji="1" lang="ja-JP" altLang="en-US" dirty="0"/>
          </a:p>
        </p:txBody>
      </p:sp>
      <p:graphicFrame>
        <p:nvGraphicFramePr>
          <p:cNvPr id="4" name="表 3">
            <a:extLst>
              <a:ext uri="{FF2B5EF4-FFF2-40B4-BE49-F238E27FC236}">
                <a16:creationId xmlns:a16="http://schemas.microsoft.com/office/drawing/2014/main" id="{EC252AAC-4A7B-4CA1-B4D8-219A2C5EA607}"/>
              </a:ext>
            </a:extLst>
          </p:cNvPr>
          <p:cNvGraphicFramePr>
            <a:graphicFrameLocks noGrp="1"/>
          </p:cNvGraphicFramePr>
          <p:nvPr/>
        </p:nvGraphicFramePr>
        <p:xfrm>
          <a:off x="156974" y="560669"/>
          <a:ext cx="9486757" cy="2827320"/>
        </p:xfrm>
        <a:graphic>
          <a:graphicData uri="http://schemas.openxmlformats.org/drawingml/2006/table">
            <a:tbl>
              <a:tblPr firstCol="1" bandRow="1">
                <a:tableStyleId>{5C22544A-7EE6-4342-B048-85BDC9FD1C3A}</a:tableStyleId>
              </a:tblPr>
              <a:tblGrid>
                <a:gridCol w="587820">
                  <a:extLst>
                    <a:ext uri="{9D8B030D-6E8A-4147-A177-3AD203B41FA5}">
                      <a16:colId xmlns:a16="http://schemas.microsoft.com/office/drawing/2014/main" val="20000"/>
                    </a:ext>
                  </a:extLst>
                </a:gridCol>
                <a:gridCol w="594908">
                  <a:extLst>
                    <a:ext uri="{9D8B030D-6E8A-4147-A177-3AD203B41FA5}">
                      <a16:colId xmlns:a16="http://schemas.microsoft.com/office/drawing/2014/main" val="253146785"/>
                    </a:ext>
                  </a:extLst>
                </a:gridCol>
                <a:gridCol w="4095108">
                  <a:extLst>
                    <a:ext uri="{9D8B030D-6E8A-4147-A177-3AD203B41FA5}">
                      <a16:colId xmlns:a16="http://schemas.microsoft.com/office/drawing/2014/main" val="20002"/>
                    </a:ext>
                  </a:extLst>
                </a:gridCol>
                <a:gridCol w="4208921">
                  <a:extLst>
                    <a:ext uri="{9D8B030D-6E8A-4147-A177-3AD203B41FA5}">
                      <a16:colId xmlns:a16="http://schemas.microsoft.com/office/drawing/2014/main" val="20004"/>
                    </a:ext>
                  </a:extLst>
                </a:gridCol>
              </a:tblGrid>
              <a:tr h="1152000">
                <a:tc gridSpan="2">
                  <a:txBody>
                    <a:bodyPr/>
                    <a:lstStyle/>
                    <a:p>
                      <a:pPr algn="l">
                        <a:spcAft>
                          <a:spcPts val="0"/>
                        </a:spcAft>
                      </a:pPr>
                      <a:r>
                        <a:rPr lang="ja-JP" altLang="en-US" sz="1300" b="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rPr>
                        <a:t>事業概要</a:t>
                      </a:r>
                      <a:endParaRPr lang="ja-JP" sz="1300" b="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hMerge="1">
                  <a:txBody>
                    <a:bodyPr/>
                    <a:lstStyle/>
                    <a:p>
                      <a:endParaRPr kumimoji="1" lang="ja-JP" altLang="en-US"/>
                    </a:p>
                  </a:txBody>
                  <a:tcPr/>
                </a:tc>
                <a:tc gridSpan="2">
                  <a:txBody>
                    <a:bodyPr/>
                    <a:lstStyle/>
                    <a:p>
                      <a:pPr algn="just">
                        <a:spcAft>
                          <a:spcPts val="0"/>
                        </a:spcAft>
                      </a:pPr>
                      <a:r>
                        <a:rPr lang="ja-JP" altLang="en-US"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富山市公設地方卸売市場における取扱数量は、年々減少しており施設規模の適正化が必要。また、昭和</a:t>
                      </a:r>
                      <a:r>
                        <a:rPr lang="en-US" altLang="ja-JP"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47</a:t>
                      </a:r>
                      <a:r>
                        <a:rPr lang="ja-JP" altLang="en-US"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年度に建築された主体建物（青果水産の卸、仲卸売場等）は、旧耐震基準で建築されており現耐震基準を満たしておらず、加えて、配管設備も老朽化が著しく、修繕費が嵩むことから、抜本的な対策が必要。このような背景から、</a:t>
                      </a:r>
                      <a:r>
                        <a:rPr lang="ja-JP" altLang="en-US" sz="1300" b="1"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将来にわたり市民に安全・安心な</a:t>
                      </a:r>
                      <a:r>
                        <a:rPr lang="en-US" altLang="ja-JP" sz="1300" b="1"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300" b="1"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食</a:t>
                      </a:r>
                      <a:r>
                        <a:rPr lang="en-US" altLang="ja-JP" sz="1300" b="1"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a:t>
                      </a:r>
                      <a:r>
                        <a:rPr lang="ja-JP" altLang="en-US" sz="1300" b="1"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を安定的に供給する「コンパクトな流通拠点」</a:t>
                      </a:r>
                      <a:r>
                        <a:rPr lang="ja-JP" altLang="en-US"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をコンセプトに、コンパクトな市場として再整備を行い、施設規模の縮小により生じた土地の有効活用を図るもの。</a:t>
                      </a:r>
                      <a:endParaRPr lang="en-US" altLang="ja-JP"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p>
                      <a:pPr algn="just">
                        <a:spcAft>
                          <a:spcPts val="0"/>
                        </a:spcAft>
                      </a:pPr>
                      <a:r>
                        <a:rPr lang="ja-JP" altLang="en-US"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・公共施設（卸売場、買荷詰込所、事務所等）と民間施設を配置も含め事業者が一体的に整備する</a:t>
                      </a:r>
                      <a:r>
                        <a:rPr lang="en-US" altLang="ja-JP"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PPP</a:t>
                      </a:r>
                      <a:r>
                        <a:rPr lang="ja-JP" altLang="en-US"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手法による整備</a:t>
                      </a:r>
                      <a:endParaRPr lang="en-US" altLang="ja-JP" sz="1300" kern="100" spc="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108000" marR="72000" marT="0" marB="0" anchor="ctr">
                    <a:solidFill>
                      <a:srgbClr val="D2DEEF"/>
                    </a:solidFill>
                  </a:tcPr>
                </a:tc>
                <a:tc hMerge="1">
                  <a:txBody>
                    <a:bodyPr/>
                    <a:lstStyle/>
                    <a:p>
                      <a:pPr algn="just">
                        <a:spcAft>
                          <a:spcPts val="0"/>
                        </a:spcAft>
                      </a:pPr>
                      <a:endParaRPr lang="ja-JP" sz="1400" kern="100" spc="-100" dirty="0">
                        <a:effectLst/>
                        <a:latin typeface="游ゴシック Medium" panose="020B0500000000000000" pitchFamily="50" charset="-128"/>
                        <a:ea typeface="游ゴシック Medium" panose="020B0500000000000000" pitchFamily="50" charset="-128"/>
                        <a:cs typeface="Meiryo UI" panose="020B0604030504040204" pitchFamily="50" charset="-128"/>
                      </a:endParaRPr>
                    </a:p>
                  </a:txBody>
                  <a:tcPr marL="68580" marR="68580" marT="0" marB="0" anchor="ctr">
                    <a:solidFill>
                      <a:srgbClr val="CFD5EA"/>
                    </a:solidFill>
                  </a:tcPr>
                </a:tc>
                <a:extLst>
                  <a:ext uri="{0D108BD9-81ED-4DB2-BD59-A6C34878D82A}">
                    <a16:rowId xmlns:a16="http://schemas.microsoft.com/office/drawing/2014/main" val="2571371524"/>
                  </a:ext>
                </a:extLst>
              </a:tr>
              <a:tr h="180000">
                <a:tc gridSpan="2">
                  <a:txBody>
                    <a:bodyPr/>
                    <a:lstStyle/>
                    <a:p>
                      <a:pPr algn="l">
                        <a:spcAft>
                          <a:spcPts val="0"/>
                        </a:spcAft>
                      </a:pPr>
                      <a:r>
                        <a:rPr lang="ja-JP" sz="1300" b="0" kern="100" spc="0" baseline="0" dirty="0">
                          <a:effectLst/>
                          <a:latin typeface="HGPｺﾞｼｯｸM" panose="020B0600000000000000" pitchFamily="50" charset="-128"/>
                          <a:ea typeface="HGPｺﾞｼｯｸM" panose="020B0600000000000000" pitchFamily="50" charset="-128"/>
                        </a:rPr>
                        <a:t>事業用地</a:t>
                      </a:r>
                      <a:endParaRPr lang="ja-JP" sz="1300" b="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hMerge="1">
                  <a:txBody>
                    <a:bodyPr/>
                    <a:lstStyle/>
                    <a:p>
                      <a:endParaRPr kumimoji="1" lang="ja-JP" altLang="en-US"/>
                    </a:p>
                  </a:txBody>
                  <a:tcPr/>
                </a:tc>
                <a:tc>
                  <a:txBody>
                    <a:bodyPr/>
                    <a:lstStyle/>
                    <a:p>
                      <a:pPr algn="just">
                        <a:spcAft>
                          <a:spcPts val="0"/>
                        </a:spcAft>
                      </a:pPr>
                      <a:r>
                        <a:rPr lang="zh-TW"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富山市掛尾町</a:t>
                      </a:r>
                      <a:r>
                        <a:rPr lang="en-US" altLang="zh-TW"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500</a:t>
                      </a:r>
                      <a:r>
                        <a:rPr lang="zh-TW"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番地</a:t>
                      </a:r>
                      <a:endParaRPr 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0" marT="0" marB="0" anchor="ctr">
                    <a:solidFill>
                      <a:srgbClr val="EAEFF7"/>
                    </a:solidFill>
                  </a:tcPr>
                </a:tc>
                <a:tc>
                  <a:txBody>
                    <a:bodyPr/>
                    <a:lstStyle/>
                    <a:p>
                      <a:pPr algn="just">
                        <a:spcAft>
                          <a:spcPts val="0"/>
                        </a:spcAft>
                      </a:pP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敷地面積：約</a:t>
                      </a:r>
                      <a:r>
                        <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rPr>
                        <a:t>120,000㎡</a:t>
                      </a:r>
                      <a:endPar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EAEFF7"/>
                    </a:solidFill>
                  </a:tcPr>
                </a:tc>
                <a:extLst>
                  <a:ext uri="{0D108BD9-81ED-4DB2-BD59-A6C34878D82A}">
                    <a16:rowId xmlns:a16="http://schemas.microsoft.com/office/drawing/2014/main" val="10000"/>
                  </a:ext>
                </a:extLst>
              </a:tr>
              <a:tr h="360000">
                <a:tc gridSpan="2">
                  <a:txBody>
                    <a:bodyPr/>
                    <a:lstStyle/>
                    <a:p>
                      <a:pPr algn="l">
                        <a:spcAft>
                          <a:spcPts val="0"/>
                        </a:spcAft>
                      </a:pPr>
                      <a:r>
                        <a:rPr lang="ja-JP" altLang="en-US" sz="1300" b="0" kern="100" spc="0" baseline="0" dirty="0">
                          <a:effectLst/>
                          <a:latin typeface="HGPｺﾞｼｯｸM" panose="020B0600000000000000" pitchFamily="50" charset="-128"/>
                          <a:ea typeface="HGPｺﾞｼｯｸM" panose="020B0600000000000000" pitchFamily="50" charset="-128"/>
                        </a:rPr>
                        <a:t>地域地区等</a:t>
                      </a:r>
                      <a:endParaRPr lang="ja-JP" sz="1300" b="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hMerge="1">
                  <a:txBody>
                    <a:bodyPr/>
                    <a:lstStyle/>
                    <a:p>
                      <a:endParaRPr kumimoji="1" lang="ja-JP" altLang="en-US"/>
                    </a:p>
                  </a:txBody>
                  <a:tcPr/>
                </a:tc>
                <a:tc gridSpan="2">
                  <a:txBody>
                    <a:bodyPr/>
                    <a:lstStyle/>
                    <a:p>
                      <a:pPr algn="just">
                        <a:spcAft>
                          <a:spcPts val="0"/>
                        </a:spcAft>
                      </a:pP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〇用途地域：</a:t>
                      </a:r>
                      <a:r>
                        <a:rPr lang="zh-TW"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準工業地域</a:t>
                      </a: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　</a:t>
                      </a:r>
                      <a:r>
                        <a:rPr lang="ja-JP" altLang="en-US" sz="1300" kern="100" spc="-100" baseline="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建ぺい率：</a:t>
                      </a:r>
                      <a:r>
                        <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60</a:t>
                      </a:r>
                      <a:r>
                        <a:rPr 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　容積率：</a:t>
                      </a:r>
                      <a:r>
                        <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2</a:t>
                      </a:r>
                      <a:r>
                        <a:rPr 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00</a:t>
                      </a:r>
                      <a:r>
                        <a:rPr 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a:t>
                      </a: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）（提案によっては商業地域へ用途変更することを検討）</a:t>
                      </a:r>
                      <a:endPar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p>
                      <a:pPr algn="just">
                        <a:spcAft>
                          <a:spcPts val="0"/>
                        </a:spcAft>
                      </a:pP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〇</a:t>
                      </a:r>
                      <a:r>
                        <a:rPr lang="zh-TW"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特別用途地区：大規模集客施設制限地区</a:t>
                      </a:r>
                      <a:r>
                        <a:rPr lang="ja-JP" altLang="en-US"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　　　〇防火地域：無指定　　　〇高度地区：無指定　など</a:t>
                      </a:r>
                      <a:endParaRPr lang="en-US" altLang="ja-JP" sz="130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txBody>
                  <a:tcPr marL="68580" marR="68580" marT="0" marB="0" anchor="ctr">
                    <a:solidFill>
                      <a:srgbClr val="D2DEEF"/>
                    </a:solidFill>
                  </a:tcPr>
                </a:tc>
                <a:tc hMerge="1">
                  <a:txBody>
                    <a:bodyPr/>
                    <a:lstStyle/>
                    <a:p>
                      <a:endParaRPr kumimoji="1" lang="ja-JP" altLang="en-US"/>
                    </a:p>
                  </a:txBody>
                  <a:tcPr/>
                </a:tc>
                <a:extLst>
                  <a:ext uri="{0D108BD9-81ED-4DB2-BD59-A6C34878D82A}">
                    <a16:rowId xmlns:a16="http://schemas.microsoft.com/office/drawing/2014/main" val="10001"/>
                  </a:ext>
                </a:extLst>
              </a:tr>
              <a:tr h="360000">
                <a:tc rowSpan="2">
                  <a:txBody>
                    <a:bodyPr/>
                    <a:lstStyle/>
                    <a:p>
                      <a:pPr algn="l">
                        <a:spcAft>
                          <a:spcPts val="0"/>
                        </a:spcAft>
                      </a:pPr>
                      <a:r>
                        <a:rPr lang="ja-JP" altLang="en-US" sz="1300" b="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rPr>
                        <a:t>募集内容</a:t>
                      </a:r>
                      <a:endParaRPr lang="ja-JP" sz="1300" b="0" kern="100" spc="0" baseline="0" dirty="0">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a:txBody>
                    <a:bodyPr/>
                    <a:lstStyle/>
                    <a:p>
                      <a:pPr algn="l">
                        <a:spcAft>
                          <a:spcPts val="0"/>
                        </a:spcAft>
                      </a:pPr>
                      <a:r>
                        <a:rPr lang="ja-JP" altLang="en-US" sz="1300" b="0" kern="100" spc="0" baseline="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rPr>
                        <a:t>事業内容</a:t>
                      </a:r>
                      <a:endParaRPr lang="ja-JP" sz="1300" b="0" kern="100" spc="0" baseline="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gridSpan="2">
                  <a:txBody>
                    <a:bodyPr/>
                    <a:lstStyle/>
                    <a:p>
                      <a:pPr algn="just">
                        <a:spcAft>
                          <a:spcPts val="0"/>
                        </a:spcAft>
                      </a:pPr>
                      <a:r>
                        <a:rPr lang="ja-JP" altLang="en-US" sz="1300" b="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公共施設について、設計、解体・撤去業務、建設・工事監理、維持管理の各業務、民間施設に関する業務</a:t>
                      </a:r>
                      <a:endParaRPr lang="en-US" altLang="ja-JP" sz="1300" b="0"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endParaRPr>
                    </a:p>
                  </a:txBody>
                  <a:tcPr marL="68580" marR="68580" marT="0" marB="0">
                    <a:solidFill>
                      <a:srgbClr val="EAEFF7"/>
                    </a:solidFill>
                  </a:tcPr>
                </a:tc>
                <a:tc hMerge="1">
                  <a:txBody>
                    <a:bodyPr/>
                    <a:lstStyle/>
                    <a:p>
                      <a:endParaRPr kumimoji="1" lang="ja-JP" altLang="en-US"/>
                    </a:p>
                  </a:txBody>
                  <a:tcPr/>
                </a:tc>
                <a:extLst>
                  <a:ext uri="{0D108BD9-81ED-4DB2-BD59-A6C34878D82A}">
                    <a16:rowId xmlns:a16="http://schemas.microsoft.com/office/drawing/2014/main" val="2945077317"/>
                  </a:ext>
                </a:extLst>
              </a:tr>
              <a:tr h="648000">
                <a:tc vMerge="1">
                  <a:txBody>
                    <a:bodyPr/>
                    <a:lstStyle/>
                    <a:p>
                      <a:endParaRPr kumimoji="1" lang="ja-JP" altLang="en-US"/>
                    </a:p>
                  </a:txBody>
                  <a:tcPr/>
                </a:tc>
                <a:tc>
                  <a:txBody>
                    <a:bodyPr/>
                    <a:lstStyle/>
                    <a:p>
                      <a:pPr algn="l">
                        <a:spcAft>
                          <a:spcPts val="0"/>
                        </a:spcAft>
                      </a:pPr>
                      <a:r>
                        <a:rPr lang="ja-JP" altLang="en-US" sz="1300" b="0" kern="100" spc="0" baseline="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rPr>
                        <a:t>事業スキーム</a:t>
                      </a:r>
                      <a:endParaRPr lang="ja-JP" sz="1300" b="0" kern="100" spc="0" baseline="0" dirty="0">
                        <a:solidFill>
                          <a:schemeClr val="bg1"/>
                        </a:solidFill>
                        <a:effectLst/>
                        <a:latin typeface="HGPｺﾞｼｯｸM" panose="020B0600000000000000" pitchFamily="50" charset="-128"/>
                        <a:ea typeface="HGPｺﾞｼｯｸM" panose="020B0600000000000000" pitchFamily="50" charset="-128"/>
                        <a:cs typeface="Meiryo UI" panose="020B0604030504040204" pitchFamily="50" charset="-128"/>
                      </a:endParaRPr>
                    </a:p>
                  </a:txBody>
                  <a:tcPr marL="68580" marR="68580" marT="0" marB="0" anchor="ctr">
                    <a:solidFill>
                      <a:srgbClr val="305494"/>
                    </a:solidFill>
                  </a:tcPr>
                </a:tc>
                <a:tc gridSpan="2">
                  <a:txBody>
                    <a:bodyPr/>
                    <a:lstStyle/>
                    <a:p>
                      <a:pPr algn="just">
                        <a:spcAft>
                          <a:spcPts val="0"/>
                        </a:spcAft>
                      </a:pPr>
                      <a:r>
                        <a:rPr lang="ja-JP" altLang="en-US" sz="1300" b="1" kern="100" spc="-100" dirty="0">
                          <a:solidFill>
                            <a:schemeClr val="tx1">
                              <a:lumMod val="75000"/>
                              <a:lumOff val="25000"/>
                            </a:schemeClr>
                          </a:solidFill>
                          <a:effectLst/>
                          <a:latin typeface="HGPｺﾞｼｯｸM" panose="020B0600000000000000" pitchFamily="50" charset="-128"/>
                          <a:ea typeface="HGPｺﾞｼｯｸM" panose="020B0600000000000000" pitchFamily="50" charset="-128"/>
                        </a:rPr>
                        <a:t>事業用地全体について、借地借家法の事業用定期借地権設定契約を締結し、事業者は、本施設を建設し所有したまま事業期間終了まで、維持管理業務を遂行する建物賃貸借契約手法で実施。また、事業者は、余剰地を有効活用し、民間施設を整備・運営するものとする。なお、本市は本施設部分について建物賃貸借契約を締結した後、市場運営。</a:t>
                      </a:r>
                    </a:p>
                  </a:txBody>
                  <a:tcPr marL="68580" marR="68580" marT="0" marB="0">
                    <a:solidFill>
                      <a:srgbClr val="D2DEEF"/>
                    </a:solidFill>
                  </a:tcPr>
                </a:tc>
                <a:tc hMerge="1">
                  <a:txBody>
                    <a:bodyPr/>
                    <a:lstStyle/>
                    <a:p>
                      <a:endParaRPr kumimoji="1" lang="ja-JP" altLang="en-US"/>
                    </a:p>
                  </a:txBody>
                  <a:tcPr/>
                </a:tc>
                <a:extLst>
                  <a:ext uri="{0D108BD9-81ED-4DB2-BD59-A6C34878D82A}">
                    <a16:rowId xmlns:a16="http://schemas.microsoft.com/office/drawing/2014/main" val="2327342531"/>
                  </a:ext>
                </a:extLst>
              </a:tr>
            </a:tbl>
          </a:graphicData>
        </a:graphic>
      </p:graphicFrame>
      <p:graphicFrame>
        <p:nvGraphicFramePr>
          <p:cNvPr id="5" name="表 4"/>
          <p:cNvGraphicFramePr>
            <a:graphicFrameLocks noGrp="1"/>
          </p:cNvGraphicFramePr>
          <p:nvPr/>
        </p:nvGraphicFramePr>
        <p:xfrm>
          <a:off x="149600" y="3714168"/>
          <a:ext cx="6390538" cy="3111304"/>
        </p:xfrm>
        <a:graphic>
          <a:graphicData uri="http://schemas.openxmlformats.org/drawingml/2006/table">
            <a:tbl>
              <a:tblPr firstCol="1" bandRow="1">
                <a:tableStyleId>{5C22544A-7EE6-4342-B048-85BDC9FD1C3A}</a:tableStyleId>
              </a:tblPr>
              <a:tblGrid>
                <a:gridCol w="790294">
                  <a:extLst>
                    <a:ext uri="{9D8B030D-6E8A-4147-A177-3AD203B41FA5}">
                      <a16:colId xmlns:a16="http://schemas.microsoft.com/office/drawing/2014/main" val="20000"/>
                    </a:ext>
                  </a:extLst>
                </a:gridCol>
                <a:gridCol w="5600244">
                  <a:extLst>
                    <a:ext uri="{9D8B030D-6E8A-4147-A177-3AD203B41FA5}">
                      <a16:colId xmlns:a16="http://schemas.microsoft.com/office/drawing/2014/main" val="20001"/>
                    </a:ext>
                  </a:extLst>
                </a:gridCol>
              </a:tblGrid>
              <a:tr h="252000">
                <a:tc>
                  <a:txBody>
                    <a:bodyPr/>
                    <a:lstStyle/>
                    <a:p>
                      <a:pPr marL="85725" indent="0" algn="l"/>
                      <a:r>
                        <a:rPr kumimoji="1" lang="ja-JP" altLang="en-US" sz="1300" b="0" spc="-50" baseline="0" dirty="0">
                          <a:latin typeface="HGｺﾞｼｯｸM" panose="020B0609000000000000" pitchFamily="49" charset="-128"/>
                          <a:ea typeface="HGｺﾞｼｯｸM" panose="020B0609000000000000" pitchFamily="49" charset="-128"/>
                        </a:rPr>
                        <a:t>優先交渉権者</a:t>
                      </a:r>
                    </a:p>
                  </a:txBody>
                  <a:tcPr marL="0" marR="0" marT="42203" marB="42203" anchor="ctr">
                    <a:solidFill>
                      <a:srgbClr val="305494"/>
                    </a:solidFill>
                  </a:tcPr>
                </a:tc>
                <a:tc>
                  <a:txBody>
                    <a:bodyPr/>
                    <a:lstStyle/>
                    <a:p>
                      <a:r>
                        <a:rPr kumimoji="1" lang="ja-JP" altLang="en-US" sz="1300" b="0" i="0" u="none" strike="noStrike" kern="1200" baseline="0" dirty="0">
                          <a:solidFill>
                            <a:schemeClr val="dk1"/>
                          </a:solidFill>
                          <a:latin typeface="HGPｺﾞｼｯｸM" panose="020B0600000000000000" pitchFamily="50" charset="-128"/>
                          <a:ea typeface="HGPｺﾞｼｯｸM" panose="020B0600000000000000" pitchFamily="50" charset="-128"/>
                          <a:cs typeface="+mn-cs"/>
                        </a:rPr>
                        <a:t>新とやまいちば創生プロジェクトチーム</a:t>
                      </a:r>
                      <a:endParaRPr kumimoji="1" lang="en-US" altLang="ja-JP" sz="1300" b="0" i="0" u="none" strike="noStrike" kern="1200" baseline="0" dirty="0">
                        <a:solidFill>
                          <a:schemeClr val="dk1"/>
                        </a:solidFill>
                        <a:latin typeface="HGPｺﾞｼｯｸM" panose="020B0600000000000000" pitchFamily="50" charset="-128"/>
                        <a:ea typeface="HGPｺﾞｼｯｸM" panose="020B0600000000000000" pitchFamily="50" charset="-128"/>
                        <a:cs typeface="+mn-cs"/>
                      </a:endParaRPr>
                    </a:p>
                    <a:p>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代表企業：大和ハウス工業㈱富山支店</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p>
                  </a:txBody>
                  <a:tcPr marL="144000" marR="33231" marT="42203" marB="42203" anchor="ctr"/>
                </a:tc>
                <a:extLst>
                  <a:ext uri="{0D108BD9-81ED-4DB2-BD59-A6C34878D82A}">
                    <a16:rowId xmlns:a16="http://schemas.microsoft.com/office/drawing/2014/main" val="10000"/>
                  </a:ext>
                </a:extLst>
              </a:tr>
              <a:tr h="1044000">
                <a:tc>
                  <a:txBody>
                    <a:bodyPr/>
                    <a:lstStyle/>
                    <a:p>
                      <a:pPr marL="85725" indent="0" algn="l"/>
                      <a:r>
                        <a:rPr kumimoji="1" lang="ja-JP" altLang="en-US" sz="1300" b="0" spc="-50" baseline="0" dirty="0">
                          <a:latin typeface="HGPｺﾞｼｯｸM" panose="020B0600000000000000" pitchFamily="50" charset="-128"/>
                          <a:ea typeface="HGPｺﾞｼｯｸM" panose="020B0600000000000000" pitchFamily="50" charset="-128"/>
                        </a:rPr>
                        <a:t>提案価格</a:t>
                      </a:r>
                    </a:p>
                  </a:txBody>
                  <a:tcPr marL="0" marR="0" marT="42203" marB="42203" anchor="ctr">
                    <a:solidFill>
                      <a:srgbClr val="305494"/>
                    </a:solidFill>
                  </a:tcPr>
                </a:tc>
                <a:tc>
                  <a:txBody>
                    <a:bodyPr/>
                    <a:lstStyle/>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・公共施設賃料：</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12,416,650,000</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円（基準金額</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12,416,790,000</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円以下）</a:t>
                      </a:r>
                    </a:p>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・公共施設地代：</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1,530</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円（基準地代単価</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1,530</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円</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･年以上）</a:t>
                      </a:r>
                    </a:p>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　　　　　　　　　　　（公共施設地代総額</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2,888,387,242</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円）</a:t>
                      </a:r>
                    </a:p>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・民間施設地代：</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1,530</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円（基準地代単価</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1,530</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円</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･年以上）</a:t>
                      </a:r>
                    </a:p>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　　　　　　　　　　　（民間施設地代総額</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1,913,488,125</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円）</a:t>
                      </a:r>
                    </a:p>
                  </a:txBody>
                  <a:tcPr marL="144000" marR="33231" marT="42203" marB="42203" anchor="ctr"/>
                </a:tc>
                <a:extLst>
                  <a:ext uri="{0D108BD9-81ED-4DB2-BD59-A6C34878D82A}">
                    <a16:rowId xmlns:a16="http://schemas.microsoft.com/office/drawing/2014/main" val="10001"/>
                  </a:ext>
                </a:extLst>
              </a:tr>
              <a:tr h="1044000">
                <a:tc>
                  <a:txBody>
                    <a:bodyPr/>
                    <a:lstStyle/>
                    <a:p>
                      <a:pPr marL="85725" indent="0" algn="l"/>
                      <a:r>
                        <a:rPr kumimoji="1" lang="ja-JP" altLang="en-US" sz="1300" b="0" spc="-50" baseline="0" dirty="0">
                          <a:latin typeface="HGPｺﾞｼｯｸM" panose="020B0600000000000000" pitchFamily="50" charset="-128"/>
                          <a:ea typeface="HGPｺﾞｼｯｸM" panose="020B0600000000000000" pitchFamily="50" charset="-128"/>
                        </a:rPr>
                        <a:t>公共施設</a:t>
                      </a:r>
                    </a:p>
                  </a:txBody>
                  <a:tcPr marL="0" marR="0" marT="42203" marB="42203" anchor="ctr">
                    <a:solidFill>
                      <a:srgbClr val="305494"/>
                    </a:solidFill>
                  </a:tcPr>
                </a:tc>
                <a:tc>
                  <a:txBody>
                    <a:bodyPr/>
                    <a:lstStyle/>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青果棟、水産棟、関連店舗・事務所棟を整備。</a:t>
                      </a:r>
                    </a:p>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売場全体を「閉鎖型」とし、衛生・品質管理の向上を図る。</a:t>
                      </a:r>
                      <a:endPar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青果棟：地上</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階、延床面積約</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6,500㎡</a:t>
                      </a:r>
                    </a:p>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水産棟：地上</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2</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階、延床面積約</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3,700㎡</a:t>
                      </a:r>
                    </a:p>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関連店舗・事務所棟：地上</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3</a:t>
                      </a:r>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階、延床面積約</a:t>
                      </a:r>
                      <a:r>
                        <a:rPr kumimoji="1" lang="en-US" altLang="ja-JP"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4,800 ㎡</a:t>
                      </a:r>
                      <a:endPar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a:txBody>
                  <a:tcPr marL="144000" marR="33231" marT="42203" marB="42203" anchor="ctr"/>
                </a:tc>
                <a:extLst>
                  <a:ext uri="{0D108BD9-81ED-4DB2-BD59-A6C34878D82A}">
                    <a16:rowId xmlns:a16="http://schemas.microsoft.com/office/drawing/2014/main" val="10002"/>
                  </a:ext>
                </a:extLst>
              </a:tr>
              <a:tr h="468000">
                <a:tc>
                  <a:txBody>
                    <a:bodyPr/>
                    <a:lstStyle/>
                    <a:p>
                      <a:pPr marL="85725" indent="0" algn="l"/>
                      <a:r>
                        <a:rPr kumimoji="1" lang="ja-JP" altLang="en-US" sz="1300" b="0" spc="-50" baseline="0" dirty="0">
                          <a:latin typeface="HGPｺﾞｼｯｸM" panose="020B0600000000000000" pitchFamily="50" charset="-128"/>
                          <a:ea typeface="HGPｺﾞｼｯｸM" panose="020B0600000000000000" pitchFamily="50" charset="-128"/>
                        </a:rPr>
                        <a:t>民間収益施設</a:t>
                      </a:r>
                    </a:p>
                  </a:txBody>
                  <a:tcPr marL="0" marR="0" marT="42203" marB="42203" anchor="ctr">
                    <a:solidFill>
                      <a:srgbClr val="305494"/>
                    </a:solidFill>
                  </a:tcPr>
                </a:tc>
                <a:tc>
                  <a:txBody>
                    <a:bodyPr/>
                    <a:lstStyle/>
                    <a:p>
                      <a:r>
                        <a:rPr kumimoji="1" lang="ja-JP" altLang="en-US" sz="1300" kern="0" spc="0" baseline="0" dirty="0">
                          <a:solidFill>
                            <a:schemeClr val="tx1">
                              <a:lumMod val="75000"/>
                              <a:lumOff val="25000"/>
                            </a:schemeClr>
                          </a:solidFill>
                          <a:latin typeface="HGPｺﾞｼｯｸM" panose="020B0600000000000000" pitchFamily="50" charset="-128"/>
                          <a:ea typeface="HGPｺﾞｼｯｸM" panose="020B0600000000000000" pitchFamily="50" charset="-128"/>
                        </a:rPr>
                        <a:t>スーパー、ホームセンター、ファニチャーセンター等を誘致し、「マーケットストリート」を中心に市場との連携により、「まちに開かれた生活市場」を実現</a:t>
                      </a:r>
                    </a:p>
                  </a:txBody>
                  <a:tcPr marL="144000" marR="33231" marT="42203" marB="42203" anchor="ctr"/>
                </a:tc>
                <a:extLst>
                  <a:ext uri="{0D108BD9-81ED-4DB2-BD59-A6C34878D82A}">
                    <a16:rowId xmlns:a16="http://schemas.microsoft.com/office/drawing/2014/main" val="3477811568"/>
                  </a:ext>
                </a:extLst>
              </a:tr>
            </a:tbl>
          </a:graphicData>
        </a:graphic>
      </p:graphicFrame>
      <p:sp>
        <p:nvSpPr>
          <p:cNvPr id="6" name="テキスト ボックス 5"/>
          <p:cNvSpPr txBox="1"/>
          <p:nvPr/>
        </p:nvSpPr>
        <p:spPr>
          <a:xfrm>
            <a:off x="156974" y="3413726"/>
            <a:ext cx="6383164" cy="272758"/>
          </a:xfrm>
          <a:prstGeom prst="rect">
            <a:avLst/>
          </a:prstGeom>
          <a:solidFill>
            <a:srgbClr val="305494"/>
          </a:solidFill>
          <a:ln>
            <a:noFill/>
          </a:ln>
        </p:spPr>
        <p:style>
          <a:lnRef idx="3">
            <a:schemeClr val="lt1"/>
          </a:lnRef>
          <a:fillRef idx="1">
            <a:schemeClr val="accent1"/>
          </a:fillRef>
          <a:effectRef idx="1">
            <a:schemeClr val="accent1"/>
          </a:effectRef>
          <a:fontRef idx="minor">
            <a:schemeClr val="lt1"/>
          </a:fontRef>
        </p:style>
        <p:txBody>
          <a:bodyPr wrap="square" tIns="36000" bIns="36000" rtlCol="0" anchor="ctr" anchorCtr="0">
            <a:spAutoFit/>
          </a:bodyPr>
          <a:lstStyle/>
          <a:p>
            <a:r>
              <a:rPr lang="ja-JP" altLang="en-US" sz="1300"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rPr>
              <a:t>提案概要</a:t>
            </a:r>
            <a:endParaRPr lang="en-US" altLang="ja-JP" sz="1300"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endParaRPr>
          </a:p>
        </p:txBody>
      </p:sp>
      <p:pic>
        <p:nvPicPr>
          <p:cNvPr id="7" name="図 6"/>
          <p:cNvPicPr>
            <a:picLocks noChangeAspect="1"/>
          </p:cNvPicPr>
          <p:nvPr/>
        </p:nvPicPr>
        <p:blipFill>
          <a:blip r:embed="rId2"/>
          <a:stretch>
            <a:fillRect/>
          </a:stretch>
        </p:blipFill>
        <p:spPr>
          <a:xfrm>
            <a:off x="6634059" y="4983567"/>
            <a:ext cx="3009672" cy="1833196"/>
          </a:xfrm>
          <a:prstGeom prst="rect">
            <a:avLst/>
          </a:prstGeom>
        </p:spPr>
      </p:pic>
      <p:pic>
        <p:nvPicPr>
          <p:cNvPr id="8" name="図 7" descr="富山市公設地方卸売市場再整備事業募集要項.pdf - Adobe Acrobat Reader DC"/>
          <p:cNvPicPr>
            <a:picLocks noChangeAspect="1"/>
          </p:cNvPicPr>
          <p:nvPr/>
        </p:nvPicPr>
        <p:blipFill rotWithShape="1">
          <a:blip r:embed="rId3" cstate="print">
            <a:extLst>
              <a:ext uri="{28A0092B-C50C-407E-A947-70E740481C1C}">
                <a14:useLocalDpi xmlns:a14="http://schemas.microsoft.com/office/drawing/2010/main" val="0"/>
              </a:ext>
            </a:extLst>
          </a:blip>
          <a:srcRect l="9494" t="31228" r="31516" b="23849"/>
          <a:stretch/>
        </p:blipFill>
        <p:spPr>
          <a:xfrm>
            <a:off x="6696891" y="3685003"/>
            <a:ext cx="2946840" cy="1242442"/>
          </a:xfrm>
          <a:prstGeom prst="rect">
            <a:avLst/>
          </a:prstGeom>
          <a:solidFill>
            <a:schemeClr val="bg1"/>
          </a:solidFill>
          <a:ln>
            <a:solidFill>
              <a:schemeClr val="bg1">
                <a:lumMod val="50000"/>
              </a:schemeClr>
            </a:solidFill>
          </a:ln>
        </p:spPr>
      </p:pic>
      <p:sp>
        <p:nvSpPr>
          <p:cNvPr id="9" name="テキスト ボックス 8"/>
          <p:cNvSpPr txBox="1"/>
          <p:nvPr/>
        </p:nvSpPr>
        <p:spPr>
          <a:xfrm>
            <a:off x="6634059" y="3423393"/>
            <a:ext cx="1491038" cy="261610"/>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ja-JP" altLang="en-US" sz="1100" b="1" dirty="0">
                <a:latin typeface="HGPｺﾞｼｯｸM" panose="020B0600000000000000" pitchFamily="50" charset="-128"/>
                <a:ea typeface="HGPｺﾞｼｯｸM" panose="020B0600000000000000" pitchFamily="50" charset="-128"/>
              </a:rPr>
              <a:t>事業スキームイメージ</a:t>
            </a:r>
            <a:endParaRPr kumimoji="1" lang="ja-JP" altLang="en-US" sz="1100" b="1" dirty="0">
              <a:latin typeface="HGPｺﾞｼｯｸM" panose="020B0600000000000000" pitchFamily="50" charset="-128"/>
              <a:ea typeface="HGPｺﾞｼｯｸM" panose="020B0600000000000000" pitchFamily="50" charset="-128"/>
            </a:endParaRPr>
          </a:p>
        </p:txBody>
      </p:sp>
    </p:spTree>
    <p:extLst>
      <p:ext uri="{BB962C8B-B14F-4D97-AF65-F5344CB8AC3E}">
        <p14:creationId xmlns:p14="http://schemas.microsoft.com/office/powerpoint/2010/main" val="20322890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rPr>
              <a:t>PFI</a:t>
            </a: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rPr>
              <a:t>の効果（行政負担軽減）</a:t>
            </a:r>
            <a:endParaRPr kumimoji="1"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p:txBody>
      </p:sp>
      <p:sp>
        <p:nvSpPr>
          <p:cNvPr id="4" name="正方形/長方形 3">
            <a:extLst>
              <a:ext uri="{FF2B5EF4-FFF2-40B4-BE49-F238E27FC236}">
                <a16:creationId xmlns:a16="http://schemas.microsoft.com/office/drawing/2014/main" id="{EEA42B6B-F800-44E3-80EC-10748D22EE34}"/>
              </a:ext>
            </a:extLst>
          </p:cNvPr>
          <p:cNvSpPr/>
          <p:nvPr/>
        </p:nvSpPr>
        <p:spPr>
          <a:xfrm>
            <a:off x="1710506" y="6567428"/>
            <a:ext cx="7903639" cy="276999"/>
          </a:xfrm>
          <a:prstGeom prst="rect">
            <a:avLst/>
          </a:prstGeom>
        </p:spPr>
        <p:txBody>
          <a:bodyPr wrap="square">
            <a:spAutoFit/>
          </a:bodyPr>
          <a:lstStyle/>
          <a:p>
            <a:pPr algn="r"/>
            <a:r>
              <a:rPr lang="ja-JP" altLang="en-US" sz="1200" dirty="0">
                <a:solidFill>
                  <a:schemeClr val="tx1">
                    <a:lumMod val="75000"/>
                    <a:lumOff val="25000"/>
                  </a:schemeClr>
                </a:solidFill>
                <a:latin typeface="HGPｺﾞｼｯｸM" panose="020B0600000000000000" pitchFamily="50" charset="-128"/>
                <a:ea typeface="HGPｺﾞｼｯｸM" panose="020B0600000000000000" pitchFamily="50" charset="-128"/>
              </a:rPr>
              <a:t>＜出典＞内閣府</a:t>
            </a:r>
            <a:endParaRPr lang="en-US" altLang="ja-JP" sz="1200" dirty="0">
              <a:solidFill>
                <a:schemeClr val="tx1">
                  <a:lumMod val="75000"/>
                  <a:lumOff val="25000"/>
                </a:schemeClr>
              </a:solidFill>
              <a:latin typeface="HGPｺﾞｼｯｸM" panose="020B0600000000000000" pitchFamily="50" charset="-128"/>
              <a:ea typeface="HGPｺﾞｼｯｸM" panose="020B0600000000000000" pitchFamily="50" charset="-128"/>
            </a:endParaRPr>
          </a:p>
        </p:txBody>
      </p:sp>
      <p:pic>
        <p:nvPicPr>
          <p:cNvPr id="3" name="図 2"/>
          <p:cNvPicPr>
            <a:picLocks noChangeAspect="1"/>
          </p:cNvPicPr>
          <p:nvPr/>
        </p:nvPicPr>
        <p:blipFill>
          <a:blip r:embed="rId2"/>
          <a:stretch>
            <a:fillRect/>
          </a:stretch>
        </p:blipFill>
        <p:spPr>
          <a:xfrm>
            <a:off x="901148" y="564356"/>
            <a:ext cx="8490952" cy="6003072"/>
          </a:xfrm>
          <a:prstGeom prst="rect">
            <a:avLst/>
          </a:prstGeom>
        </p:spPr>
      </p:pic>
      <p:sp>
        <p:nvSpPr>
          <p:cNvPr id="6" name="正方形/長方形 5"/>
          <p:cNvSpPr/>
          <p:nvPr/>
        </p:nvSpPr>
        <p:spPr>
          <a:xfrm>
            <a:off x="9361000" y="6122504"/>
            <a:ext cx="222045" cy="27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p:cNvSpPr/>
          <p:nvPr/>
        </p:nvSpPr>
        <p:spPr>
          <a:xfrm>
            <a:off x="9108792" y="6066670"/>
            <a:ext cx="222045" cy="278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189642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2400" dirty="0">
                <a:latin typeface="BIZ UDPゴシック" panose="020B0400000000000000" pitchFamily="50" charset="-128"/>
                <a:ea typeface="BIZ UDPゴシック" panose="020B0400000000000000" pitchFamily="50" charset="-128"/>
              </a:rPr>
              <a:t>VFM</a:t>
            </a:r>
            <a:r>
              <a:rPr lang="ja-JP" altLang="en-US" sz="2400" dirty="0">
                <a:latin typeface="BIZ UDPゴシック" panose="020B0400000000000000" pitchFamily="50" charset="-128"/>
                <a:ea typeface="BIZ UDPゴシック" panose="020B0400000000000000" pitchFamily="50" charset="-128"/>
              </a:rPr>
              <a:t>の推移</a:t>
            </a:r>
            <a:endParaRPr kumimoji="1" lang="ja-JP" altLang="en-US" sz="2400" dirty="0"/>
          </a:p>
        </p:txBody>
      </p:sp>
      <p:sp>
        <p:nvSpPr>
          <p:cNvPr id="3" name="テキスト プレースホルダー 2"/>
          <p:cNvSpPr>
            <a:spLocks noGrp="1"/>
          </p:cNvSpPr>
          <p:nvPr>
            <p:ph type="body" sz="quarter" idx="10"/>
          </p:nvPr>
        </p:nvSpPr>
        <p:spPr/>
        <p:txBody>
          <a:bodyPr/>
          <a:lstStyle/>
          <a:p>
            <a:endParaRPr kumimoji="1" lang="ja-JP" altLang="en-US"/>
          </a:p>
        </p:txBody>
      </p:sp>
      <p:pic>
        <p:nvPicPr>
          <p:cNvPr id="4" name="図 3"/>
          <p:cNvPicPr>
            <a:picLocks noChangeAspect="1"/>
          </p:cNvPicPr>
          <p:nvPr/>
        </p:nvPicPr>
        <p:blipFill rotWithShape="1">
          <a:blip r:embed="rId2"/>
          <a:srcRect t="7955"/>
          <a:stretch/>
        </p:blipFill>
        <p:spPr>
          <a:xfrm>
            <a:off x="978046" y="664535"/>
            <a:ext cx="7943908" cy="5633007"/>
          </a:xfrm>
          <a:prstGeom prst="rect">
            <a:avLst/>
          </a:prstGeom>
        </p:spPr>
      </p:pic>
      <p:sp>
        <p:nvSpPr>
          <p:cNvPr id="5" name="四角形吹き出し 4"/>
          <p:cNvSpPr/>
          <p:nvPr/>
        </p:nvSpPr>
        <p:spPr>
          <a:xfrm>
            <a:off x="5741582" y="2466753"/>
            <a:ext cx="3540642" cy="526312"/>
          </a:xfrm>
          <a:prstGeom prst="wedgeRectCallout">
            <a:avLst>
              <a:gd name="adj1" fmla="val -3350"/>
              <a:gd name="adj2" fmla="val 128526"/>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dirty="0">
                <a:solidFill>
                  <a:schemeClr val="bg1"/>
                </a:solidFill>
                <a:latin typeface="BIZ UDゴシック" panose="020B0400000000000000" pitchFamily="49" charset="-128"/>
                <a:ea typeface="BIZ UDゴシック" panose="020B0400000000000000" pitchFamily="49" charset="-128"/>
              </a:rPr>
              <a:t>VFM</a:t>
            </a:r>
            <a:r>
              <a:rPr kumimoji="1" lang="ja-JP" altLang="en-US" dirty="0">
                <a:solidFill>
                  <a:schemeClr val="bg1"/>
                </a:solidFill>
                <a:latin typeface="BIZ UDゴシック" panose="020B0400000000000000" pitchFamily="49" charset="-128"/>
                <a:ea typeface="BIZ UDゴシック" panose="020B0400000000000000" pitchFamily="49" charset="-128"/>
              </a:rPr>
              <a:t>の減少≠</a:t>
            </a:r>
            <a:r>
              <a:rPr kumimoji="1" lang="en-US" altLang="ja-JP" dirty="0">
                <a:solidFill>
                  <a:schemeClr val="bg1"/>
                </a:solidFill>
                <a:latin typeface="BIZ UDゴシック" panose="020B0400000000000000" pitchFamily="49" charset="-128"/>
                <a:ea typeface="BIZ UDゴシック" panose="020B0400000000000000" pitchFamily="49" charset="-128"/>
              </a:rPr>
              <a:t>PFI</a:t>
            </a:r>
            <a:r>
              <a:rPr kumimoji="1" lang="ja-JP" altLang="en-US" dirty="0">
                <a:solidFill>
                  <a:schemeClr val="bg1"/>
                </a:solidFill>
                <a:latin typeface="BIZ UDゴシック" panose="020B0400000000000000" pitchFamily="49" charset="-128"/>
                <a:ea typeface="BIZ UDゴシック" panose="020B0400000000000000" pitchFamily="49" charset="-128"/>
              </a:rPr>
              <a:t>の効果の減少</a:t>
            </a:r>
          </a:p>
        </p:txBody>
      </p:sp>
    </p:spTree>
    <p:extLst>
      <p:ext uri="{BB962C8B-B14F-4D97-AF65-F5344CB8AC3E}">
        <p14:creationId xmlns:p14="http://schemas.microsoft.com/office/powerpoint/2010/main" val="3377623812"/>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Override>
</file>

<file path=ppt/theme/themeOverride2.xml><?xml version="1.0" encoding="utf-8"?>
<a:themeOverride xmlns:a="http://schemas.openxmlformats.org/drawingml/2006/main">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Override>
</file>

<file path=docProps/app.xml><?xml version="1.0" encoding="utf-8"?>
<Properties xmlns="http://schemas.openxmlformats.org/officeDocument/2006/extended-properties" xmlns:vt="http://schemas.openxmlformats.org/officeDocument/2006/docPropsVTypes">
  <Template/>
  <TotalTime>12262</TotalTime>
  <Words>13687</Words>
  <Application>Microsoft Office PowerPoint</Application>
  <PresentationFormat>A4 210 x 297 mm</PresentationFormat>
  <Paragraphs>1567</Paragraphs>
  <Slides>71</Slides>
  <Notes>39</Notes>
  <HiddenSlides>0</HiddenSlides>
  <MMClips>0</MMClips>
  <ScaleCrop>false</ScaleCrop>
  <HeadingPairs>
    <vt:vector size="8" baseType="variant">
      <vt:variant>
        <vt:lpstr>使用されているフォント</vt:lpstr>
      </vt:variant>
      <vt:variant>
        <vt:i4>19</vt:i4>
      </vt:variant>
      <vt:variant>
        <vt:lpstr>テーマ</vt:lpstr>
      </vt:variant>
      <vt:variant>
        <vt:i4>1</vt:i4>
      </vt:variant>
      <vt:variant>
        <vt:lpstr>埋め込まれた OLE サーバー</vt:lpstr>
      </vt:variant>
      <vt:variant>
        <vt:i4>2</vt:i4>
      </vt:variant>
      <vt:variant>
        <vt:lpstr>スライド タイトル</vt:lpstr>
      </vt:variant>
      <vt:variant>
        <vt:i4>71</vt:i4>
      </vt:variant>
    </vt:vector>
  </HeadingPairs>
  <TitlesOfParts>
    <vt:vector size="93" baseType="lpstr">
      <vt:lpstr>BIZ UDPゴシック</vt:lpstr>
      <vt:lpstr>BIZ UDゴシック</vt:lpstr>
      <vt:lpstr>HGPｺﾞｼｯｸE</vt:lpstr>
      <vt:lpstr>HGPｺﾞｼｯｸM</vt:lpstr>
      <vt:lpstr>HGP創英角ｺﾞｼｯｸUB</vt:lpstr>
      <vt:lpstr>HGSｺﾞｼｯｸE</vt:lpstr>
      <vt:lpstr>HGSｺﾞｼｯｸM</vt:lpstr>
      <vt:lpstr>HGｺﾞｼｯｸM</vt:lpstr>
      <vt:lpstr>HG丸ｺﾞｼｯｸM-PRO</vt:lpstr>
      <vt:lpstr>Meiryo UI</vt:lpstr>
      <vt:lpstr>ＭＳ Ｐゴシック</vt:lpstr>
      <vt:lpstr>ＭＳ ゴシック</vt:lpstr>
      <vt:lpstr>游ゴシック</vt:lpstr>
      <vt:lpstr>游ゴシック Light</vt:lpstr>
      <vt:lpstr>游明朝</vt:lpstr>
      <vt:lpstr>Arial</vt:lpstr>
      <vt:lpstr>Calibri</vt:lpstr>
      <vt:lpstr>Times New Roman</vt:lpstr>
      <vt:lpstr>Wingdings</vt:lpstr>
      <vt:lpstr>Office テーマ</vt:lpstr>
      <vt:lpstr>グラフ</vt:lpstr>
      <vt:lpstr>Acrobat Document</vt:lpstr>
      <vt:lpstr>PowerPoint プレゼンテーション</vt:lpstr>
      <vt:lpstr>自己紹介　</vt:lpstr>
      <vt:lpstr>富山市の概要</vt:lpstr>
      <vt:lpstr>Contents</vt:lpstr>
      <vt:lpstr>PowerPoint プレゼンテーション</vt:lpstr>
      <vt:lpstr>PPP/PFI推進の背景</vt:lpstr>
      <vt:lpstr>PFIとは？</vt:lpstr>
      <vt:lpstr>PFIの効果（行政負担軽減）</vt:lpstr>
      <vt:lpstr>VFMの推移</vt:lpstr>
      <vt:lpstr>PFI事業から生み出される社会的価値調査・研究事業（令和２年度）</vt:lpstr>
      <vt:lpstr>PowerPoint プレゼンテーション</vt:lpstr>
      <vt:lpstr>PowerPoint プレゼンテーション</vt:lpstr>
      <vt:lpstr>中心市街地小学校（７校）における児童数の推移</vt:lpstr>
      <vt:lpstr>中心市街地における学校の統合</vt:lpstr>
      <vt:lpstr>PPP/PFI推進の背景 ～公共施設マネジメントとPPP（官民連携）によるまちづくり～</vt:lpstr>
      <vt:lpstr>学校PFI実施方針の概要</vt:lpstr>
      <vt:lpstr>中央小学校建設事業</vt:lpstr>
      <vt:lpstr>芝園小学校及び芝園中学校建設事業</vt:lpstr>
      <vt:lpstr>学校ＰＦＩ事業における独自提案による品質向上</vt:lpstr>
      <vt:lpstr>清水町小学校跡地活用事業</vt:lpstr>
      <vt:lpstr>旧総曲輪小学校跡地活用事業（総曲輪レガートスクエア）</vt:lpstr>
      <vt:lpstr>PPP事業における民間事業者との連携</vt:lpstr>
      <vt:lpstr>中心市街地における小学校児童数の推移</vt:lpstr>
      <vt:lpstr>PowerPoint プレゼンテーション</vt:lpstr>
      <vt:lpstr>市町村合併（類似施設）</vt:lpstr>
      <vt:lpstr>他都市との比較</vt:lpstr>
      <vt:lpstr>地域別実行計画の策定</vt:lpstr>
      <vt:lpstr>ケース① ：大沢野地域　参加者から出された意見の具体化</vt:lpstr>
      <vt:lpstr>ケース① ：富山市〈大沢野地域〉　リーディングプロジェクトの基本構想</vt:lpstr>
      <vt:lpstr>ケース① ：富山市〈大沢野地域〉　大沢野地域公共施設複合化事業</vt:lpstr>
      <vt:lpstr>ケース① ：富山市〈大沢野地域〉　大沢野地域公共施設複合化事業</vt:lpstr>
      <vt:lpstr>富山市〈大沢野地域〉　大沢野地域公共施設複合化事業</vt:lpstr>
      <vt:lpstr>ケース② ：大山地域　参加者から出された意見の具体化</vt:lpstr>
      <vt:lpstr>ケース② ：富山市〈大山地域〉　リーディングプロジェクトの基本構想</vt:lpstr>
      <vt:lpstr>ケース② ：富山市〈大山地域〉　大山地域公共施設複合化事業</vt:lpstr>
      <vt:lpstr>ケース② ：富山市〈大山地域〉　大山地域公共施設複合化事業</vt:lpstr>
      <vt:lpstr>富山市〈大山地域〉　大山地域公共施設複合化事業</vt:lpstr>
      <vt:lpstr>PowerPoint プレゼンテーション</vt:lpstr>
      <vt:lpstr>PPP/PFIを推進する上での課題に対する富山市の取組と効果（１／２）</vt:lpstr>
      <vt:lpstr>ＰＰＰ/ＰＦＩ事業手法優先検討規程</vt:lpstr>
      <vt:lpstr>ＰＰＰ事業手法検討委員会</vt:lpstr>
      <vt:lpstr>公共施設マネジメント担当組織の変遷と取組 </vt:lpstr>
      <vt:lpstr>首長の理解・トップダウン</vt:lpstr>
      <vt:lpstr>PPP/PFIを推進する上での課題に対する富山市の取組と効果（２／２）</vt:lpstr>
      <vt:lpstr>PPP/PFIのイメージと課題</vt:lpstr>
      <vt:lpstr>とやま地域プラットフォーム</vt:lpstr>
      <vt:lpstr>とやま地域プラットフォームの取組実績（１／５）</vt:lpstr>
      <vt:lpstr>とやま地域プラットフォームの取組実績（２／５）</vt:lpstr>
      <vt:lpstr>とやま地域プラットフォームの取組実績（３／５）</vt:lpstr>
      <vt:lpstr>とやま地域プラットフォームの取組実績（４／５）</vt:lpstr>
      <vt:lpstr>とやま地域プラットフォームの取組実績（５／５）</vt:lpstr>
      <vt:lpstr>（仮称）水橋地区義務教育学校整備事業　～地元企業のプライド～</vt:lpstr>
      <vt:lpstr>富山市におけるこれまでのPPP/PFI事業取組実績</vt:lpstr>
      <vt:lpstr>これまでの反省から 「より良い官民連携のため」に心がけていること</vt:lpstr>
      <vt:lpstr>PowerPoint プレゼンテーション</vt:lpstr>
      <vt:lpstr>富山城址公園トライアル・サウンディング</vt:lpstr>
      <vt:lpstr>富山城址公園トライアル・サウンディング</vt:lpstr>
      <vt:lpstr>富山城址公園トライアル・サウンディング　　</vt:lpstr>
      <vt:lpstr>PowerPoint プレゼンテーション</vt:lpstr>
      <vt:lpstr>PowerPoint プレゼンテーション</vt:lpstr>
      <vt:lpstr>PowerPoint プレゼンテーション</vt:lpstr>
      <vt:lpstr>富山城址公園トライアル・サウンディング　　</vt:lpstr>
      <vt:lpstr>PowerPoint プレゼンテーション</vt:lpstr>
      <vt:lpstr>PowerPoint プレゼンテーション</vt:lpstr>
      <vt:lpstr>トライアル・サウンディングのその後　－現在の富山城址公園－</vt:lpstr>
      <vt:lpstr>PowerPoint プレゼンテーション</vt:lpstr>
      <vt:lpstr>PowerPoint プレゼンテーション</vt:lpstr>
      <vt:lpstr>本庁舎北側公有地活用事業</vt:lpstr>
      <vt:lpstr>中規模ホール整備官民連携事業</vt:lpstr>
      <vt:lpstr>富山市斎場再整備事業</vt:lpstr>
      <vt:lpstr>公設地方卸売市場再整備事業</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廣木　美徳</dc:creator>
  <cp:lastModifiedBy>ichirou kikuchi</cp:lastModifiedBy>
  <cp:revision>650</cp:revision>
  <cp:lastPrinted>2023-06-06T23:19:58Z</cp:lastPrinted>
  <dcterms:created xsi:type="dcterms:W3CDTF">2020-01-06T02:31:32Z</dcterms:created>
  <dcterms:modified xsi:type="dcterms:W3CDTF">2024-09-30T02:04:35Z</dcterms:modified>
  <cp:contentStatus/>
</cp:coreProperties>
</file>